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87" r:id="rId2"/>
    <p:sldId id="297" r:id="rId3"/>
    <p:sldId id="291" r:id="rId4"/>
    <p:sldId id="298" r:id="rId5"/>
    <p:sldId id="293" r:id="rId6"/>
    <p:sldId id="294" r:id="rId7"/>
    <p:sldId id="295" r:id="rId8"/>
    <p:sldId id="296" r:id="rId9"/>
    <p:sldId id="299" r:id="rId10"/>
    <p:sldId id="286" r:id="rId11"/>
  </p:sldIdLst>
  <p:sldSz cx="12192000" cy="6858000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704"/>
    <a:srgbClr val="E74106"/>
    <a:srgbClr val="0066B4"/>
    <a:srgbClr val="002060"/>
    <a:srgbClr val="F9B100"/>
    <a:srgbClr val="F0742F"/>
    <a:srgbClr val="F8AE00"/>
    <a:srgbClr val="F79C4C"/>
    <a:srgbClr val="0070C0"/>
    <a:srgbClr val="F9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60"/>
  </p:normalViewPr>
  <p:slideViewPr>
    <p:cSldViewPr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EC6DE2-7D3A-4DCD-945C-79CC299CF15E}" type="doc">
      <dgm:prSet loTypeId="urn:microsoft.com/office/officeart/2005/8/layout/hList1" loCatId="list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ru-RU"/>
        </a:p>
      </dgm:t>
    </dgm:pt>
    <dgm:pt modelId="{12E61DF3-8E87-4295-B1F5-ABD203C80501}">
      <dgm:prSet phldrT="[Текст]" custT="1"/>
      <dgm:spPr>
        <a:solidFill>
          <a:srgbClr val="002060"/>
        </a:solidFill>
        <a:ln>
          <a:noFill/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6D1FC0-E88D-4EBC-9572-D8AD583E339F}" type="parTrans" cxnId="{57382BC1-EA46-48A0-9FD4-57C0DD3711C9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1BEC62-C93D-4AFC-9DDC-DDBBC467BF4B}" type="sibTrans" cxnId="{57382BC1-EA46-48A0-9FD4-57C0DD3711C9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2FAF09-366D-4794-99E0-245389698AC9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600"/>
            </a:spcAft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Определены ответственные за качество </a:t>
          </a:r>
          <a:r>
            <a:rPr lang="ru-RU" sz="1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за оптимизацию и повышение качества предоставляемых муниципальных услуг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24.06.2025 № 535-ра)</a:t>
          </a:r>
          <a:endParaRPr lang="ru-RU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70D55B-2E67-4F06-8079-6AA69AB69AB5}" type="parTrans" cxnId="{C43E927E-D17F-4D2B-806C-CC90ED79CC27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29C875-532C-4B58-896E-D5922C0C9D7C}" type="sibTrans" cxnId="{C43E927E-D17F-4D2B-806C-CC90ED79CC27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15A802-138E-427C-B4B0-614EFD3A017D}">
      <dgm:prSet phldrT="[Текст]" custT="1"/>
      <dgm:spPr>
        <a:solidFill>
          <a:srgbClr val="002060"/>
        </a:solidFill>
        <a:ln>
          <a:noFill/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51252A-8F42-4789-94B9-2AC3B59B2A90}" type="parTrans" cxnId="{40A6D02E-5328-41B2-9CBF-2CCE558DDD0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D3B26B-A62E-46A5-ABDE-025BF9C34AE4}" type="sibTrans" cxnId="{40A6D02E-5328-41B2-9CBF-2CCE558DDD0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77AAF0-82F6-4BEB-85B2-8AA178C3CCB0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600"/>
            </a:spcAft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Реализована техническая возможность получения обратной связи путем анкетирования получателей муниципальных услуг, путем размещения анкеты обратной связи на сайте Администрации ЗАТО Северск, а также QR-кодов на стендах и в местах оказания услуг</a:t>
          </a:r>
          <a:endParaRPr lang="ru-RU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F0608B-0488-4370-BCDC-538F98754691}" type="parTrans" cxnId="{C276D5B0-4B93-48AA-9CF9-78DD092208B3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0B398D-5490-4B47-8B60-A99AD3EE86CD}" type="sibTrans" cxnId="{C276D5B0-4B93-48AA-9CF9-78DD092208B3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A390D0-3F1E-4EBF-89AB-EB83A1A078BC}">
      <dgm:prSet phldrT="[Текст]" custT="1"/>
      <dgm:spPr>
        <a:solidFill>
          <a:srgbClr val="002060"/>
        </a:solidFill>
        <a:ln>
          <a:noFill/>
        </a:ln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460BD6-3B6B-4F0C-A9C5-F70218A76111}" type="parTrans" cxnId="{5840CD3C-610C-4D1A-8480-8549623BB7B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9ADF54-CCBD-4865-BADA-D7DD1ED262FA}" type="sibTrans" cxnId="{5840CD3C-610C-4D1A-8480-8549623BB7B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8F1A09-CA78-4B30-A04B-652E055D2A36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600"/>
            </a:spcAft>
          </a:pPr>
          <a:r>
            <a: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Приняты изменения в административный регламент предоставления муниципальной услуги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(постановление Администрации ЗАТО Северск от 02.10.2025 № 2406-па)</a:t>
          </a:r>
          <a:endParaRPr lang="ru-RU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530DC3-EF67-407B-A4E1-DC8500F45BC3}" type="parTrans" cxnId="{79BB13AF-52D3-4A43-91EF-EB66E8EF42ED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0CC45E-062F-43B8-8919-897EECDCAAF1}" type="sibTrans" cxnId="{79BB13AF-52D3-4A43-91EF-EB66E8EF42ED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E6B47D-E444-438B-B300-372368CE7000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600"/>
            </a:spcAft>
          </a:pPr>
          <a:r>
            <a:rPr lang="ru-RU" sz="1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Утвержден Реестр межведомственных и внутриведомственных процессов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27.06.2025 № 558-ра)</a:t>
          </a:r>
          <a:endParaRPr lang="ru-RU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D537CF-ACD0-4C9E-B4FF-4F40DF9D6899}" type="parTrans" cxnId="{D8A6DDFE-C220-42B2-924F-F2D7CE026BCF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B69C03-0DA8-4DE9-A679-9D0CE0B7127D}" type="sibTrans" cxnId="{D8A6DDFE-C220-42B2-924F-F2D7CE026BCF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4BFF6B-2FD1-45DC-AFBA-46E84A9B0065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600"/>
            </a:spcAft>
          </a:pPr>
          <a:r>
            <a:rPr lang="ru-RU" sz="1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Утвержден Порядок сбора и анализа обратной связи от внешних и внутренних клиентов, и о</a:t>
          </a:r>
          <a:r>
            <a:rPr lang="ru-RU" sz="1400" dirty="0" smtClean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пределены условия и порядок проведения проверки процесса оказания муниципальной услуги на соответствие потребностям клиентов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27.06.2025 № 557-ра)</a:t>
          </a:r>
          <a:endParaRPr lang="ru-RU" sz="14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D96590-DF74-4B02-B6FB-4FFA6FD945CE}" type="parTrans" cxnId="{F0EE2047-C04D-4B15-A192-0D3BF750599B}">
      <dgm:prSet/>
      <dgm:spPr/>
      <dgm:t>
        <a:bodyPr/>
        <a:lstStyle/>
        <a:p>
          <a:endParaRPr lang="ru-RU"/>
        </a:p>
      </dgm:t>
    </dgm:pt>
    <dgm:pt modelId="{733D9518-ADEE-4527-A077-4F4E934D58C6}" type="sibTrans" cxnId="{F0EE2047-C04D-4B15-A192-0D3BF750599B}">
      <dgm:prSet/>
      <dgm:spPr/>
      <dgm:t>
        <a:bodyPr/>
        <a:lstStyle/>
        <a:p>
          <a:endParaRPr lang="ru-RU"/>
        </a:p>
      </dgm:t>
    </dgm:pt>
    <dgm:pt modelId="{2EFA0A3D-6DC6-4425-956A-98A0C836F394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  <a:ln>
          <a:noFill/>
        </a:ln>
      </dgm:spPr>
      <dgm:t>
        <a:bodyPr/>
        <a:lstStyle/>
        <a:p>
          <a:pPr>
            <a:spcAft>
              <a:spcPts val="600"/>
            </a:spcAft>
          </a:pPr>
          <a:r>
            <a:rPr lang="ru-RU" sz="14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Внесение изменений в должностную инструкцию инспектора приемной (делопроизводителя) с дополнением обязанностью при приемке документов от заявителей информировать заявителей о действиях, которые от него ожидаются в рамках получения услуги. </a:t>
          </a:r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18.08.2025 № 65-рм)</a:t>
          </a:r>
          <a:endParaRPr lang="ru-RU" sz="1400" dirty="0">
            <a:solidFill>
              <a:schemeClr val="accent6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E63C4-C158-48C4-B848-82DB7D52D3F2}" type="parTrans" cxnId="{AA29A2D9-A39D-4DFE-A81A-F7FF76FE00BA}">
      <dgm:prSet/>
      <dgm:spPr/>
      <dgm:t>
        <a:bodyPr/>
        <a:lstStyle/>
        <a:p>
          <a:endParaRPr lang="ru-RU"/>
        </a:p>
      </dgm:t>
    </dgm:pt>
    <dgm:pt modelId="{59093312-8C0C-4370-9180-543764D08379}" type="sibTrans" cxnId="{AA29A2D9-A39D-4DFE-A81A-F7FF76FE00BA}">
      <dgm:prSet/>
      <dgm:spPr/>
      <dgm:t>
        <a:bodyPr/>
        <a:lstStyle/>
        <a:p>
          <a:endParaRPr lang="ru-RU"/>
        </a:p>
      </dgm:t>
    </dgm:pt>
    <dgm:pt modelId="{B48C55FE-AC7A-4746-8625-EE4E8FB21EBA}" type="pres">
      <dgm:prSet presAssocID="{B1EC6DE2-7D3A-4DCD-945C-79CC299CF15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19A6A0-A29E-44FE-B1D1-BA24ED65AFFF}" type="pres">
      <dgm:prSet presAssocID="{12E61DF3-8E87-4295-B1F5-ABD203C80501}" presName="composite" presStyleCnt="0"/>
      <dgm:spPr/>
    </dgm:pt>
    <dgm:pt modelId="{1574A046-A5F8-43BF-8FB0-FCCCCC79F3C7}" type="pres">
      <dgm:prSet presAssocID="{12E61DF3-8E87-4295-B1F5-ABD203C80501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53FA6-401F-4BF5-91F3-24106E5ABC96}" type="pres">
      <dgm:prSet presAssocID="{12E61DF3-8E87-4295-B1F5-ABD203C80501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4DCC2C-BA47-4636-875E-7104BF6370C3}" type="pres">
      <dgm:prSet presAssocID="{5C1BEC62-C93D-4AFC-9DDC-DDBBC467BF4B}" presName="space" presStyleCnt="0"/>
      <dgm:spPr/>
    </dgm:pt>
    <dgm:pt modelId="{B56ED1F0-FA1C-4889-BDFD-9A4C2F7CEA53}" type="pres">
      <dgm:prSet presAssocID="{2115A802-138E-427C-B4B0-614EFD3A017D}" presName="composite" presStyleCnt="0"/>
      <dgm:spPr/>
    </dgm:pt>
    <dgm:pt modelId="{A7659A7B-E9F3-46FF-9674-FE1050279326}" type="pres">
      <dgm:prSet presAssocID="{2115A802-138E-427C-B4B0-614EFD3A017D}" presName="parTx" presStyleLbl="alignNode1" presStyleIdx="1" presStyleCnt="3" custScale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3BE5F-E7D9-43CF-9B6D-44394D7E3261}" type="pres">
      <dgm:prSet presAssocID="{2115A802-138E-427C-B4B0-614EFD3A017D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974B7B-8671-4352-91F4-68ED983479B4}" type="pres">
      <dgm:prSet presAssocID="{67D3B26B-A62E-46A5-ABDE-025BF9C34AE4}" presName="space" presStyleCnt="0"/>
      <dgm:spPr/>
    </dgm:pt>
    <dgm:pt modelId="{36493F4F-919D-4F1F-BC45-351037DB91F7}" type="pres">
      <dgm:prSet presAssocID="{41A390D0-3F1E-4EBF-89AB-EB83A1A078BC}" presName="composite" presStyleCnt="0"/>
      <dgm:spPr/>
    </dgm:pt>
    <dgm:pt modelId="{280C779E-7E5F-4B44-8527-BE05BEB3DF4B}" type="pres">
      <dgm:prSet presAssocID="{41A390D0-3F1E-4EBF-89AB-EB83A1A078BC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B368B-CDA1-4F9A-BD14-E45E964B4EDA}" type="pres">
      <dgm:prSet presAssocID="{41A390D0-3F1E-4EBF-89AB-EB83A1A078BC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8BD3B8-3591-4D6A-89FD-42354A81DE7D}" type="presOf" srcId="{2EFA0A3D-6DC6-4425-956A-98A0C836F394}" destId="{12C3BE5F-E7D9-43CF-9B6D-44394D7E3261}" srcOrd="0" destOrd="1" presId="urn:microsoft.com/office/officeart/2005/8/layout/hList1"/>
    <dgm:cxn modelId="{E5F2CDF2-5D5F-4904-89C5-EA1231F458E3}" type="presOf" srcId="{2115A802-138E-427C-B4B0-614EFD3A017D}" destId="{A7659A7B-E9F3-46FF-9674-FE1050279326}" srcOrd="0" destOrd="0" presId="urn:microsoft.com/office/officeart/2005/8/layout/hList1"/>
    <dgm:cxn modelId="{79BB13AF-52D3-4A43-91EF-EB66E8EF42ED}" srcId="{41A390D0-3F1E-4EBF-89AB-EB83A1A078BC}" destId="{6F8F1A09-CA78-4B30-A04B-652E055D2A36}" srcOrd="0" destOrd="0" parTransId="{0B530DC3-EF67-407B-A4E1-DC8500F45BC3}" sibTransId="{4E0CC45E-062F-43B8-8919-897EECDCAAF1}"/>
    <dgm:cxn modelId="{C276D5B0-4B93-48AA-9CF9-78DD092208B3}" srcId="{2115A802-138E-427C-B4B0-614EFD3A017D}" destId="{1177AAF0-82F6-4BEB-85B2-8AA178C3CCB0}" srcOrd="0" destOrd="0" parTransId="{C2F0608B-0488-4370-BCDC-538F98754691}" sibTransId="{D00B398D-5490-4B47-8B60-A99AD3EE86CD}"/>
    <dgm:cxn modelId="{779E51BA-2E36-472B-A633-495900263C07}" type="presOf" srcId="{12E61DF3-8E87-4295-B1F5-ABD203C80501}" destId="{1574A046-A5F8-43BF-8FB0-FCCCCC79F3C7}" srcOrd="0" destOrd="0" presId="urn:microsoft.com/office/officeart/2005/8/layout/hList1"/>
    <dgm:cxn modelId="{10D6DE77-20E7-4EF1-96DC-AEE78666B3C2}" type="presOf" srcId="{6F8F1A09-CA78-4B30-A04B-652E055D2A36}" destId="{BB6B368B-CDA1-4F9A-BD14-E45E964B4EDA}" srcOrd="0" destOrd="0" presId="urn:microsoft.com/office/officeart/2005/8/layout/hList1"/>
    <dgm:cxn modelId="{5840CD3C-610C-4D1A-8480-8549623BB7B6}" srcId="{B1EC6DE2-7D3A-4DCD-945C-79CC299CF15E}" destId="{41A390D0-3F1E-4EBF-89AB-EB83A1A078BC}" srcOrd="2" destOrd="0" parTransId="{EA460BD6-3B6B-4F0C-A9C5-F70218A76111}" sibTransId="{739ADF54-CCBD-4865-BADA-D7DD1ED262FA}"/>
    <dgm:cxn modelId="{C43E927E-D17F-4D2B-806C-CC90ED79CC27}" srcId="{12E61DF3-8E87-4295-B1F5-ABD203C80501}" destId="{232FAF09-366D-4794-99E0-245389698AC9}" srcOrd="0" destOrd="0" parTransId="{1D70D55B-2E67-4F06-8079-6AA69AB69AB5}" sibTransId="{A429C875-532C-4B58-896E-D5922C0C9D7C}"/>
    <dgm:cxn modelId="{57382BC1-EA46-48A0-9FD4-57C0DD3711C9}" srcId="{B1EC6DE2-7D3A-4DCD-945C-79CC299CF15E}" destId="{12E61DF3-8E87-4295-B1F5-ABD203C80501}" srcOrd="0" destOrd="0" parTransId="{126D1FC0-E88D-4EBC-9572-D8AD583E339F}" sibTransId="{5C1BEC62-C93D-4AFC-9DDC-DDBBC467BF4B}"/>
    <dgm:cxn modelId="{3E91612F-3CDA-4ACA-8142-4972E714E044}" type="presOf" srcId="{41A390D0-3F1E-4EBF-89AB-EB83A1A078BC}" destId="{280C779E-7E5F-4B44-8527-BE05BEB3DF4B}" srcOrd="0" destOrd="0" presId="urn:microsoft.com/office/officeart/2005/8/layout/hList1"/>
    <dgm:cxn modelId="{49EC6FBC-8CBF-4882-B37F-295597323D8F}" type="presOf" srcId="{EBE6B47D-E444-438B-B300-372368CE7000}" destId="{00053FA6-401F-4BF5-91F3-24106E5ABC96}" srcOrd="0" destOrd="2" presId="urn:microsoft.com/office/officeart/2005/8/layout/hList1"/>
    <dgm:cxn modelId="{86586FEC-50F4-4088-BD37-D34AED36B351}" type="presOf" srcId="{232FAF09-366D-4794-99E0-245389698AC9}" destId="{00053FA6-401F-4BF5-91F3-24106E5ABC96}" srcOrd="0" destOrd="0" presId="urn:microsoft.com/office/officeart/2005/8/layout/hList1"/>
    <dgm:cxn modelId="{F0EE2047-C04D-4B15-A192-0D3BF750599B}" srcId="{12E61DF3-8E87-4295-B1F5-ABD203C80501}" destId="{564BFF6B-2FD1-45DC-AFBA-46E84A9B0065}" srcOrd="1" destOrd="0" parTransId="{42D96590-DF74-4B02-B6FB-4FFA6FD945CE}" sibTransId="{733D9518-ADEE-4527-A077-4F4E934D58C6}"/>
    <dgm:cxn modelId="{AA29A2D9-A39D-4DFE-A81A-F7FF76FE00BA}" srcId="{2115A802-138E-427C-B4B0-614EFD3A017D}" destId="{2EFA0A3D-6DC6-4425-956A-98A0C836F394}" srcOrd="1" destOrd="0" parTransId="{129E63C4-C158-48C4-B848-82DB7D52D3F2}" sibTransId="{59093312-8C0C-4370-9180-543764D08379}"/>
    <dgm:cxn modelId="{2682C901-773C-47DA-9C66-6C9E82063C28}" type="presOf" srcId="{564BFF6B-2FD1-45DC-AFBA-46E84A9B0065}" destId="{00053FA6-401F-4BF5-91F3-24106E5ABC96}" srcOrd="0" destOrd="1" presId="urn:microsoft.com/office/officeart/2005/8/layout/hList1"/>
    <dgm:cxn modelId="{87E9685A-0CB4-48F1-803B-DD8CF229139F}" type="presOf" srcId="{B1EC6DE2-7D3A-4DCD-945C-79CC299CF15E}" destId="{B48C55FE-AC7A-4746-8625-EE4E8FB21EBA}" srcOrd="0" destOrd="0" presId="urn:microsoft.com/office/officeart/2005/8/layout/hList1"/>
    <dgm:cxn modelId="{294DF6CB-3ED9-492E-BB80-96118810086C}" type="presOf" srcId="{1177AAF0-82F6-4BEB-85B2-8AA178C3CCB0}" destId="{12C3BE5F-E7D9-43CF-9B6D-44394D7E3261}" srcOrd="0" destOrd="0" presId="urn:microsoft.com/office/officeart/2005/8/layout/hList1"/>
    <dgm:cxn modelId="{D8A6DDFE-C220-42B2-924F-F2D7CE026BCF}" srcId="{12E61DF3-8E87-4295-B1F5-ABD203C80501}" destId="{EBE6B47D-E444-438B-B300-372368CE7000}" srcOrd="2" destOrd="0" parTransId="{BBD537CF-ACD0-4C9E-B4FF-4F40DF9D6899}" sibTransId="{B4B69C03-0DA8-4DE9-A679-9D0CE0B7127D}"/>
    <dgm:cxn modelId="{40A6D02E-5328-41B2-9CBF-2CCE558DDD06}" srcId="{B1EC6DE2-7D3A-4DCD-945C-79CC299CF15E}" destId="{2115A802-138E-427C-B4B0-614EFD3A017D}" srcOrd="1" destOrd="0" parTransId="{C851252A-8F42-4789-94B9-2AC3B59B2A90}" sibTransId="{67D3B26B-A62E-46A5-ABDE-025BF9C34AE4}"/>
    <dgm:cxn modelId="{5BD421EA-7963-4D31-8DB3-235FCE706CFB}" type="presParOf" srcId="{B48C55FE-AC7A-4746-8625-EE4E8FB21EBA}" destId="{AF19A6A0-A29E-44FE-B1D1-BA24ED65AFFF}" srcOrd="0" destOrd="0" presId="urn:microsoft.com/office/officeart/2005/8/layout/hList1"/>
    <dgm:cxn modelId="{5B3FF77E-BE49-43F7-B6A4-119520FC493E}" type="presParOf" srcId="{AF19A6A0-A29E-44FE-B1D1-BA24ED65AFFF}" destId="{1574A046-A5F8-43BF-8FB0-FCCCCC79F3C7}" srcOrd="0" destOrd="0" presId="urn:microsoft.com/office/officeart/2005/8/layout/hList1"/>
    <dgm:cxn modelId="{6198DEEE-8D8A-43BF-BD3B-2812BE6D1EF3}" type="presParOf" srcId="{AF19A6A0-A29E-44FE-B1D1-BA24ED65AFFF}" destId="{00053FA6-401F-4BF5-91F3-24106E5ABC96}" srcOrd="1" destOrd="0" presId="urn:microsoft.com/office/officeart/2005/8/layout/hList1"/>
    <dgm:cxn modelId="{22A6EE50-C20F-4BB0-A7E6-B34AE68CE821}" type="presParOf" srcId="{B48C55FE-AC7A-4746-8625-EE4E8FB21EBA}" destId="{E94DCC2C-BA47-4636-875E-7104BF6370C3}" srcOrd="1" destOrd="0" presId="urn:microsoft.com/office/officeart/2005/8/layout/hList1"/>
    <dgm:cxn modelId="{0AF105FE-019E-4FC4-9B4A-C164176F382D}" type="presParOf" srcId="{B48C55FE-AC7A-4746-8625-EE4E8FB21EBA}" destId="{B56ED1F0-FA1C-4889-BDFD-9A4C2F7CEA53}" srcOrd="2" destOrd="0" presId="urn:microsoft.com/office/officeart/2005/8/layout/hList1"/>
    <dgm:cxn modelId="{091843CA-6348-4FE0-AB38-9C44C9647D47}" type="presParOf" srcId="{B56ED1F0-FA1C-4889-BDFD-9A4C2F7CEA53}" destId="{A7659A7B-E9F3-46FF-9674-FE1050279326}" srcOrd="0" destOrd="0" presId="urn:microsoft.com/office/officeart/2005/8/layout/hList1"/>
    <dgm:cxn modelId="{A9915227-97C4-4886-A307-4D67D8FC7A4B}" type="presParOf" srcId="{B56ED1F0-FA1C-4889-BDFD-9A4C2F7CEA53}" destId="{12C3BE5F-E7D9-43CF-9B6D-44394D7E3261}" srcOrd="1" destOrd="0" presId="urn:microsoft.com/office/officeart/2005/8/layout/hList1"/>
    <dgm:cxn modelId="{9CAC45DF-6AC3-4BBF-8101-508D008DA9D1}" type="presParOf" srcId="{B48C55FE-AC7A-4746-8625-EE4E8FB21EBA}" destId="{97974B7B-8671-4352-91F4-68ED983479B4}" srcOrd="3" destOrd="0" presId="urn:microsoft.com/office/officeart/2005/8/layout/hList1"/>
    <dgm:cxn modelId="{38708AFE-73E4-4535-AB89-1F78ADB0F9A1}" type="presParOf" srcId="{B48C55FE-AC7A-4746-8625-EE4E8FB21EBA}" destId="{36493F4F-919D-4F1F-BC45-351037DB91F7}" srcOrd="4" destOrd="0" presId="urn:microsoft.com/office/officeart/2005/8/layout/hList1"/>
    <dgm:cxn modelId="{03237FE4-3721-4744-9DE0-99F45B790B2C}" type="presParOf" srcId="{36493F4F-919D-4F1F-BC45-351037DB91F7}" destId="{280C779E-7E5F-4B44-8527-BE05BEB3DF4B}" srcOrd="0" destOrd="0" presId="urn:microsoft.com/office/officeart/2005/8/layout/hList1"/>
    <dgm:cxn modelId="{6214A64C-E4E7-41DB-880D-A0DCD31C8494}" type="presParOf" srcId="{36493F4F-919D-4F1F-BC45-351037DB91F7}" destId="{BB6B368B-CDA1-4F9A-BD14-E45E964B4ED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203492-EA9B-4B45-8E6F-454998CCC64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911ED9A-8986-4085-A0D5-283D8B6119B9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При подаче документов заявитель проинформирован о действиях, которые от него ожидаются в рамках получения муниципальной услуги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B7063A-2013-4295-9985-90E291572AD1}" type="parTrans" cxnId="{757D5A32-8D24-44E9-9C65-3FC638EC85C5}">
      <dgm:prSet/>
      <dgm:spPr/>
      <dgm:t>
        <a:bodyPr/>
        <a:lstStyle/>
        <a:p>
          <a:endParaRPr lang="ru-RU"/>
        </a:p>
      </dgm:t>
    </dgm:pt>
    <dgm:pt modelId="{6F51E2A2-1359-4742-87D0-21F3F495E204}" type="sibTrans" cxnId="{757D5A32-8D24-44E9-9C65-3FC638EC85C5}">
      <dgm:prSet/>
      <dgm:spPr/>
      <dgm:t>
        <a:bodyPr/>
        <a:lstStyle/>
        <a:p>
          <a:endParaRPr lang="ru-RU"/>
        </a:p>
      </dgm:t>
    </dgm:pt>
    <dgm:pt modelId="{FBC2730C-CBB7-492C-899F-B77B6ABEAC40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Созданы условия, при которых муниципальная услуга проверяется на соответствие потребностям клиентов и при необходимости направляется на реинжиниринг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7E7E63-D338-402B-B009-D7BB725B50F2}" type="parTrans" cxnId="{8726DBA8-3F32-456C-A449-B8F90FE16EC9}">
      <dgm:prSet/>
      <dgm:spPr/>
      <dgm:t>
        <a:bodyPr/>
        <a:lstStyle/>
        <a:p>
          <a:endParaRPr lang="ru-RU"/>
        </a:p>
      </dgm:t>
    </dgm:pt>
    <dgm:pt modelId="{D9BD19FA-1BFD-4C65-BF44-55EF64D0B97E}" type="sibTrans" cxnId="{8726DBA8-3F32-456C-A449-B8F90FE16EC9}">
      <dgm:prSet/>
      <dgm:spPr/>
      <dgm:t>
        <a:bodyPr/>
        <a:lstStyle/>
        <a:p>
          <a:endParaRPr lang="ru-RU"/>
        </a:p>
      </dgm:t>
    </dgm:pt>
    <dgm:pt modelId="{4691B799-52B7-4C4C-A77D-39990D9658C7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Достигнуто 100%-е соответствие описаниям целевого состояний типовых муниципальных услуг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2E39F6-8BB4-45F9-9554-778F645667D9}" type="parTrans" cxnId="{14F58496-CF16-4FFA-8C1B-39D41FD92353}">
      <dgm:prSet/>
      <dgm:spPr/>
      <dgm:t>
        <a:bodyPr/>
        <a:lstStyle/>
        <a:p>
          <a:endParaRPr lang="ru-RU"/>
        </a:p>
      </dgm:t>
    </dgm:pt>
    <dgm:pt modelId="{5252B5B2-70FA-4977-9F06-AF90C3A14E71}" type="sibTrans" cxnId="{14F58496-CF16-4FFA-8C1B-39D41FD92353}">
      <dgm:prSet/>
      <dgm:spPr/>
      <dgm:t>
        <a:bodyPr/>
        <a:lstStyle/>
        <a:p>
          <a:endParaRPr lang="ru-RU"/>
        </a:p>
      </dgm:t>
    </dgm:pt>
    <dgm:pt modelId="{1B985E77-52CC-42A3-8FAA-B9060614FC01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Сокращена нагрузка на сотрудников за счет исключения </a:t>
          </a:r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-х дублирующих функций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CD74F3-4D80-4E09-BF0A-9FE1F0E03837}" type="parTrans" cxnId="{4342FC20-5665-4267-A146-E9B15A2FCE05}">
      <dgm:prSet/>
      <dgm:spPr/>
      <dgm:t>
        <a:bodyPr/>
        <a:lstStyle/>
        <a:p>
          <a:endParaRPr lang="ru-RU"/>
        </a:p>
      </dgm:t>
    </dgm:pt>
    <dgm:pt modelId="{9D21BF36-123D-4BA5-AE38-4F3CC89FF8D1}" type="sibTrans" cxnId="{4342FC20-5665-4267-A146-E9B15A2FCE05}">
      <dgm:prSet/>
      <dgm:spPr/>
      <dgm:t>
        <a:bodyPr/>
        <a:lstStyle/>
        <a:p>
          <a:endParaRPr lang="ru-RU"/>
        </a:p>
      </dgm:t>
    </dgm:pt>
    <dgm:pt modelId="{F426A311-BBCF-4AC8-94DA-400645C14C94}">
      <dgm:prSet phldrT="[Текст]"/>
      <dgm:spPr>
        <a:solidFill>
          <a:srgbClr val="002060"/>
        </a:solidFill>
      </dgm:spPr>
      <dgm:t>
        <a:bodyPr/>
        <a:lstStyle/>
        <a:p>
          <a:r>
            <a:rPr lang="ru-RU" b="1" dirty="0" smtClean="0">
              <a:latin typeface="Arial" panose="020B0604020202020204" pitchFamily="34" charset="0"/>
              <a:cs typeface="Arial" panose="020B0604020202020204" pitchFamily="34" charset="0"/>
            </a:rPr>
            <a:t>При оказании муниципальной услуги предусмотрена возможность получить обратную связь от заявителя о качестве оказания услуги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6F89BA-0A34-4332-9913-6AC6E907977D}" type="parTrans" cxnId="{03BA5B4D-B5DF-45AB-BA1D-4D4B64E21B67}">
      <dgm:prSet/>
      <dgm:spPr/>
      <dgm:t>
        <a:bodyPr/>
        <a:lstStyle/>
        <a:p>
          <a:endParaRPr lang="ru-RU"/>
        </a:p>
      </dgm:t>
    </dgm:pt>
    <dgm:pt modelId="{DE36C5DB-10EE-42A3-A56A-03DE004E8D9E}" type="sibTrans" cxnId="{03BA5B4D-B5DF-45AB-BA1D-4D4B64E21B67}">
      <dgm:prSet/>
      <dgm:spPr/>
      <dgm:t>
        <a:bodyPr/>
        <a:lstStyle/>
        <a:p>
          <a:endParaRPr lang="ru-RU"/>
        </a:p>
      </dgm:t>
    </dgm:pt>
    <dgm:pt modelId="{952BEFE6-029A-4F39-BC60-6251C503228C}" type="pres">
      <dgm:prSet presAssocID="{62203492-EA9B-4B45-8E6F-454998CCC64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EF603D-33C7-40F1-9E16-29B2C6563ABA}" type="pres">
      <dgm:prSet presAssocID="{2911ED9A-8986-4085-A0D5-283D8B6119B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A6B4C8-A776-49C7-9669-11E0301BAC9C}" type="pres">
      <dgm:prSet presAssocID="{6F51E2A2-1359-4742-87D0-21F3F495E204}" presName="sibTrans" presStyleCnt="0"/>
      <dgm:spPr/>
      <dgm:t>
        <a:bodyPr/>
        <a:lstStyle/>
        <a:p>
          <a:endParaRPr lang="ru-RU"/>
        </a:p>
      </dgm:t>
    </dgm:pt>
    <dgm:pt modelId="{080AE046-176E-4D87-914E-CABDE15704CE}" type="pres">
      <dgm:prSet presAssocID="{F426A311-BBCF-4AC8-94DA-400645C14C9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A02DCA-7227-4F05-89EB-F7DED8AB4E74}" type="pres">
      <dgm:prSet presAssocID="{DE36C5DB-10EE-42A3-A56A-03DE004E8D9E}" presName="sibTrans" presStyleCnt="0"/>
      <dgm:spPr/>
    </dgm:pt>
    <dgm:pt modelId="{EF338D7D-D27D-4311-AB13-655C6105E217}" type="pres">
      <dgm:prSet presAssocID="{FBC2730C-CBB7-492C-899F-B77B6ABEAC4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A7D006-4DE8-4689-BA99-B5C79FD1C608}" type="pres">
      <dgm:prSet presAssocID="{D9BD19FA-1BFD-4C65-BF44-55EF64D0B97E}" presName="sibTrans" presStyleCnt="0"/>
      <dgm:spPr/>
      <dgm:t>
        <a:bodyPr/>
        <a:lstStyle/>
        <a:p>
          <a:endParaRPr lang="ru-RU"/>
        </a:p>
      </dgm:t>
    </dgm:pt>
    <dgm:pt modelId="{0CFDA38F-E25E-46ED-8765-38ECCC29F7FD}" type="pres">
      <dgm:prSet presAssocID="{1B985E77-52CC-42A3-8FAA-B9060614FC0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A069A3-6F5F-4209-A3F9-B376BE3C0C57}" type="pres">
      <dgm:prSet presAssocID="{9D21BF36-123D-4BA5-AE38-4F3CC89FF8D1}" presName="sibTrans" presStyleCnt="0"/>
      <dgm:spPr/>
    </dgm:pt>
    <dgm:pt modelId="{1EC16F8E-8D4F-4037-B093-A379E64605CD}" type="pres">
      <dgm:prSet presAssocID="{4691B799-52B7-4C4C-A77D-39990D9658C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D81FC7-1322-4A9F-BAA6-1CB3DFE22867}" type="presOf" srcId="{2911ED9A-8986-4085-A0D5-283D8B6119B9}" destId="{DDEF603D-33C7-40F1-9E16-29B2C6563ABA}" srcOrd="0" destOrd="0" presId="urn:microsoft.com/office/officeart/2005/8/layout/default"/>
    <dgm:cxn modelId="{8726DBA8-3F32-456C-A449-B8F90FE16EC9}" srcId="{62203492-EA9B-4B45-8E6F-454998CCC64E}" destId="{FBC2730C-CBB7-492C-899F-B77B6ABEAC40}" srcOrd="2" destOrd="0" parTransId="{8D7E7E63-D338-402B-B009-D7BB725B50F2}" sibTransId="{D9BD19FA-1BFD-4C65-BF44-55EF64D0B97E}"/>
    <dgm:cxn modelId="{5B81609D-A434-4D4C-BB9D-CF4EA4FA076D}" type="presOf" srcId="{4691B799-52B7-4C4C-A77D-39990D9658C7}" destId="{1EC16F8E-8D4F-4037-B093-A379E64605CD}" srcOrd="0" destOrd="0" presId="urn:microsoft.com/office/officeart/2005/8/layout/default"/>
    <dgm:cxn modelId="{03BA5B4D-B5DF-45AB-BA1D-4D4B64E21B67}" srcId="{62203492-EA9B-4B45-8E6F-454998CCC64E}" destId="{F426A311-BBCF-4AC8-94DA-400645C14C94}" srcOrd="1" destOrd="0" parTransId="{5F6F89BA-0A34-4332-9913-6AC6E907977D}" sibTransId="{DE36C5DB-10EE-42A3-A56A-03DE004E8D9E}"/>
    <dgm:cxn modelId="{14F58496-CF16-4FFA-8C1B-39D41FD92353}" srcId="{62203492-EA9B-4B45-8E6F-454998CCC64E}" destId="{4691B799-52B7-4C4C-A77D-39990D9658C7}" srcOrd="4" destOrd="0" parTransId="{882E39F6-8BB4-45F9-9554-778F645667D9}" sibTransId="{5252B5B2-70FA-4977-9F06-AF90C3A14E71}"/>
    <dgm:cxn modelId="{F91ABCB0-89B4-42C8-9F0B-FDFA2357AD30}" type="presOf" srcId="{62203492-EA9B-4B45-8E6F-454998CCC64E}" destId="{952BEFE6-029A-4F39-BC60-6251C503228C}" srcOrd="0" destOrd="0" presId="urn:microsoft.com/office/officeart/2005/8/layout/default"/>
    <dgm:cxn modelId="{6432B681-3227-41A2-95FD-2A820B384CD5}" type="presOf" srcId="{F426A311-BBCF-4AC8-94DA-400645C14C94}" destId="{080AE046-176E-4D87-914E-CABDE15704CE}" srcOrd="0" destOrd="0" presId="urn:microsoft.com/office/officeart/2005/8/layout/default"/>
    <dgm:cxn modelId="{67737A77-6D73-4223-A06F-994F1F1780D2}" type="presOf" srcId="{FBC2730C-CBB7-492C-899F-B77B6ABEAC40}" destId="{EF338D7D-D27D-4311-AB13-655C6105E217}" srcOrd="0" destOrd="0" presId="urn:microsoft.com/office/officeart/2005/8/layout/default"/>
    <dgm:cxn modelId="{9E5132FC-F7FA-4EEE-B73F-0F54D1AD7F5B}" type="presOf" srcId="{1B985E77-52CC-42A3-8FAA-B9060614FC01}" destId="{0CFDA38F-E25E-46ED-8765-38ECCC29F7FD}" srcOrd="0" destOrd="0" presId="urn:microsoft.com/office/officeart/2005/8/layout/default"/>
    <dgm:cxn modelId="{4342FC20-5665-4267-A146-E9B15A2FCE05}" srcId="{62203492-EA9B-4B45-8E6F-454998CCC64E}" destId="{1B985E77-52CC-42A3-8FAA-B9060614FC01}" srcOrd="3" destOrd="0" parTransId="{F7CD74F3-4D80-4E09-BF0A-9FE1F0E03837}" sibTransId="{9D21BF36-123D-4BA5-AE38-4F3CC89FF8D1}"/>
    <dgm:cxn modelId="{757D5A32-8D24-44E9-9C65-3FC638EC85C5}" srcId="{62203492-EA9B-4B45-8E6F-454998CCC64E}" destId="{2911ED9A-8986-4085-A0D5-283D8B6119B9}" srcOrd="0" destOrd="0" parTransId="{8FB7063A-2013-4295-9985-90E291572AD1}" sibTransId="{6F51E2A2-1359-4742-87D0-21F3F495E204}"/>
    <dgm:cxn modelId="{63B451B2-CC1F-4527-A5F4-EB0CCDFECF18}" type="presParOf" srcId="{952BEFE6-029A-4F39-BC60-6251C503228C}" destId="{DDEF603D-33C7-40F1-9E16-29B2C6563ABA}" srcOrd="0" destOrd="0" presId="urn:microsoft.com/office/officeart/2005/8/layout/default"/>
    <dgm:cxn modelId="{7993942F-891A-40A2-A3CB-7D3B45B9587B}" type="presParOf" srcId="{952BEFE6-029A-4F39-BC60-6251C503228C}" destId="{F6A6B4C8-A776-49C7-9669-11E0301BAC9C}" srcOrd="1" destOrd="0" presId="urn:microsoft.com/office/officeart/2005/8/layout/default"/>
    <dgm:cxn modelId="{2048D9C2-D5EB-44D1-8374-688CD18F5D6E}" type="presParOf" srcId="{952BEFE6-029A-4F39-BC60-6251C503228C}" destId="{080AE046-176E-4D87-914E-CABDE15704CE}" srcOrd="2" destOrd="0" presId="urn:microsoft.com/office/officeart/2005/8/layout/default"/>
    <dgm:cxn modelId="{B6CDDE26-E5B9-409D-8540-0CB63A08CE3A}" type="presParOf" srcId="{952BEFE6-029A-4F39-BC60-6251C503228C}" destId="{55A02DCA-7227-4F05-89EB-F7DED8AB4E74}" srcOrd="3" destOrd="0" presId="urn:microsoft.com/office/officeart/2005/8/layout/default"/>
    <dgm:cxn modelId="{B15A7610-9D8B-4F5B-9BD7-C45AAD9B1461}" type="presParOf" srcId="{952BEFE6-029A-4F39-BC60-6251C503228C}" destId="{EF338D7D-D27D-4311-AB13-655C6105E217}" srcOrd="4" destOrd="0" presId="urn:microsoft.com/office/officeart/2005/8/layout/default"/>
    <dgm:cxn modelId="{2F667AF7-7935-45A6-A6F7-5AD640A5A625}" type="presParOf" srcId="{952BEFE6-029A-4F39-BC60-6251C503228C}" destId="{33A7D006-4DE8-4689-BA99-B5C79FD1C608}" srcOrd="5" destOrd="0" presId="urn:microsoft.com/office/officeart/2005/8/layout/default"/>
    <dgm:cxn modelId="{781CEF1B-FBDE-4CFE-AAE6-2D8C62DE16E8}" type="presParOf" srcId="{952BEFE6-029A-4F39-BC60-6251C503228C}" destId="{0CFDA38F-E25E-46ED-8765-38ECCC29F7FD}" srcOrd="6" destOrd="0" presId="urn:microsoft.com/office/officeart/2005/8/layout/default"/>
    <dgm:cxn modelId="{CE6A27AD-0BD8-4E54-BDCE-8AF72AFB6060}" type="presParOf" srcId="{952BEFE6-029A-4F39-BC60-6251C503228C}" destId="{A8A069A3-6F5F-4209-A3F9-B376BE3C0C57}" srcOrd="7" destOrd="0" presId="urn:microsoft.com/office/officeart/2005/8/layout/default"/>
    <dgm:cxn modelId="{19A2F35B-F6CB-4BE5-926E-5E38B89E19C1}" type="presParOf" srcId="{952BEFE6-029A-4F39-BC60-6251C503228C}" destId="{1EC16F8E-8D4F-4037-B093-A379E64605C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74A046-A5F8-43BF-8FB0-FCCCCC79F3C7}">
      <dsp:nvSpPr>
        <dsp:cNvPr id="0" name=""/>
        <dsp:cNvSpPr/>
      </dsp:nvSpPr>
      <dsp:spPr>
        <a:xfrm>
          <a:off x="2970" y="9934"/>
          <a:ext cx="2896071" cy="604800"/>
        </a:xfrm>
        <a:prstGeom prst="rect">
          <a:avLst/>
        </a:prstGeom>
        <a:solidFill>
          <a:srgbClr val="00206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70" y="9934"/>
        <a:ext cx="2896071" cy="604800"/>
      </dsp:txXfrm>
    </dsp:sp>
    <dsp:sp modelId="{00053FA6-401F-4BF5-91F3-24106E5ABC96}">
      <dsp:nvSpPr>
        <dsp:cNvPr id="0" name=""/>
        <dsp:cNvSpPr/>
      </dsp:nvSpPr>
      <dsp:spPr>
        <a:xfrm>
          <a:off x="2970" y="614734"/>
          <a:ext cx="2896071" cy="4957469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Определены ответственные за качество </a:t>
          </a:r>
          <a:r>
            <a:rPr lang="ru-RU" sz="1400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за оптимизацию и повышение качества предоставляемых муниципальных услуг </a:t>
          </a: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24.06.2025 № 535-ра)</a:t>
          </a:r>
          <a:endParaRPr lang="ru-RU" sz="14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Утвержден Порядок сбора и анализа обратной связи от внешних и внутренних клиентов, и о</a:t>
          </a:r>
          <a:r>
            <a:rPr lang="ru-RU" sz="1400" kern="1200" dirty="0" smtClean="0">
              <a:solidFill>
                <a:srgbClr val="00206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пределены условия и порядок проведения проверки процесса оказания муниципальной услуги на соответствие потребностям клиентов </a:t>
          </a: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27.06.2025 № 557-ра)</a:t>
          </a:r>
          <a:endParaRPr lang="ru-RU" sz="14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Утвержден Реестр межведомственных и внутриведомственных процессов </a:t>
          </a: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27.06.2025 № 558-ра)</a:t>
          </a:r>
          <a:endParaRPr lang="ru-RU" sz="14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70" y="614734"/>
        <a:ext cx="2896071" cy="4957469"/>
      </dsp:txXfrm>
    </dsp:sp>
    <dsp:sp modelId="{A7659A7B-E9F3-46FF-9674-FE1050279326}">
      <dsp:nvSpPr>
        <dsp:cNvPr id="0" name=""/>
        <dsp:cNvSpPr/>
      </dsp:nvSpPr>
      <dsp:spPr>
        <a:xfrm>
          <a:off x="3304492" y="9934"/>
          <a:ext cx="2896071" cy="604800"/>
        </a:xfrm>
        <a:prstGeom prst="rect">
          <a:avLst/>
        </a:prstGeom>
        <a:solidFill>
          <a:srgbClr val="00206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04492" y="9934"/>
        <a:ext cx="2896071" cy="604800"/>
      </dsp:txXfrm>
    </dsp:sp>
    <dsp:sp modelId="{12C3BE5F-E7D9-43CF-9B6D-44394D7E3261}">
      <dsp:nvSpPr>
        <dsp:cNvPr id="0" name=""/>
        <dsp:cNvSpPr/>
      </dsp:nvSpPr>
      <dsp:spPr>
        <a:xfrm>
          <a:off x="3304492" y="614734"/>
          <a:ext cx="2896071" cy="4957469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Реализована техническая возможность получения обратной связи путем анкетирования получателей муниципальных услуг, путем размещения анкеты обратной связи на сайте Администрации ЗАТО Северск, а также QR-кодов на стендах и в местах оказания услуг</a:t>
          </a:r>
          <a:endParaRPr lang="ru-RU" sz="14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kern="1200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Внесение изменений в должностную инструкцию инспектора приемной (делопроизводителя) с дополнением обязанностью при приемке документов от заявителей информировать заявителей о действиях, которые от него ожидаются в рамках получения услуги. </a:t>
          </a: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(распоряжение Администрации ЗАТО Северск от 18.08.2025 № 65-рм)</a:t>
          </a:r>
          <a:endParaRPr lang="ru-RU" sz="1400" kern="1200" dirty="0">
            <a:solidFill>
              <a:schemeClr val="accent6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304492" y="614734"/>
        <a:ext cx="2896071" cy="4957469"/>
      </dsp:txXfrm>
    </dsp:sp>
    <dsp:sp modelId="{280C779E-7E5F-4B44-8527-BE05BEB3DF4B}">
      <dsp:nvSpPr>
        <dsp:cNvPr id="0" name=""/>
        <dsp:cNvSpPr/>
      </dsp:nvSpPr>
      <dsp:spPr>
        <a:xfrm>
          <a:off x="6606013" y="9934"/>
          <a:ext cx="2896071" cy="604800"/>
        </a:xfrm>
        <a:prstGeom prst="rect">
          <a:avLst/>
        </a:prstGeom>
        <a:solidFill>
          <a:srgbClr val="002060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Реализовано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06013" y="9934"/>
        <a:ext cx="2896071" cy="604800"/>
      </dsp:txXfrm>
    </dsp:sp>
    <dsp:sp modelId="{BB6B368B-CDA1-4F9A-BD14-E45E964B4EDA}">
      <dsp:nvSpPr>
        <dsp:cNvPr id="0" name=""/>
        <dsp:cNvSpPr/>
      </dsp:nvSpPr>
      <dsp:spPr>
        <a:xfrm>
          <a:off x="6606013" y="614734"/>
          <a:ext cx="2896071" cy="4957469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1400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Приняты изменения в административный регламент предоставления муниципальной услуги </a:t>
          </a: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(постановление Администрации ЗАТО Северск от 02.10.2025 № 2406-па)</a:t>
          </a:r>
          <a:endParaRPr lang="ru-RU" sz="14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06013" y="614734"/>
        <a:ext cx="2896071" cy="49574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EF603D-33C7-40F1-9E16-29B2C6563ABA}">
      <dsp:nvSpPr>
        <dsp:cNvPr id="0" name=""/>
        <dsp:cNvSpPr/>
      </dsp:nvSpPr>
      <dsp:spPr>
        <a:xfrm>
          <a:off x="0" y="537986"/>
          <a:ext cx="3149289" cy="1889574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При подаче документов заявитель проинформирован о действиях, которые от него ожидаются в рамках получения муниципальной услуги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37986"/>
        <a:ext cx="3149289" cy="1889574"/>
      </dsp:txXfrm>
    </dsp:sp>
    <dsp:sp modelId="{080AE046-176E-4D87-914E-CABDE15704CE}">
      <dsp:nvSpPr>
        <dsp:cNvPr id="0" name=""/>
        <dsp:cNvSpPr/>
      </dsp:nvSpPr>
      <dsp:spPr>
        <a:xfrm>
          <a:off x="3464219" y="537986"/>
          <a:ext cx="3149289" cy="1889574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При оказании муниципальной услуги предусмотрена возможность получить обратную связь от заявителя о качестве оказания услуги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64219" y="537986"/>
        <a:ext cx="3149289" cy="1889574"/>
      </dsp:txXfrm>
    </dsp:sp>
    <dsp:sp modelId="{EF338D7D-D27D-4311-AB13-655C6105E217}">
      <dsp:nvSpPr>
        <dsp:cNvPr id="0" name=""/>
        <dsp:cNvSpPr/>
      </dsp:nvSpPr>
      <dsp:spPr>
        <a:xfrm>
          <a:off x="6928438" y="537986"/>
          <a:ext cx="3149289" cy="1889574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Созданы условия, при которых муниципальная услуга проверяется на соответствие потребностям клиентов и при необходимости направляется на реинжиниринг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8438" y="537986"/>
        <a:ext cx="3149289" cy="1889574"/>
      </dsp:txXfrm>
    </dsp:sp>
    <dsp:sp modelId="{0CFDA38F-E25E-46ED-8765-38ECCC29F7FD}">
      <dsp:nvSpPr>
        <dsp:cNvPr id="0" name=""/>
        <dsp:cNvSpPr/>
      </dsp:nvSpPr>
      <dsp:spPr>
        <a:xfrm>
          <a:off x="1732109" y="2742489"/>
          <a:ext cx="3149289" cy="1889574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Сокращена нагрузка на сотрудников за счет исключения </a:t>
          </a:r>
          <a:r>
            <a:rPr lang="en-US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</a:t>
          </a: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-х дублирующих функций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32109" y="2742489"/>
        <a:ext cx="3149289" cy="1889574"/>
      </dsp:txXfrm>
    </dsp:sp>
    <dsp:sp modelId="{1EC16F8E-8D4F-4037-B093-A379E64605CD}">
      <dsp:nvSpPr>
        <dsp:cNvPr id="0" name=""/>
        <dsp:cNvSpPr/>
      </dsp:nvSpPr>
      <dsp:spPr>
        <a:xfrm>
          <a:off x="5196328" y="2742489"/>
          <a:ext cx="3149289" cy="1889574"/>
        </a:xfrm>
        <a:prstGeom prst="rect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Достигнуто 100%-е соответствие описаниям целевого состояний типовых муниципальных услуг</a:t>
          </a:r>
          <a:endParaRPr lang="ru-RU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96328" y="2742489"/>
        <a:ext cx="3149289" cy="18895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9DC2F-3273-4E45-9531-27A037F063A9}" type="datetimeFigureOut">
              <a:rPr lang="ru-RU" smtClean="0"/>
              <a:t>01.11.2025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FF093-9761-4A20-8082-ADAD0A3F80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045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027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9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445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694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129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314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43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FF093-9761-4A20-8082-ADAD0A3F801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80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0555-80A6-4EA4-B782-C1BF0674BD3C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6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579F7-D267-42AB-A0B2-A087AEC085FB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251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D5678-217B-41C8-B02F-93B28CC33411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536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4BF1-EA1D-4B7E-8C9D-6C7FC4B5B5EB}" type="datetime1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74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307A3-CD50-4FD5-A63B-59F5E479211E}" type="datetime1">
              <a:rPr lang="ru-RU" smtClean="0"/>
              <a:t>01.11.2025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459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3183-0FAE-40DF-978D-2754880899FA}" type="datetime1">
              <a:rPr lang="ru-RU" smtClean="0"/>
              <a:t>01.11.2025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045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61CA0-BD3A-458B-8D43-B09F44080A6D}" type="datetime1">
              <a:rPr lang="ru-RU" smtClean="0"/>
              <a:t>01.11.2025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25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F020-9960-49EA-B3B6-00AACA667684}" type="datetime1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418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91A73-A1F2-4C5B-B9A8-30A8B9728AFF}" type="datetime1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014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02ED9-6D79-4AD6-B9AE-0819996C6672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195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FE9F5-E8B2-46C7-BC4E-76A503D06721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77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54FCA-6F55-4B76-A207-350692DAD3DD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73AAF-9B73-427B-9824-A0989AA715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111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5.jpeg"/><Relationship Id="rId10" Type="http://schemas.microsoft.com/office/2007/relationships/diagramDrawing" Target="../diagrams/drawing1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image" Target="../media/image5.jpeg"/><Relationship Id="rId10" Type="http://schemas.microsoft.com/office/2007/relationships/diagramDrawing" Target="../diagrams/drawing2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gradFill flip="none" rotWithShape="1">
            <a:gsLst>
              <a:gs pos="0">
                <a:srgbClr val="F9B400"/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6" y="540005"/>
            <a:ext cx="6858001" cy="5777994"/>
          </a:xfrm>
          <a:prstGeom prst="rtTriangle">
            <a:avLst/>
          </a:prstGeom>
          <a:gradFill flip="none" rotWithShape="1">
            <a:gsLst>
              <a:gs pos="0">
                <a:srgbClr val="E74106"/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9633432" y="5085183"/>
            <a:ext cx="2558568" cy="1772815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1209094" y="1209092"/>
            <a:ext cx="6858001" cy="4439818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8920" y="573862"/>
            <a:ext cx="905985" cy="1104438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3359696" y="1827470"/>
            <a:ext cx="84752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2800" b="1" dirty="0" smtClean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</a:t>
            </a:r>
          </a:p>
          <a:p>
            <a:pPr algn="r" fontAlgn="base"/>
            <a:r>
              <a:rPr lang="ru-RU" sz="2800" dirty="0" smtClean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предоставления муниципальной услуги</a:t>
            </a:r>
            <a:r>
              <a:rPr lang="ru-RU" sz="2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endParaRPr lang="ru-RU" sz="2800" dirty="0" smtClean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«Присвоение адреса объекту адресации, изменение и аннулирование такого адреса»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9192344" y="6309320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596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603564" y="1424116"/>
            <a:ext cx="42085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ВОВЛЕЧЕННЫЕ ЛИЦА И РАМКИ ПРОЕКТА</a:t>
            </a:r>
            <a:endParaRPr lang="ru-RU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9" name="Таблица 14">
            <a:extLst>
              <a:ext uri="{FF2B5EF4-FFF2-40B4-BE49-F238E27FC236}">
                <a16:creationId xmlns:a16="http://schemas.microsoft.com/office/drawing/2014/main" xmlns="" id="{FA0AEE39-7AFE-75A4-4F86-E6DA945CE8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011457"/>
              </p:ext>
            </p:extLst>
          </p:nvPr>
        </p:nvGraphicFramePr>
        <p:xfrm>
          <a:off x="1718728" y="1701116"/>
          <a:ext cx="5495799" cy="24384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441944">
                  <a:extLst>
                    <a:ext uri="{9D8B030D-6E8A-4147-A177-3AD203B41FA5}">
                      <a16:colId xmlns:a16="http://schemas.microsoft.com/office/drawing/2014/main" xmlns="" val="2798889363"/>
                    </a:ext>
                  </a:extLst>
                </a:gridCol>
                <a:gridCol w="4053855">
                  <a:extLst>
                    <a:ext uri="{9D8B030D-6E8A-4147-A177-3AD203B41FA5}">
                      <a16:colId xmlns:a16="http://schemas.microsoft.com/office/drawing/2014/main" xmlns="" val="2003850212"/>
                    </a:ext>
                  </a:extLst>
                </a:gridCol>
              </a:tblGrid>
              <a:tr h="220244">
                <a:tc>
                  <a:txBody>
                    <a:bodyPr/>
                    <a:lstStyle/>
                    <a:p>
                      <a:r>
                        <a:rPr lang="ru-RU" sz="1000" b="1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Заказчик процесса: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1000" b="0" kern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Мэр ЗАТО Северск </a:t>
                      </a:r>
                      <a:r>
                        <a:rPr lang="ru-RU" sz="1000" b="1" kern="1200" dirty="0" err="1" smtClean="0">
                          <a:solidFill>
                            <a:schemeClr val="accent6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Н.В.Диденко</a:t>
                      </a:r>
                      <a:endParaRPr lang="ru-RU" sz="1000" b="1" dirty="0">
                        <a:solidFill>
                          <a:schemeClr val="accent6">
                            <a:lumMod val="20000"/>
                            <a:lumOff val="8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58781521"/>
                  </a:ext>
                </a:extLst>
              </a:tr>
              <a:tr h="2422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Периметр </a:t>
                      </a:r>
                      <a:r>
                        <a:rPr kumimoji="0" lang="ru-RU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проекта:</a:t>
                      </a:r>
                      <a:endParaRPr kumimoji="0" lang="ru-RU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indent="0">
                        <a:buFont typeface="Arial" panose="020B0604020202020204" pitchFamily="34" charset="0"/>
                        <a:buNone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Комитет архитектуры и градостроительства</a:t>
                      </a:r>
                      <a:b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Администрации ЗАТО Северск</a:t>
                      </a: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12751969"/>
                  </a:ext>
                </a:extLst>
              </a:tr>
              <a:tr h="2422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Владелец процесса:</a:t>
                      </a:r>
                      <a:endParaRPr kumimoji="0" lang="ru-RU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Комитет архитектуры и градостроительства</a:t>
                      </a:r>
                      <a:b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Администрации ЗАТО Северск (Комитет) </a:t>
                      </a:r>
                      <a:r>
                        <a:rPr lang="ru-RU" sz="10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С.А.Бадарханов</a:t>
                      </a:r>
                      <a:endParaRPr lang="ru-RU" sz="1000" b="1" kern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76707154"/>
                  </a:ext>
                </a:extLst>
              </a:tr>
              <a:tr h="2202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Руководитель </a:t>
                      </a:r>
                      <a:r>
                        <a:rPr kumimoji="0" lang="ru-RU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проекта:</a:t>
                      </a:r>
                      <a:endParaRPr kumimoji="0" lang="ru-RU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заместитель Мэра ЗАТО Северск</a:t>
                      </a:r>
                      <a:b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экономике и финансам </a:t>
                      </a:r>
                      <a:r>
                        <a:rPr lang="ru-RU" sz="1000" b="1" kern="1200" dirty="0" err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В.Ю.Трапезников</a:t>
                      </a:r>
                      <a:endParaRPr lang="ru-RU" sz="1000" b="0" kern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90847631"/>
                  </a:ext>
                </a:extLst>
              </a:tr>
              <a:tr h="8609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Команда проекта:</a:t>
                      </a:r>
                      <a:endParaRPr kumimoji="0" lang="ru-RU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84704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начальник отдела Генплана Комитета</a:t>
                      </a:r>
                      <a:b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ru-RU" sz="10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Ю.К.Барнашова</a:t>
                      </a:r>
                      <a:endParaRPr lang="ru-RU" sz="1000" b="1" kern="12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главный специалист отдела Генплана Комитета</a:t>
                      </a:r>
                      <a:b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ru-RU" sz="10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Г.В.Пироговская</a:t>
                      </a:r>
                      <a:endParaRPr lang="ru-RU" sz="1000" b="1" kern="12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72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главный специалист Правового комитета Администрации ЗАТО Северск </a:t>
                      </a:r>
                      <a:r>
                        <a:rPr lang="ru-RU" sz="1000" b="1" kern="1200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О.Ю.Разумова</a:t>
                      </a: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  <a:endParaRPr lang="ru-RU" sz="1000" kern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79420299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640932" y="130874"/>
            <a:ext cx="10503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Карточка проекта «</a:t>
            </a:r>
            <a:r>
              <a:rPr lang="ru-RU" sz="12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предоставления муниципальной услуги «</a:t>
            </a:r>
            <a:r>
              <a:rPr lang="ru-RU" sz="12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Присвоение адреса объекту адресации, изменение и аннулирование такого адреса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2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Таблица 15">
            <a:extLst>
              <a:ext uri="{FF2B5EF4-FFF2-40B4-BE49-F238E27FC236}">
                <a16:creationId xmlns:a16="http://schemas.microsoft.com/office/drawing/2014/main" xmlns="" id="{48B5F72A-953D-76B7-9A85-18D3D1FE5C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20126"/>
              </p:ext>
            </p:extLst>
          </p:nvPr>
        </p:nvGraphicFramePr>
        <p:xfrm>
          <a:off x="7292323" y="1700603"/>
          <a:ext cx="4619874" cy="17068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67973">
                  <a:extLst>
                    <a:ext uri="{9D8B030D-6E8A-4147-A177-3AD203B41FA5}">
                      <a16:colId xmlns:a16="http://schemas.microsoft.com/office/drawing/2014/main" xmlns="" val="2943535780"/>
                    </a:ext>
                  </a:extLst>
                </a:gridCol>
                <a:gridCol w="3151901">
                  <a:extLst>
                    <a:ext uri="{9D8B030D-6E8A-4147-A177-3AD203B41FA5}">
                      <a16:colId xmlns:a16="http://schemas.microsoft.com/office/drawing/2014/main" xmlns="" val="2410222918"/>
                    </a:ext>
                  </a:extLst>
                </a:gridCol>
              </a:tblGrid>
              <a:tr h="202857">
                <a:tc>
                  <a:txBody>
                    <a:bodyPr/>
                    <a:lstStyle/>
                    <a:p>
                      <a:pPr algn="l"/>
                      <a:r>
                        <a:rPr lang="ru-RU" sz="1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Ключевой риск</a:t>
                      </a:r>
                      <a:endParaRPr lang="ru-RU" sz="1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00" kern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Причины</a:t>
                      </a:r>
                      <a:endParaRPr lang="ru-RU" sz="10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13119764"/>
                  </a:ext>
                </a:extLst>
              </a:tr>
              <a:tr h="11157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000" b="1" kern="1200" dirty="0" smtClean="0">
                          <a:solidFill>
                            <a:srgbClr val="E74106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Снижение уровня удовлетворённости заявителей качеством предоставляемой муниципальной услуги</a:t>
                      </a:r>
                      <a:endParaRPr kumimoji="0" lang="ru-RU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E74106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72000" indent="0" algn="l">
                        <a:spcAft>
                          <a:spcPts val="6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недостаточный  уровень использования заявителями ЕПГУ при подаче заявления о предоставлении муниципальной услуги</a:t>
                      </a:r>
                    </a:p>
                    <a:p>
                      <a:pPr marL="72000" indent="0" algn="l">
                        <a:spcAft>
                          <a:spcPts val="6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отсутствие обратной связи от заявителей об уровне удовлетворенности качеством предоставляемой муниципальной услуги</a:t>
                      </a:r>
                    </a:p>
                    <a:p>
                      <a:pPr marL="72000" indent="0" algn="l">
                        <a:spcAft>
                          <a:spcPts val="6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1000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низкая информированность заявителей о порядке получения муниципальной услуги</a:t>
                      </a:r>
                      <a:endParaRPr kumimoji="0" lang="ru-RU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8397351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214527" y="1423603"/>
            <a:ext cx="43666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ОБОСНОВАНИЕ ВЫБОРА</a:t>
            </a:r>
            <a:endParaRPr lang="ru-RU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54836" y="4237886"/>
            <a:ext cx="5433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ЦЕЛЕВЫЕ ПОКАЗАТЕЛИ ПРОЕКТА</a:t>
            </a:r>
            <a:endParaRPr lang="ru-RU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33477"/>
              </p:ext>
            </p:extLst>
          </p:nvPr>
        </p:nvGraphicFramePr>
        <p:xfrm>
          <a:off x="1748676" y="4556786"/>
          <a:ext cx="5433860" cy="1799565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4054561"/>
                <a:gridCol w="648072"/>
                <a:gridCol w="731227"/>
              </a:tblGrid>
              <a:tr h="3460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  <a:endParaRPr lang="ru-RU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Текущее значение</a:t>
                      </a:r>
                      <a:endParaRPr lang="ru-RU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Целевое значение</a:t>
                      </a:r>
                      <a:endParaRPr lang="ru-RU" sz="1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32698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Предусмотрена обязанность при приеме заявления на получение услуги проинформировать заявителя о действиях, которые от него ожидаются в рамках получения услуги</a:t>
                      </a:r>
                      <a:endParaRPr lang="ru-RU" sz="10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</a:t>
                      </a:r>
                      <a:endParaRPr lang="ru-RU" sz="10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E8470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</a:t>
                      </a:r>
                      <a:endParaRPr lang="ru-RU" sz="1000" b="1" dirty="0">
                        <a:solidFill>
                          <a:srgbClr val="E84704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9417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Определены условия, при которых услуга проверяется на соответствие потребностям клиентов и при необходимости направляется на реинжиниринг</a:t>
                      </a:r>
                      <a:endParaRPr lang="ru-RU" sz="10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</a:t>
                      </a:r>
                      <a:endParaRPr lang="ru-RU" sz="1000" b="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solidFill>
                            <a:srgbClr val="E8470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6984">
                <a:tc>
                  <a:txBody>
                    <a:bodyPr/>
                    <a:lstStyle/>
                    <a:p>
                      <a:pPr algn="l"/>
                      <a:r>
                        <a:rPr lang="ru-RU" sz="10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Соответствие муниципальной услуги описаниям целевых состояний  (ОЦС) типовых муниципальных услуг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94,12%</a:t>
                      </a:r>
                      <a:endParaRPr lang="ru-RU" sz="10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rgbClr val="E84704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100,0%</a:t>
                      </a:r>
                      <a:endParaRPr lang="ru-RU" sz="1000" b="1" dirty="0">
                        <a:solidFill>
                          <a:srgbClr val="E84704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7214527" y="3477618"/>
            <a:ext cx="44520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КЛЮЧЕВЫЕ СОБЫТИЯ</a:t>
            </a:r>
            <a:endParaRPr lang="ru-RU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6" name="Таблица 14">
            <a:extLst>
              <a:ext uri="{FF2B5EF4-FFF2-40B4-BE49-F238E27FC236}">
                <a16:creationId xmlns:a16="http://schemas.microsoft.com/office/drawing/2014/main" xmlns="" id="{80C32403-B504-EDC0-36B3-E6224B5282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380950"/>
              </p:ext>
            </p:extLst>
          </p:nvPr>
        </p:nvGraphicFramePr>
        <p:xfrm>
          <a:off x="7292323" y="3750247"/>
          <a:ext cx="4619874" cy="26274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700221">
                  <a:extLst>
                    <a:ext uri="{9D8B030D-6E8A-4147-A177-3AD203B41FA5}">
                      <a16:colId xmlns:a16="http://schemas.microsoft.com/office/drawing/2014/main" xmlns="" val="2798889363"/>
                    </a:ext>
                  </a:extLst>
                </a:gridCol>
                <a:gridCol w="919653">
                  <a:extLst>
                    <a:ext uri="{9D8B030D-6E8A-4147-A177-3AD203B41FA5}">
                      <a16:colId xmlns:a16="http://schemas.microsoft.com/office/drawing/2014/main" xmlns="" val="2003850212"/>
                    </a:ext>
                  </a:extLst>
                </a:gridCol>
              </a:tblGrid>
              <a:tr h="432570">
                <a:tc>
                  <a:txBody>
                    <a:bodyPr/>
                    <a:lstStyle/>
                    <a:p>
                      <a:r>
                        <a:rPr lang="ru-RU" sz="900" b="1" kern="1200" dirty="0" smtClean="0">
                          <a:solidFill>
                            <a:srgbClr val="E8470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Старт</a:t>
                      </a:r>
                      <a:r>
                        <a:rPr lang="ru-RU" sz="900" b="1" kern="1200" baseline="0" dirty="0" smtClean="0">
                          <a:solidFill>
                            <a:srgbClr val="E84704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проекта:</a:t>
                      </a:r>
                    </a:p>
                    <a:p>
                      <a:pPr marL="144000" indent="0">
                        <a:buFont typeface="Wingdings" panose="05000000000000000000" pitchFamily="2" charset="2"/>
                        <a:buNone/>
                      </a:pPr>
                      <a:r>
                        <a:rPr lang="ru-RU" sz="9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проведение установочного совещания и обучение команды</a:t>
                      </a:r>
                    </a:p>
                    <a:p>
                      <a:pPr marL="144000" indent="0">
                        <a:buFont typeface="Wingdings" panose="05000000000000000000" pitchFamily="2" charset="2"/>
                        <a:buNone/>
                      </a:pPr>
                      <a:r>
                        <a:rPr lang="ru-RU" sz="900" b="0" kern="1200" baseline="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определение периметра проекта и границ процесса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30.04.2025-13.05.2025</a:t>
                      </a:r>
                      <a:endParaRPr lang="ru-RU" sz="9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58781521"/>
                  </a:ext>
                </a:extLst>
              </a:tr>
              <a:tr h="7786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Диагностика текущего состояния и определение целевого состояния: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разработка карты текущего состояния процесса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сбор фактических данных по процессу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разработка карты целевого состояния процесса</a:t>
                      </a:r>
                    </a:p>
                    <a:p>
                      <a:pPr marL="14400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формирование проекта плана мероприятий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30.04.2025-20.06.2025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12751969"/>
                  </a:ext>
                </a:extLst>
              </a:tr>
              <a:tr h="580124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Внедрение улучшений:</a:t>
                      </a: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ru-RU" sz="9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утверждение</a:t>
                      </a: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плана мероприятий</a:t>
                      </a:r>
                      <a:endParaRPr lang="ru-RU" sz="9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внедрение мероприятий по достижению целей проекта</a:t>
                      </a:r>
                      <a:endParaRPr lang="ru-RU" sz="9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мониторинг достигнутых результатов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20.06.2025-30.07.2025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76707154"/>
                  </a:ext>
                </a:extLst>
              </a:tr>
              <a:tr h="456722">
                <a:tc>
                  <a:txBody>
                    <a:bodyPr/>
                    <a:lstStyle/>
                    <a:p>
                      <a:pPr mar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ru-RU" sz="9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E84704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Закрытие результата и завершение проекта:</a:t>
                      </a: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kumimoji="0" lang="ru-RU" sz="9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защита</a:t>
                      </a: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результатов проекта </a:t>
                      </a:r>
                      <a:endParaRPr lang="ru-RU" sz="900" dirty="0" smtClean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14400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ru-RU" sz="90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сбор обратной связи участников проекта</a:t>
                      </a:r>
                      <a:endParaRPr kumimoji="0" lang="ru-RU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1" kern="1200" dirty="0" smtClean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30.07.2025-26.09.2025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90847631"/>
                  </a:ext>
                </a:extLst>
              </a:tr>
            </a:tbl>
          </a:graphicData>
        </a:graphic>
      </p:graphicFrame>
      <p:sp>
        <p:nvSpPr>
          <p:cNvPr id="27" name="Прямоугольник 26"/>
          <p:cNvSpPr/>
          <p:nvPr/>
        </p:nvSpPr>
        <p:spPr>
          <a:xfrm>
            <a:off x="9581193" y="496427"/>
            <a:ext cx="2306370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УТВЕРЖДАЮ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Мэр ЗАТО Северск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 </a:t>
            </a:r>
            <a:r>
              <a:rPr lang="ru-RU" sz="11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Н.В.Диденко</a:t>
            </a:r>
            <a:endParaRPr lang="ru-RU" sz="1100" b="1" dirty="0" smtClean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 30 » апреля 2025 г.</a:t>
            </a: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endParaRPr lang="ru-RU" sz="1100" b="1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662078" y="536729"/>
            <a:ext cx="4073882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СОГЛАСОВАНО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Заместитель Мэр </a:t>
            </a:r>
            <a:r>
              <a:rPr lang="ru-RU" sz="11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ЗАТО </a:t>
            </a: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Северск по экономике и финансам</a:t>
            </a:r>
            <a:endParaRPr lang="ru-RU" sz="11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 </a:t>
            </a:r>
            <a:r>
              <a:rPr lang="ru-RU" sz="11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В.Ю.Трапезников</a:t>
            </a:r>
            <a:endParaRPr lang="ru-RU" sz="1100" b="1" dirty="0" smtClean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ru-RU" sz="11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 30 » апреля 2025 г.</a:t>
            </a: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endParaRPr lang="ru-RU" sz="1100" b="1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59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3" name="Группа 72"/>
          <p:cNvGrpSpPr/>
          <p:nvPr/>
        </p:nvGrpSpPr>
        <p:grpSpPr>
          <a:xfrm>
            <a:off x="1545951" y="836712"/>
            <a:ext cx="10454705" cy="5688632"/>
            <a:chOff x="0" y="0"/>
            <a:chExt cx="10467975" cy="5876925"/>
          </a:xfrm>
        </p:grpSpPr>
        <p:sp>
          <p:nvSpPr>
            <p:cNvPr id="74" name="Блок-схема: процесс 73"/>
            <p:cNvSpPr/>
            <p:nvPr/>
          </p:nvSpPr>
          <p:spPr>
            <a:xfrm>
              <a:off x="95250" y="0"/>
              <a:ext cx="1504950" cy="156210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Подача заявления 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приложенных к нему документов в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бумажном виде в приемную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Комитета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Заявитель не информируется о действиях, ожидаемых от него в процессе оказания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услуги</a:t>
              </a:r>
              <a:endPara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75" name="Блок-схема: процесс 74"/>
            <p:cNvSpPr/>
            <p:nvPr/>
          </p:nvSpPr>
          <p:spPr>
            <a:xfrm>
              <a:off x="1809750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в Системе электронного документооборота (СЭД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76" name="Блок-схема: процесс 75"/>
            <p:cNvSpPr/>
            <p:nvPr/>
          </p:nvSpPr>
          <p:spPr>
            <a:xfrm>
              <a:off x="1809750" y="1028700"/>
              <a:ext cx="1504950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на бумажном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77" name="Блок-схема: процесс 76"/>
            <p:cNvSpPr/>
            <p:nvPr/>
          </p:nvSpPr>
          <p:spPr>
            <a:xfrm>
              <a:off x="3524250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отделу Генплана Комитета председателем Комитета в </a:t>
              </a: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СЭД</a:t>
              </a:r>
              <a:endPara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78" name="Блок-схема: процесс 77"/>
            <p:cNvSpPr/>
            <p:nvPr/>
          </p:nvSpPr>
          <p:spPr>
            <a:xfrm>
              <a:off x="3524250" y="1028700"/>
              <a:ext cx="1504950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на бумажном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79" name="Блок-схема: процесс 78"/>
            <p:cNvSpPr/>
            <p:nvPr/>
          </p:nvSpPr>
          <p:spPr>
            <a:xfrm>
              <a:off x="5229225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начальником отдела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Генплана Комитета,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передача документов на исполнение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специалисту</a:t>
              </a:r>
            </a:p>
          </p:txBody>
        </p:sp>
        <p:sp>
          <p:nvSpPr>
            <p:cNvPr id="80" name="Блок-схема: процесс 79"/>
            <p:cNvSpPr/>
            <p:nvPr/>
          </p:nvSpPr>
          <p:spPr>
            <a:xfrm>
              <a:off x="6962775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запроса необходимых сведений в рамках системы межведомственного взаимодействия (СМЭВ)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1" name="Блок-схема: процесс 80"/>
            <p:cNvSpPr/>
            <p:nvPr/>
          </p:nvSpPr>
          <p:spPr>
            <a:xfrm>
              <a:off x="8686800" y="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специалистом ответа на запрос посредством СМЭВ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2" name="Блок-схема: процесс 81"/>
            <p:cNvSpPr/>
            <p:nvPr/>
          </p:nvSpPr>
          <p:spPr>
            <a:xfrm>
              <a:off x="86677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Анализ документов заявителя, и сведений, полученных посредством СМЭВ, на наличие оснований для отказа  в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услуге</a:t>
              </a:r>
              <a:endParaRPr lang="ru-RU" sz="9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3" name="Блок-схема: процесс 82"/>
            <p:cNvSpPr/>
            <p:nvPr/>
          </p:nvSpPr>
          <p:spPr>
            <a:xfrm>
              <a:off x="69532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специалистом проекта решения о предоставлении услуги либо об отказе в предоставлении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услуги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4" name="Блок-схема: процесс 83"/>
            <p:cNvSpPr/>
            <p:nvPr/>
          </p:nvSpPr>
          <p:spPr>
            <a:xfrm>
              <a:off x="5487791" y="1695450"/>
              <a:ext cx="1246383" cy="100965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проекта постановления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 присвоении адреса объекту адресации (в СЭД)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85" name="Блок-схема: процесс 84"/>
            <p:cNvSpPr/>
            <p:nvPr/>
          </p:nvSpPr>
          <p:spPr>
            <a:xfrm>
              <a:off x="6972300" y="29337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Принятие решения об отказе в предоставлении услуги на бумажном носителе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86" name="Прямая со стрелкой 85"/>
            <p:cNvCxnSpPr/>
            <p:nvPr/>
          </p:nvCxnSpPr>
          <p:spPr>
            <a:xfrm>
              <a:off x="1600200" y="504825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Прямая со стрелкой 86"/>
            <p:cNvCxnSpPr/>
            <p:nvPr/>
          </p:nvCxnSpPr>
          <p:spPr>
            <a:xfrm>
              <a:off x="3314700" y="504825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я со стрелкой 87"/>
            <p:cNvCxnSpPr/>
            <p:nvPr/>
          </p:nvCxnSpPr>
          <p:spPr>
            <a:xfrm>
              <a:off x="6753225" y="51435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Прямая со стрелкой 88"/>
            <p:cNvCxnSpPr/>
            <p:nvPr/>
          </p:nvCxnSpPr>
          <p:spPr>
            <a:xfrm flipH="1">
              <a:off x="8448675" y="2200275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Прямая со стрелкой 89"/>
            <p:cNvCxnSpPr/>
            <p:nvPr/>
          </p:nvCxnSpPr>
          <p:spPr>
            <a:xfrm>
              <a:off x="8477250" y="51435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Прямая соединительная линия 90"/>
            <p:cNvCxnSpPr/>
            <p:nvPr/>
          </p:nvCxnSpPr>
          <p:spPr>
            <a:xfrm>
              <a:off x="10191750" y="514350"/>
              <a:ext cx="180975" cy="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Блок-схема: процесс 91"/>
            <p:cNvSpPr/>
            <p:nvPr/>
          </p:nvSpPr>
          <p:spPr>
            <a:xfrm>
              <a:off x="4162736" y="1695450"/>
              <a:ext cx="1076014" cy="100965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Согласование проекта постановления </a:t>
              </a: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93" name="Блок-схема: процесс 92"/>
            <p:cNvSpPr/>
            <p:nvPr/>
          </p:nvSpPr>
          <p:spPr>
            <a:xfrm>
              <a:off x="6962775" y="3990975"/>
              <a:ext cx="1504950" cy="49847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проекта решения на ПГС</a:t>
              </a:r>
            </a:p>
          </p:txBody>
        </p:sp>
        <p:sp>
          <p:nvSpPr>
            <p:cNvPr id="94" name="Блок-схема: процесс 93"/>
            <p:cNvSpPr/>
            <p:nvPr/>
          </p:nvSpPr>
          <p:spPr>
            <a:xfrm>
              <a:off x="6962775" y="1028700"/>
              <a:ext cx="1504950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Внесение пакета документов заявителя на ПГС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</a:p>
          </p:txBody>
        </p:sp>
        <p:sp>
          <p:nvSpPr>
            <p:cNvPr id="95" name="Блок-схема: процесс 94"/>
            <p:cNvSpPr/>
            <p:nvPr/>
          </p:nvSpPr>
          <p:spPr>
            <a:xfrm>
              <a:off x="8658225" y="29337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об отказе на бумажном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Не </a:t>
              </a: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приняты  условия для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реинжиниринга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96" name="Прямая соединительная линия 95"/>
            <p:cNvCxnSpPr/>
            <p:nvPr/>
          </p:nvCxnSpPr>
          <p:spPr>
            <a:xfrm>
              <a:off x="10372725" y="504825"/>
              <a:ext cx="0" cy="171450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Блок-схема: процесс 96"/>
            <p:cNvSpPr/>
            <p:nvPr/>
          </p:nvSpPr>
          <p:spPr>
            <a:xfrm>
              <a:off x="1790700" y="1722123"/>
              <a:ext cx="932768" cy="982977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</a:t>
              </a:r>
              <a:r>
                <a:rPr lang="ru-RU" sz="800" dirty="0" smtClean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постановление Мэром ЗАТО Северск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98" name="Блок-схема: процесс 97"/>
            <p:cNvSpPr/>
            <p:nvPr/>
          </p:nvSpPr>
          <p:spPr>
            <a:xfrm>
              <a:off x="8658225" y="3990975"/>
              <a:ext cx="1514475" cy="5080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руководителем решения на ПГС</a:t>
              </a:r>
            </a:p>
          </p:txBody>
        </p:sp>
        <p:cxnSp>
          <p:nvCxnSpPr>
            <p:cNvPr id="99" name="Прямая со стрелкой 98"/>
            <p:cNvCxnSpPr/>
            <p:nvPr/>
          </p:nvCxnSpPr>
          <p:spPr>
            <a:xfrm flipH="1">
              <a:off x="5268716" y="2223682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0" name="Прямая со стрелкой 99"/>
            <p:cNvCxnSpPr/>
            <p:nvPr/>
          </p:nvCxnSpPr>
          <p:spPr>
            <a:xfrm flipH="1">
              <a:off x="2713787" y="2218094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01" name="Блок-схема: процесс 100"/>
            <p:cNvSpPr/>
            <p:nvPr/>
          </p:nvSpPr>
          <p:spPr>
            <a:xfrm>
              <a:off x="76200" y="169545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постановления на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с внесением  скан копии в 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102" name="Прямая со стрелкой 101"/>
            <p:cNvCxnSpPr/>
            <p:nvPr/>
          </p:nvCxnSpPr>
          <p:spPr>
            <a:xfrm flipH="1">
              <a:off x="1571625" y="2200275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03" name="Блок-схема: процесс 102"/>
            <p:cNvSpPr/>
            <p:nvPr/>
          </p:nvSpPr>
          <p:spPr>
            <a:xfrm>
              <a:off x="76200" y="2990848"/>
              <a:ext cx="1504950" cy="971552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заверенной копии решения на бумажном носителе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104" name="Прямая со стрелкой 103"/>
            <p:cNvCxnSpPr/>
            <p:nvPr/>
          </p:nvCxnSpPr>
          <p:spPr>
            <a:xfrm>
              <a:off x="819150" y="3962400"/>
              <a:ext cx="0" cy="19050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05" name="Блок-схема: процесс 104"/>
            <p:cNvSpPr/>
            <p:nvPr/>
          </p:nvSpPr>
          <p:spPr>
            <a:xfrm>
              <a:off x="76200" y="41529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Доставка заверенной копии решения в приемную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Комитета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106" name="Прямая со стрелкой 105"/>
            <p:cNvCxnSpPr/>
            <p:nvPr/>
          </p:nvCxnSpPr>
          <p:spPr>
            <a:xfrm>
              <a:off x="1562100" y="468630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07" name="Блок-схема: процесс 106"/>
            <p:cNvSpPr/>
            <p:nvPr/>
          </p:nvSpPr>
          <p:spPr>
            <a:xfrm>
              <a:off x="1771650" y="4181475"/>
              <a:ext cx="1504949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Передача заверенной копии решения в отдел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Генплана Комитета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для передачи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заявителю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108" name="Прямая со стрелкой 107"/>
            <p:cNvCxnSpPr/>
            <p:nvPr/>
          </p:nvCxnSpPr>
          <p:spPr>
            <a:xfrm>
              <a:off x="8496300" y="3457575"/>
              <a:ext cx="1714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09" name="Блок-схема: процесс 108"/>
            <p:cNvSpPr/>
            <p:nvPr/>
          </p:nvSpPr>
          <p:spPr>
            <a:xfrm>
              <a:off x="3486150" y="4200525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заявителя о готовности решения </a:t>
              </a: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 присвоении адреса объекту адресации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110" name="Блок-схема: процесс 109"/>
            <p:cNvSpPr/>
            <p:nvPr/>
          </p:nvSpPr>
          <p:spPr>
            <a:xfrm>
              <a:off x="1786973" y="2990848"/>
              <a:ext cx="936494" cy="97155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комитета проекта 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решения 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111" name="Блок-схема: процесс 110"/>
            <p:cNvSpPr/>
            <p:nvPr/>
          </p:nvSpPr>
          <p:spPr>
            <a:xfrm>
              <a:off x="5198448" y="3395663"/>
              <a:ext cx="1504949" cy="100965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</a:t>
              </a:r>
              <a:r>
                <a:rPr lang="ru-RU" sz="800" dirty="0">
                  <a:solidFill>
                    <a:srgbClr val="00000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 присвоении адреса объекту адресации </a:t>
              </a:r>
              <a:endPara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Не </a:t>
              </a:r>
              <a:r>
                <a:rPr lang="ru-RU" sz="800" b="1" dirty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приняты  условия для </a:t>
              </a:r>
              <a:r>
                <a:rPr lang="ru-RU" sz="800" b="1" dirty="0" smtClean="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реинжиниринга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113" name="Прямая со стрелкой 112"/>
            <p:cNvCxnSpPr/>
            <p:nvPr/>
          </p:nvCxnSpPr>
          <p:spPr>
            <a:xfrm flipV="1">
              <a:off x="4991100" y="4405313"/>
              <a:ext cx="207348" cy="300037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14" name="Блок-схема: процесс 113"/>
            <p:cNvSpPr/>
            <p:nvPr/>
          </p:nvSpPr>
          <p:spPr>
            <a:xfrm>
              <a:off x="7047865" y="5167955"/>
              <a:ext cx="391160" cy="17145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 w="9525" cap="flat" cmpd="sng" algn="ctr">
              <a:solidFill>
                <a:schemeClr val="accent5"/>
              </a:solidFill>
              <a:prstDash val="lgDash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</a:p>
          </p:txBody>
        </p:sp>
        <p:sp>
          <p:nvSpPr>
            <p:cNvPr id="115" name="Надпись 2"/>
            <p:cNvSpPr txBox="1">
              <a:spLocks noChangeArrowheads="1"/>
            </p:cNvSpPr>
            <p:nvPr/>
          </p:nvSpPr>
          <p:spPr bwMode="auto">
            <a:xfrm>
              <a:off x="7439025" y="5133975"/>
              <a:ext cx="28194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пунктиром обозначены процессы-дублеры</a:t>
              </a:r>
            </a:p>
          </p:txBody>
        </p:sp>
        <p:sp>
          <p:nvSpPr>
            <p:cNvPr id="116" name="Надпись 2"/>
            <p:cNvSpPr txBox="1">
              <a:spLocks noChangeArrowheads="1"/>
            </p:cNvSpPr>
            <p:nvPr/>
          </p:nvSpPr>
          <p:spPr bwMode="auto">
            <a:xfrm>
              <a:off x="6953250" y="5400675"/>
              <a:ext cx="3514725" cy="428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b="1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красным</a:t>
              </a:r>
              <a:r>
                <a:rPr lang="ru-RU" sz="800">
                  <a:solidFill>
                    <a:srgbClr val="FF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обозначено отклонение от целевого состояния</a:t>
              </a:r>
            </a:p>
          </p:txBody>
        </p:sp>
        <p:cxnSp>
          <p:nvCxnSpPr>
            <p:cNvPr id="117" name="Прямая со стрелкой 116"/>
            <p:cNvCxnSpPr/>
            <p:nvPr/>
          </p:nvCxnSpPr>
          <p:spPr>
            <a:xfrm>
              <a:off x="3276600" y="470535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18" name="Прямоугольник 117"/>
            <p:cNvSpPr/>
            <p:nvPr/>
          </p:nvSpPr>
          <p:spPr>
            <a:xfrm>
              <a:off x="0" y="1628775"/>
              <a:ext cx="6819900" cy="4248150"/>
            </a:xfrm>
            <a:prstGeom prst="rect">
              <a:avLst/>
            </a:prstGeom>
            <a:no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Прямоугольник 118"/>
            <p:cNvSpPr/>
            <p:nvPr/>
          </p:nvSpPr>
          <p:spPr>
            <a:xfrm>
              <a:off x="6877050" y="2857500"/>
              <a:ext cx="3381375" cy="1733550"/>
            </a:xfrm>
            <a:prstGeom prst="rect">
              <a:avLst/>
            </a:prstGeom>
            <a:noFill/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20" name="Прямая со стрелкой 119"/>
            <p:cNvCxnSpPr/>
            <p:nvPr/>
          </p:nvCxnSpPr>
          <p:spPr>
            <a:xfrm flipH="1">
              <a:off x="6743700" y="219075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Прямая со стрелкой 120"/>
            <p:cNvCxnSpPr/>
            <p:nvPr/>
          </p:nvCxnSpPr>
          <p:spPr>
            <a:xfrm flipH="1">
              <a:off x="10153650" y="220980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Блок-схема: процесс 69"/>
            <p:cNvSpPr/>
            <p:nvPr/>
          </p:nvSpPr>
          <p:spPr>
            <a:xfrm>
              <a:off x="4056130" y="2981324"/>
              <a:ext cx="775328" cy="98107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Мэром ЗАТО Северск решения 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71" name="Прямая со стрелкой 70"/>
            <p:cNvCxnSpPr/>
            <p:nvPr/>
          </p:nvCxnSpPr>
          <p:spPr>
            <a:xfrm>
              <a:off x="3846580" y="3445253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5" name="Прямая со стрелкой 124"/>
            <p:cNvCxnSpPr>
              <a:endCxn id="111" idx="1"/>
            </p:cNvCxnSpPr>
            <p:nvPr/>
          </p:nvCxnSpPr>
          <p:spPr>
            <a:xfrm>
              <a:off x="4842083" y="3200750"/>
              <a:ext cx="356365" cy="699738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7" name="Прямая со стрелкой 66"/>
            <p:cNvCxnSpPr/>
            <p:nvPr/>
          </p:nvCxnSpPr>
          <p:spPr>
            <a:xfrm>
              <a:off x="2723467" y="3457755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9" name="Прямая со стрелкой 68"/>
            <p:cNvCxnSpPr/>
            <p:nvPr/>
          </p:nvCxnSpPr>
          <p:spPr>
            <a:xfrm flipH="1">
              <a:off x="3946592" y="2218094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cxnSp>
        <p:nvCxnSpPr>
          <p:cNvPr id="122" name="Прямая со стрелкой 121"/>
          <p:cNvCxnSpPr/>
          <p:nvPr/>
        </p:nvCxnSpPr>
        <p:spPr>
          <a:xfrm>
            <a:off x="2361993" y="3482801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3" name="Прямая со стрелкой 122"/>
          <p:cNvCxnSpPr/>
          <p:nvPr/>
        </p:nvCxnSpPr>
        <p:spPr>
          <a:xfrm>
            <a:off x="8761659" y="3455142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4" name="Прямая со стрелкой 123"/>
          <p:cNvCxnSpPr/>
          <p:nvPr/>
        </p:nvCxnSpPr>
        <p:spPr>
          <a:xfrm>
            <a:off x="6587653" y="1324305"/>
            <a:ext cx="180894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759070" y="251561"/>
            <a:ext cx="87129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Карта текущего состояния процесса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6" name="Прямая со стрелкой 65"/>
          <p:cNvCxnSpPr/>
          <p:nvPr/>
        </p:nvCxnSpPr>
        <p:spPr>
          <a:xfrm>
            <a:off x="3128675" y="3455142"/>
            <a:ext cx="224731" cy="267374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8" name="Блок-схема: процесс 67"/>
          <p:cNvSpPr/>
          <p:nvPr/>
        </p:nvSpPr>
        <p:spPr>
          <a:xfrm>
            <a:off x="4475095" y="3722516"/>
            <a:ext cx="924814" cy="949641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Уведомление Мэра о проекте </a:t>
            </a: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решения на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ПГС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72" name="Блок-схема: процесс 71"/>
          <p:cNvSpPr/>
          <p:nvPr/>
        </p:nvSpPr>
        <p:spPr>
          <a:xfrm>
            <a:off x="4475095" y="2503659"/>
            <a:ext cx="1031527" cy="967741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Доставка проекта постановления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</a:t>
            </a: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бумажном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носителе в Общий отдел АЗС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846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4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1675903" y="241290"/>
            <a:ext cx="7551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Карта целевого состояния процесса</a:t>
            </a:r>
            <a:endParaRPr lang="ru-RU" sz="2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9" name="Группа 208"/>
          <p:cNvGrpSpPr/>
          <p:nvPr/>
        </p:nvGrpSpPr>
        <p:grpSpPr>
          <a:xfrm>
            <a:off x="1707149" y="600762"/>
            <a:ext cx="10074955" cy="5540378"/>
            <a:chOff x="0" y="-286299"/>
            <a:chExt cx="10372725" cy="5723764"/>
          </a:xfrm>
        </p:grpSpPr>
        <p:sp>
          <p:nvSpPr>
            <p:cNvPr id="210" name="Блок-схема: процесс 209"/>
            <p:cNvSpPr/>
            <p:nvPr/>
          </p:nvSpPr>
          <p:spPr>
            <a:xfrm>
              <a:off x="74941" y="-265670"/>
              <a:ext cx="1504950" cy="85720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Подача заявления и приложенной к нему схемы в бумажном виде в приемную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Комитета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1" name="Блок-схема: процесс 210"/>
            <p:cNvSpPr/>
            <p:nvPr/>
          </p:nvSpPr>
          <p:spPr>
            <a:xfrm>
              <a:off x="1795869" y="-268373"/>
              <a:ext cx="1504949" cy="859909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документов в Системе электронного документооборота (СЭД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2" name="Блок-схема: процесс 211"/>
            <p:cNvSpPr/>
            <p:nvPr/>
          </p:nvSpPr>
          <p:spPr>
            <a:xfrm>
              <a:off x="3505201" y="-268373"/>
              <a:ext cx="1504950" cy="87210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для исполнения отделу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Генплана председателем Комитета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3" name="Блок-схема: процесс 212"/>
            <p:cNvSpPr/>
            <p:nvPr/>
          </p:nvSpPr>
          <p:spPr>
            <a:xfrm>
              <a:off x="5197350" y="-286299"/>
              <a:ext cx="1539580" cy="88904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Вынесение резолюции начальником отдела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Генплана,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передача документов на исполнение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специалисту</a:t>
              </a:r>
            </a:p>
          </p:txBody>
        </p:sp>
        <p:sp>
          <p:nvSpPr>
            <p:cNvPr id="214" name="Блок-схема: процесс 213"/>
            <p:cNvSpPr/>
            <p:nvPr/>
          </p:nvSpPr>
          <p:spPr>
            <a:xfrm>
              <a:off x="6962642" y="-286299"/>
              <a:ext cx="1504949" cy="906219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запроса необходимых сведений в рамках системы межведомственного взаимодействия (СМЭВ)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5" name="Блок-схема: процесс 214"/>
            <p:cNvSpPr/>
            <p:nvPr/>
          </p:nvSpPr>
          <p:spPr>
            <a:xfrm>
              <a:off x="8686801" y="-268374"/>
              <a:ext cx="1504949" cy="88904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специалистом ответа на запрос посредством СМЭВ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6" name="Блок-схема: процесс 215"/>
            <p:cNvSpPr/>
            <p:nvPr/>
          </p:nvSpPr>
          <p:spPr>
            <a:xfrm>
              <a:off x="86677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Анализ документов заявителя, и сведений, полученных посредством СМЭВ, на наличие оснований для отказа  в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услуге</a:t>
              </a:r>
              <a:b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</a:br>
              <a:endParaRPr lang="ru-RU" sz="1000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7" name="Блок-схема: процесс 216"/>
            <p:cNvSpPr/>
            <p:nvPr/>
          </p:nvSpPr>
          <p:spPr>
            <a:xfrm>
              <a:off x="6953250" y="1676400"/>
              <a:ext cx="1504950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специалистом проекта решения о предоставлении услуги либо об отказе в предоставлении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услуги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8" name="Блок-схема: процесс 217"/>
            <p:cNvSpPr/>
            <p:nvPr/>
          </p:nvSpPr>
          <p:spPr>
            <a:xfrm>
              <a:off x="5556473" y="1676400"/>
              <a:ext cx="1177702" cy="10287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проекта постановления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 присвоении адреса объекту адресации (в СЭД)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19" name="Блок-схема: процесс 218"/>
            <p:cNvSpPr/>
            <p:nvPr/>
          </p:nvSpPr>
          <p:spPr>
            <a:xfrm>
              <a:off x="6972300" y="2933700"/>
              <a:ext cx="1504950" cy="79276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Принятие решения об отказе в предоставлении услуги на бумажном носителе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221" name="Прямая со стрелкой 220"/>
            <p:cNvCxnSpPr/>
            <p:nvPr/>
          </p:nvCxnSpPr>
          <p:spPr>
            <a:xfrm>
              <a:off x="3295651" y="203627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Прямая со стрелкой 221"/>
            <p:cNvCxnSpPr/>
            <p:nvPr/>
          </p:nvCxnSpPr>
          <p:spPr>
            <a:xfrm>
              <a:off x="6745358" y="194767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Прямая со стрелкой 222"/>
            <p:cNvCxnSpPr/>
            <p:nvPr/>
          </p:nvCxnSpPr>
          <p:spPr>
            <a:xfrm flipH="1">
              <a:off x="8448675" y="2200275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Прямая со стрелкой 223"/>
            <p:cNvCxnSpPr/>
            <p:nvPr/>
          </p:nvCxnSpPr>
          <p:spPr>
            <a:xfrm>
              <a:off x="8487920" y="176148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Прямая соединительная линия 224"/>
            <p:cNvCxnSpPr/>
            <p:nvPr/>
          </p:nvCxnSpPr>
          <p:spPr>
            <a:xfrm>
              <a:off x="10191750" y="203627"/>
              <a:ext cx="180975" cy="0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Блок-схема: процесс 225"/>
            <p:cNvSpPr/>
            <p:nvPr/>
          </p:nvSpPr>
          <p:spPr>
            <a:xfrm>
              <a:off x="4266476" y="1687982"/>
              <a:ext cx="1066159" cy="100427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Согласование проекта постановления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 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27" name="Блок-схема: процесс 226"/>
            <p:cNvSpPr/>
            <p:nvPr/>
          </p:nvSpPr>
          <p:spPr>
            <a:xfrm>
              <a:off x="6982970" y="3739657"/>
              <a:ext cx="1504950" cy="498475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проекта решения на ПГС</a:t>
              </a:r>
            </a:p>
          </p:txBody>
        </p:sp>
        <p:sp>
          <p:nvSpPr>
            <p:cNvPr id="228" name="Блок-схема: процесс 227"/>
            <p:cNvSpPr/>
            <p:nvPr/>
          </p:nvSpPr>
          <p:spPr>
            <a:xfrm>
              <a:off x="6953250" y="628320"/>
              <a:ext cx="1504949" cy="5334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Внесение пакета документов заявителя на ПГС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специалистом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 </a:t>
              </a:r>
            </a:p>
          </p:txBody>
        </p:sp>
        <p:sp>
          <p:nvSpPr>
            <p:cNvPr id="229" name="Блок-схема: процесс 228"/>
            <p:cNvSpPr/>
            <p:nvPr/>
          </p:nvSpPr>
          <p:spPr>
            <a:xfrm>
              <a:off x="8686801" y="2894176"/>
              <a:ext cx="1520390" cy="815558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решения об отказе на бумажном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носителе,</a:t>
              </a:r>
              <a:r>
                <a:rPr lang="ru-RU" sz="800" dirty="0" smtClean="0"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, </a:t>
              </a:r>
              <a:r>
                <a:rPr lang="ru-RU" sz="900" b="1" u="sng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об анкетировании</a:t>
              </a:r>
            </a:p>
          </p:txBody>
        </p:sp>
        <p:cxnSp>
          <p:nvCxnSpPr>
            <p:cNvPr id="230" name="Прямая соединительная линия 229"/>
            <p:cNvCxnSpPr/>
            <p:nvPr/>
          </p:nvCxnSpPr>
          <p:spPr>
            <a:xfrm>
              <a:off x="10372725" y="203627"/>
              <a:ext cx="0" cy="2006173"/>
            </a:xfrm>
            <a:prstGeom prst="line">
              <a:avLst/>
            </a:prstGeom>
            <a:ln w="254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1" name="Блок-схема: процесс 230"/>
            <p:cNvSpPr/>
            <p:nvPr/>
          </p:nvSpPr>
          <p:spPr>
            <a:xfrm>
              <a:off x="1809751" y="1687430"/>
              <a:ext cx="955042" cy="101767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постановления Мэром ЗАТО Северск на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32" name="Блок-схема: процесс 231"/>
            <p:cNvSpPr/>
            <p:nvPr/>
          </p:nvSpPr>
          <p:spPr>
            <a:xfrm>
              <a:off x="8686800" y="3730132"/>
              <a:ext cx="1514475" cy="5080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руководителем решения на ПГС</a:t>
              </a:r>
            </a:p>
          </p:txBody>
        </p:sp>
        <p:cxnSp>
          <p:nvCxnSpPr>
            <p:cNvPr id="233" name="Прямая со стрелкой 232"/>
            <p:cNvCxnSpPr/>
            <p:nvPr/>
          </p:nvCxnSpPr>
          <p:spPr>
            <a:xfrm flipH="1">
              <a:off x="5337398" y="2187869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35" name="Блок-схема: процесс 234"/>
            <p:cNvSpPr/>
            <p:nvPr/>
          </p:nvSpPr>
          <p:spPr>
            <a:xfrm>
              <a:off x="109183" y="1687430"/>
              <a:ext cx="1504949" cy="1017668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Регистрация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постановления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и внесение скан копии в СЭД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36" name="Блок-схема: процесс 235"/>
            <p:cNvSpPr/>
            <p:nvPr/>
          </p:nvSpPr>
          <p:spPr>
            <a:xfrm>
              <a:off x="109183" y="2955288"/>
              <a:ext cx="1504949" cy="79821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Подготовка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2-х заверенных копий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решения на бумажном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носителе (с синими печатями) 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237" name="Прямая со стрелкой 236"/>
            <p:cNvCxnSpPr/>
            <p:nvPr/>
          </p:nvCxnSpPr>
          <p:spPr>
            <a:xfrm>
              <a:off x="859656" y="3753504"/>
              <a:ext cx="0" cy="221967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38" name="Блок-схема: процесс 237"/>
            <p:cNvSpPr/>
            <p:nvPr/>
          </p:nvSpPr>
          <p:spPr>
            <a:xfrm>
              <a:off x="114037" y="3967664"/>
              <a:ext cx="1504949" cy="869704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Доставка заверенной копии решения в приемную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Комитета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cxnSp>
          <p:nvCxnSpPr>
            <p:cNvPr id="239" name="Прямая со стрелкой 238"/>
            <p:cNvCxnSpPr/>
            <p:nvPr/>
          </p:nvCxnSpPr>
          <p:spPr>
            <a:xfrm>
              <a:off x="2755234" y="3404482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40" name="Блок-схема: процесс 239"/>
            <p:cNvSpPr/>
            <p:nvPr/>
          </p:nvSpPr>
          <p:spPr>
            <a:xfrm>
              <a:off x="1819260" y="3967665"/>
              <a:ext cx="1420801" cy="869703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Передача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заверенных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копии решения в отдел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Генплана </a:t>
              </a: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для передачи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заявителю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1" name="Блок-схема: процесс 240"/>
            <p:cNvSpPr/>
            <p:nvPr/>
          </p:nvSpPr>
          <p:spPr>
            <a:xfrm>
              <a:off x="3533776" y="3963368"/>
              <a:ext cx="1429175" cy="874000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заявителя о готовности решения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о присвоении адреса объекту адресации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2" name="Блок-схема: процесс 241"/>
            <p:cNvSpPr/>
            <p:nvPr/>
          </p:nvSpPr>
          <p:spPr>
            <a:xfrm>
              <a:off x="1819260" y="2947458"/>
              <a:ext cx="935974" cy="80604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Формирование специалистом проекта решения 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3" name="Блок-схема: процесс 242"/>
            <p:cNvSpPr/>
            <p:nvPr/>
          </p:nvSpPr>
          <p:spPr>
            <a:xfrm>
              <a:off x="5298540" y="3395804"/>
              <a:ext cx="1504949" cy="874001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ru-RU" sz="800" dirty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Получение заявителем </a:t>
              </a:r>
              <a:r>
                <a:rPr lang="ru-RU" sz="800" dirty="0" smtClean="0">
                  <a:solidFill>
                    <a:srgbClr val="000000"/>
                  </a:solidFill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утвержденного постановления </a:t>
              </a:r>
              <a:r>
                <a:rPr lang="ru-RU" sz="900" b="1" u="sng" dirty="0">
                  <a:solidFill>
                    <a:srgbClr val="7030A0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информирование об анкетировании</a:t>
              </a:r>
            </a:p>
          </p:txBody>
        </p:sp>
        <p:sp>
          <p:nvSpPr>
            <p:cNvPr id="244" name="Блок-схема: процесс 243"/>
            <p:cNvSpPr/>
            <p:nvPr/>
          </p:nvSpPr>
          <p:spPr>
            <a:xfrm>
              <a:off x="4157438" y="2937208"/>
              <a:ext cx="805513" cy="816296"/>
            </a:xfrm>
            <a:prstGeom prst="flowChartProcess">
              <a:avLst/>
            </a:prstGeom>
            <a:solidFill>
              <a:schemeClr val="accent5">
                <a:lumMod val="20000"/>
                <a:lumOff val="80000"/>
                <a:alpha val="53000"/>
              </a:schemeClr>
            </a:solidFill>
            <a:ln>
              <a:solidFill>
                <a:schemeClr val="accent5"/>
              </a:solidFill>
              <a:prstDash val="lgDash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Подписание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Мэром ЗАТО Северск решения </a:t>
              </a:r>
              <a:r>
                <a:rPr lang="ru-RU" sz="800" dirty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на </a:t>
              </a:r>
              <a:r>
                <a:rPr lang="ru-RU" sz="800" dirty="0" smtClean="0">
                  <a:effectLst/>
                  <a:latin typeface="Arial" panose="020B0604020202020204" pitchFamily="34" charset="0"/>
                  <a:ea typeface="Calibri"/>
                  <a:cs typeface="Arial" panose="020B0604020202020204" pitchFamily="34" charset="0"/>
                </a:rPr>
                <a:t>ПГС</a:t>
              </a:r>
              <a:endPara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endParaRPr>
            </a:p>
          </p:txBody>
        </p:sp>
        <p:sp>
          <p:nvSpPr>
            <p:cNvPr id="245" name="Прямоугольник 244"/>
            <p:cNvSpPr/>
            <p:nvPr/>
          </p:nvSpPr>
          <p:spPr>
            <a:xfrm>
              <a:off x="0" y="1628776"/>
              <a:ext cx="6819899" cy="3808689"/>
            </a:xfrm>
            <a:prstGeom prst="rect">
              <a:avLst/>
            </a:prstGeom>
            <a:no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6" name="Прямоугольник 245"/>
            <p:cNvSpPr/>
            <p:nvPr/>
          </p:nvSpPr>
          <p:spPr>
            <a:xfrm>
              <a:off x="6910671" y="2857498"/>
              <a:ext cx="3347753" cy="1515236"/>
            </a:xfrm>
            <a:prstGeom prst="rect">
              <a:avLst/>
            </a:prstGeom>
            <a:noFill/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 sz="8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7" name="Прямая со стрелкой 246"/>
            <p:cNvCxnSpPr/>
            <p:nvPr/>
          </p:nvCxnSpPr>
          <p:spPr>
            <a:xfrm flipH="1">
              <a:off x="6743700" y="219075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Прямая со стрелкой 247"/>
            <p:cNvCxnSpPr/>
            <p:nvPr/>
          </p:nvCxnSpPr>
          <p:spPr>
            <a:xfrm flipH="1">
              <a:off x="10153650" y="2209800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Прямая со стрелкой 84"/>
            <p:cNvCxnSpPr/>
            <p:nvPr/>
          </p:nvCxnSpPr>
          <p:spPr>
            <a:xfrm>
              <a:off x="8482378" y="3349500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я со стрелкой 79"/>
            <p:cNvCxnSpPr/>
            <p:nvPr/>
          </p:nvCxnSpPr>
          <p:spPr>
            <a:xfrm flipH="1">
              <a:off x="4038600" y="2208492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1" name="Прямая со стрелкой 80"/>
            <p:cNvCxnSpPr/>
            <p:nvPr/>
          </p:nvCxnSpPr>
          <p:spPr>
            <a:xfrm flipH="1">
              <a:off x="2764793" y="2204647"/>
              <a:ext cx="219075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6" name="Прямая со стрелкой 85"/>
            <p:cNvCxnSpPr/>
            <p:nvPr/>
          </p:nvCxnSpPr>
          <p:spPr>
            <a:xfrm>
              <a:off x="3925004" y="3388758"/>
              <a:ext cx="209550" cy="0"/>
            </a:xfrm>
            <a:prstGeom prst="straightConnector1">
              <a:avLst/>
            </a:prstGeom>
            <a:ln w="25400">
              <a:solidFill>
                <a:schemeClr val="accent5"/>
              </a:solidFill>
              <a:tailEnd type="arrow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cxnSp>
        <p:nvCxnSpPr>
          <p:cNvPr id="249" name="Прямая со стрелкой 248"/>
          <p:cNvCxnSpPr/>
          <p:nvPr/>
        </p:nvCxnSpPr>
        <p:spPr>
          <a:xfrm>
            <a:off x="2542127" y="3491830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0" name="Прямая со стрелкой 249"/>
          <p:cNvCxnSpPr/>
          <p:nvPr/>
        </p:nvCxnSpPr>
        <p:spPr>
          <a:xfrm>
            <a:off x="9200787" y="3498775"/>
            <a:ext cx="0" cy="239715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1" name="Прямая со стрелкой 250"/>
          <p:cNvCxnSpPr>
            <a:stCxn id="240" idx="3"/>
            <a:endCxn id="241" idx="1"/>
          </p:cNvCxnSpPr>
          <p:nvPr/>
        </p:nvCxnSpPr>
        <p:spPr>
          <a:xfrm flipV="1">
            <a:off x="4854197" y="5137271"/>
            <a:ext cx="285284" cy="208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2" name="Блок-схема: процесс 251"/>
          <p:cNvSpPr/>
          <p:nvPr/>
        </p:nvSpPr>
        <p:spPr>
          <a:xfrm>
            <a:off x="1779686" y="1478671"/>
            <a:ext cx="1462000" cy="674284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Информирование </a:t>
            </a:r>
            <a:r>
              <a:rPr lang="ru-RU" sz="800" dirty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заявителя о действиях, которые от него ожидаются в рамках получения </a:t>
            </a: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услуги</a:t>
            </a:r>
            <a:endParaRPr lang="ru-RU" sz="8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53" name="Блок-схема: процесс 252"/>
          <p:cNvSpPr/>
          <p:nvPr/>
        </p:nvSpPr>
        <p:spPr>
          <a:xfrm>
            <a:off x="8756942" y="5367009"/>
            <a:ext cx="1299150" cy="732733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Получение обратной связи через анкетирование на сайте Администрации</a:t>
            </a:r>
            <a:endParaRPr lang="ru-RU" sz="8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54" name="Блок-схема: процесс 253"/>
          <p:cNvSpPr/>
          <p:nvPr/>
        </p:nvSpPr>
        <p:spPr>
          <a:xfrm>
            <a:off x="10379067" y="5361126"/>
            <a:ext cx="1299150" cy="719969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 smtClean="0">
                <a:solidFill>
                  <a:srgbClr val="00000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Принятие решения о реинжиниринге согласно принятым условиям</a:t>
            </a:r>
            <a:endParaRPr lang="ru-RU" sz="800" dirty="0">
              <a:solidFill>
                <a:srgbClr val="0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cxnSp>
        <p:nvCxnSpPr>
          <p:cNvPr id="255" name="Прямая соединительная линия 254"/>
          <p:cNvCxnSpPr>
            <a:stCxn id="243" idx="2"/>
          </p:cNvCxnSpPr>
          <p:nvPr/>
        </p:nvCxnSpPr>
        <p:spPr>
          <a:xfrm>
            <a:off x="7584457" y="5010892"/>
            <a:ext cx="0" cy="1284736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Прямая соединительная линия 255"/>
          <p:cNvCxnSpPr/>
          <p:nvPr/>
        </p:nvCxnSpPr>
        <p:spPr>
          <a:xfrm>
            <a:off x="7584457" y="6303116"/>
            <a:ext cx="1822060" cy="4781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Прямая со стрелкой 256"/>
          <p:cNvCxnSpPr>
            <a:endCxn id="253" idx="2"/>
          </p:cNvCxnSpPr>
          <p:nvPr/>
        </p:nvCxnSpPr>
        <p:spPr>
          <a:xfrm flipV="1">
            <a:off x="9406517" y="6099742"/>
            <a:ext cx="0" cy="203374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Прямая со стрелкой 257"/>
          <p:cNvCxnSpPr/>
          <p:nvPr/>
        </p:nvCxnSpPr>
        <p:spPr>
          <a:xfrm>
            <a:off x="9406517" y="5178109"/>
            <a:ext cx="0" cy="183017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9" name="Прямая соединительная линия 258"/>
          <p:cNvCxnSpPr/>
          <p:nvPr/>
        </p:nvCxnSpPr>
        <p:spPr>
          <a:xfrm>
            <a:off x="9388097" y="5171124"/>
            <a:ext cx="2394007" cy="6985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Прямая соединительная линия 259"/>
          <p:cNvCxnSpPr/>
          <p:nvPr/>
        </p:nvCxnSpPr>
        <p:spPr>
          <a:xfrm>
            <a:off x="11782104" y="4124811"/>
            <a:ext cx="0" cy="1053298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Прямая со стрелкой 260"/>
          <p:cNvCxnSpPr>
            <a:stCxn id="253" idx="3"/>
            <a:endCxn id="254" idx="1"/>
          </p:cNvCxnSpPr>
          <p:nvPr/>
        </p:nvCxnSpPr>
        <p:spPr>
          <a:xfrm flipV="1">
            <a:off x="10056092" y="5721111"/>
            <a:ext cx="322975" cy="12265"/>
          </a:xfrm>
          <a:prstGeom prst="straightConnector1">
            <a:avLst/>
          </a:prstGeom>
          <a:ln w="254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Прямая соединительная линия 262"/>
          <p:cNvCxnSpPr/>
          <p:nvPr/>
        </p:nvCxnSpPr>
        <p:spPr>
          <a:xfrm flipH="1" flipV="1">
            <a:off x="11617841" y="4124811"/>
            <a:ext cx="152746" cy="1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TextBox 263"/>
          <p:cNvSpPr txBox="1"/>
          <p:nvPr/>
        </p:nvSpPr>
        <p:spPr>
          <a:xfrm>
            <a:off x="1742844" y="6178982"/>
            <a:ext cx="4179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Фиолетовым</a:t>
            </a:r>
            <a:r>
              <a:rPr lang="ru-RU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выделены изменения схемы процесса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5" name="Прямая со стрелкой 264"/>
          <p:cNvCxnSpPr/>
          <p:nvPr/>
        </p:nvCxnSpPr>
        <p:spPr>
          <a:xfrm>
            <a:off x="6563733" y="1066415"/>
            <a:ext cx="180894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Прямая со стрелкой 265"/>
          <p:cNvCxnSpPr/>
          <p:nvPr/>
        </p:nvCxnSpPr>
        <p:spPr>
          <a:xfrm>
            <a:off x="3273098" y="1079093"/>
            <a:ext cx="180894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Прямая со стрелкой 268"/>
          <p:cNvCxnSpPr/>
          <p:nvPr/>
        </p:nvCxnSpPr>
        <p:spPr>
          <a:xfrm flipH="1">
            <a:off x="3279658" y="3002681"/>
            <a:ext cx="189117" cy="0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70" name="Блок-схема: процесс 269"/>
          <p:cNvSpPr/>
          <p:nvPr/>
        </p:nvSpPr>
        <p:spPr>
          <a:xfrm>
            <a:off x="3459827" y="1523212"/>
            <a:ext cx="1445020" cy="492302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Регистрация документов на бумажном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носителе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271" name="Блок-схема: процесс 270"/>
          <p:cNvSpPr/>
          <p:nvPr/>
        </p:nvSpPr>
        <p:spPr>
          <a:xfrm>
            <a:off x="5099982" y="1504538"/>
            <a:ext cx="1473491" cy="516774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</a:pP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Вынесение резолюции для исполнения на бумажном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носителе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grpSp>
        <p:nvGrpSpPr>
          <p:cNvPr id="272" name="Группа 271"/>
          <p:cNvGrpSpPr/>
          <p:nvPr/>
        </p:nvGrpSpPr>
        <p:grpSpPr>
          <a:xfrm>
            <a:off x="3453992" y="1531142"/>
            <a:ext cx="3119481" cy="506367"/>
            <a:chOff x="3083021" y="3882268"/>
            <a:chExt cx="2731949" cy="506367"/>
          </a:xfrm>
        </p:grpSpPr>
        <p:cxnSp>
          <p:nvCxnSpPr>
            <p:cNvPr id="273" name="Прямая соединительная линия 272"/>
            <p:cNvCxnSpPr/>
            <p:nvPr/>
          </p:nvCxnSpPr>
          <p:spPr>
            <a:xfrm>
              <a:off x="3083021" y="3883226"/>
              <a:ext cx="1250986" cy="472334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Прямая соединительная линия 273"/>
            <p:cNvCxnSpPr/>
            <p:nvPr/>
          </p:nvCxnSpPr>
          <p:spPr>
            <a:xfrm>
              <a:off x="4571289" y="3882268"/>
              <a:ext cx="1235152" cy="499241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Прямая соединительная линия 275"/>
            <p:cNvCxnSpPr/>
            <p:nvPr/>
          </p:nvCxnSpPr>
          <p:spPr>
            <a:xfrm flipH="1">
              <a:off x="4554284" y="3894977"/>
              <a:ext cx="1260686" cy="486119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Прямая соединительная линия 101"/>
            <p:cNvCxnSpPr/>
            <p:nvPr/>
          </p:nvCxnSpPr>
          <p:spPr>
            <a:xfrm flipH="1">
              <a:off x="3104093" y="3902516"/>
              <a:ext cx="1260686" cy="486119"/>
            </a:xfrm>
            <a:prstGeom prst="line">
              <a:avLst/>
            </a:prstGeom>
            <a:ln w="25400">
              <a:solidFill>
                <a:srgbClr val="7030A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7" name="Прямая со стрелкой 106"/>
          <p:cNvCxnSpPr/>
          <p:nvPr/>
        </p:nvCxnSpPr>
        <p:spPr>
          <a:xfrm>
            <a:off x="3281031" y="3491196"/>
            <a:ext cx="197022" cy="247294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4" name="Прямая со стрелкой 113"/>
          <p:cNvCxnSpPr>
            <a:stCxn id="241" idx="3"/>
          </p:cNvCxnSpPr>
          <p:nvPr/>
        </p:nvCxnSpPr>
        <p:spPr>
          <a:xfrm flipV="1">
            <a:off x="6527629" y="5010892"/>
            <a:ext cx="314620" cy="126379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6" name="Прямая со стрелкой 115"/>
          <p:cNvCxnSpPr/>
          <p:nvPr/>
        </p:nvCxnSpPr>
        <p:spPr>
          <a:xfrm>
            <a:off x="6529897" y="3954607"/>
            <a:ext cx="318973" cy="218686"/>
          </a:xfrm>
          <a:prstGeom prst="straightConnector1">
            <a:avLst/>
          </a:prstGeom>
          <a:ln w="25400">
            <a:solidFill>
              <a:schemeClr val="accent5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82" name="Блок-схема: процесс 81"/>
          <p:cNvSpPr/>
          <p:nvPr/>
        </p:nvSpPr>
        <p:spPr>
          <a:xfrm>
            <a:off x="4607761" y="2511788"/>
            <a:ext cx="1030600" cy="967741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 smtClean="0"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Доставка проекта постановления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</a:t>
            </a: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бумажном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носителе в Общий отдел АЗС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84" name="Блок-схема: процесс 83"/>
          <p:cNvSpPr/>
          <p:nvPr/>
        </p:nvSpPr>
        <p:spPr>
          <a:xfrm>
            <a:off x="4605390" y="3722120"/>
            <a:ext cx="924814" cy="799830"/>
          </a:xfrm>
          <a:prstGeom prst="flowChartProcess">
            <a:avLst/>
          </a:prstGeom>
          <a:solidFill>
            <a:schemeClr val="accent5">
              <a:lumMod val="20000"/>
              <a:lumOff val="80000"/>
              <a:alpha val="53000"/>
            </a:schemeClr>
          </a:solidFill>
          <a:ln>
            <a:solidFill>
              <a:schemeClr val="accent5"/>
            </a:solidFill>
            <a:prstDash val="lgDash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Уведомление Мэра о проекте </a:t>
            </a:r>
            <a:r>
              <a:rPr lang="ru-RU" sz="800" dirty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решения на </a:t>
            </a:r>
            <a:r>
              <a:rPr lang="ru-RU" sz="800" dirty="0" smtClean="0"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ПГС</a:t>
            </a:r>
            <a:endParaRPr lang="ru-RU" sz="800" dirty="0"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466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5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037230" y="260648"/>
            <a:ext cx="8712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</a:t>
            </a:r>
            <a:b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достижению целевого состояния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9" name="Таблица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034502"/>
              </p:ext>
            </p:extLst>
          </p:nvPr>
        </p:nvGraphicFramePr>
        <p:xfrm>
          <a:off x="2114196" y="1116515"/>
          <a:ext cx="9742444" cy="525780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55931"/>
                <a:gridCol w="1752053"/>
                <a:gridCol w="4179207"/>
                <a:gridCol w="1427170"/>
                <a:gridCol w="976484"/>
                <a:gridCol w="1051599"/>
              </a:tblGrid>
              <a:tr h="8788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параметра, по которому присутствует 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несоответствие 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 по приведению в соответствие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Ответственный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Статус на 26.08.2025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9932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Предусмотрена обязанность при приеме заявления на получение услуги проинформировать заявителя о действиях, которые от него ожидаются в рамках получения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Подготовка и направление на согласование изменений в административный регламент оказания муниципальной услуги, закрепляющих обязанность ответственного лица информировать заявителя о действиях, которые от него ожидаются в рамках получения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Барнашова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Ю.К.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30.07.2025</a:t>
                      </a:r>
                      <a:endParaRPr lang="ru-RU" sz="12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Реализуется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8155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Утверждение изменений в административный регламент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оказания 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муниципальной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услуги и должностную инструкцию специалиста, 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закрепляющих обязанность ответственного лица информировать заявителя о действиях, которые от него ожидаются в рамках получения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20.09.2025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Ожидает реализации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22632"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720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Определены условия, при которых услуга проверяется на соответствие потребностям клиентов и при необходимости направляется на реинжиниринг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Определение ответственных лиц за качество оказания муниципальной услуги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Бадарханов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С.А.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09037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539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Утверждение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распоряжением Администрации ЗАТО Северск реестра </a:t>
                      </a: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межведомственных и внутриведомственных процессов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9144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20.09.2025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410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Определение условий и порядка проведения проверки процесса оказания муниципальной услуги на соответствие потребностям клиентов</a:t>
                      </a: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313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6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9" name="Таблица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057470"/>
              </p:ext>
            </p:extLst>
          </p:nvPr>
        </p:nvGraphicFramePr>
        <p:xfrm>
          <a:off x="1991544" y="359696"/>
          <a:ext cx="9865095" cy="603913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46267"/>
                <a:gridCol w="1919051"/>
                <a:gridCol w="4019113"/>
                <a:gridCol w="1315346"/>
                <a:gridCol w="1023047"/>
                <a:gridCol w="1242271"/>
              </a:tblGrid>
              <a:tr h="8357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параметра, по которому присутствует 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несоответствие 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 по приведению в соответствие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Ответственный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Статус на 22.08.2025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</a:tr>
              <a:tr h="841033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Предусмотрена возможность оставить обратную связь об услуге во всех точках ее предоставления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Утверждение Порядка сбора и анализа обратной связи от внешних и внутренних клиентов органов и структурных подразделений Администрации ЗАТО Северск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Негодина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Е.А.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271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Проработка технической возможности размещения на официальном сайте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Администрации</a:t>
                      </a:r>
                      <a:r>
                        <a:rPr lang="ru-RU" sz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ЗАТО Северск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опросника 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для оценки качества оказания муниципальной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Олейников А.В.          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01.08.2025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25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Разработка анкеты обратной связи для получателей муниципальной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Олейников А.В.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30.08.2025</a:t>
                      </a:r>
                      <a:endParaRPr lang="ru-RU" sz="1200" dirty="0" smtClean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052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Размещение на официальном сайте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Администрации</a:t>
                      </a:r>
                      <a:r>
                        <a:rPr lang="ru-RU" sz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ЗАТО Северск 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опросника для оценки качества оказания муниципальной услуги, размещение QR-кода со ссылкой на опросник в местах оказания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Олейников А.В.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Бадарханов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С.А.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20.09.2025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0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Определены условия, при которых услуга проверяется на соответствие потребностям клиентов и при необходимости направляется на реинжиниринг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Определение ответственных лиц за качество оказания муниципальной услуги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Бадарханов</a:t>
                      </a: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С.А.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01.07.2025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Реализовано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0040" marR="10040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7100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7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24492" y="359695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ТЕКУЩЕЕ СОСТОЯНИЕ РЕАЛИЗАЦИИ Плана</a:t>
            </a:r>
            <a:endParaRPr lang="ru-RU" sz="2400" b="1" cap="all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523982730"/>
              </p:ext>
            </p:extLst>
          </p:nvPr>
        </p:nvGraphicFramePr>
        <p:xfrm>
          <a:off x="2034366" y="799189"/>
          <a:ext cx="9505056" cy="5582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95043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07568" y="1124460"/>
            <a:ext cx="871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ОЖИДАЕМЫЙ РЕЗУЛЬТАТ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920205770"/>
              </p:ext>
            </p:extLst>
          </p:nvPr>
        </p:nvGraphicFramePr>
        <p:xfrm>
          <a:off x="1887408" y="1355294"/>
          <a:ext cx="10077728" cy="5170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57282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 rot="5400000">
            <a:off x="-2551208" y="2558658"/>
            <a:ext cx="6381325" cy="1264015"/>
          </a:xfrm>
          <a:prstGeom prst="rect">
            <a:avLst/>
          </a:prstGeom>
          <a:gradFill flip="none" rotWithShape="1">
            <a:gsLst>
              <a:gs pos="64000">
                <a:srgbClr val="0070C0"/>
              </a:gs>
              <a:gs pos="19000">
                <a:srgbClr val="00206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-3031834" y="3058762"/>
            <a:ext cx="6857995" cy="740488"/>
          </a:xfrm>
          <a:prstGeom prst="rect">
            <a:avLst/>
          </a:prstGeom>
          <a:gradFill flip="none" rotWithShape="1">
            <a:gsLst>
              <a:gs pos="56000">
                <a:srgbClr val="002060"/>
              </a:gs>
              <a:gs pos="90000">
                <a:srgbClr val="002060"/>
              </a:gs>
              <a:gs pos="100000">
                <a:srgbClr val="0070C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-1821870" y="2949319"/>
            <a:ext cx="6237311" cy="338677"/>
          </a:xfrm>
          <a:prstGeom prst="rect">
            <a:avLst/>
          </a:prstGeom>
          <a:gradFill flip="none" rotWithShape="1">
            <a:gsLst>
              <a:gs pos="9000">
                <a:srgbClr val="E74106"/>
              </a:gs>
              <a:gs pos="35000">
                <a:srgbClr val="F0742F"/>
              </a:gs>
              <a:gs pos="96000">
                <a:srgbClr val="F9B100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-3189311" y="3189313"/>
            <a:ext cx="6857994" cy="479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29" y="359695"/>
            <a:ext cx="816702" cy="995598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-79828" y="5733256"/>
            <a:ext cx="1545955" cy="112474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6" r="15548"/>
          <a:stretch/>
        </p:blipFill>
        <p:spPr>
          <a:xfrm>
            <a:off x="344788" y="1714980"/>
            <a:ext cx="1296144" cy="126876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9120336" y="6345825"/>
            <a:ext cx="2844800" cy="365125"/>
          </a:xfrm>
        </p:spPr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24338" y="340236"/>
            <a:ext cx="87129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cap="all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ЗАКРЫТИЕ РЕЗУЛЬТАТА И ЗАВЕРШЕНИЕ ПРОЕКТА</a:t>
            </a:r>
            <a:endParaRPr lang="ru-RU" sz="2400" b="1" cap="all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l="9799" t="8067" r="1516" b="4783"/>
          <a:stretch/>
        </p:blipFill>
        <p:spPr>
          <a:xfrm>
            <a:off x="6312023" y="801901"/>
            <a:ext cx="5616625" cy="3128951"/>
          </a:xfrm>
          <a:prstGeom prst="rect">
            <a:avLst/>
          </a:prstGeom>
        </p:spPr>
      </p:pic>
      <p:grpSp>
        <p:nvGrpSpPr>
          <p:cNvPr id="39" name="Группа 38"/>
          <p:cNvGrpSpPr/>
          <p:nvPr/>
        </p:nvGrpSpPr>
        <p:grpSpPr>
          <a:xfrm rot="1479663">
            <a:off x="6613003" y="1460332"/>
            <a:ext cx="3281148" cy="1131057"/>
            <a:chOff x="-11161" y="1008444"/>
            <a:chExt cx="1863016" cy="1131057"/>
          </a:xfrm>
        </p:grpSpPr>
        <p:cxnSp>
          <p:nvCxnSpPr>
            <p:cNvPr id="40" name="Прямая соединительная линия 39"/>
            <p:cNvCxnSpPr/>
            <p:nvPr/>
          </p:nvCxnSpPr>
          <p:spPr>
            <a:xfrm>
              <a:off x="1703507" y="1160748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20120337" flipH="1">
              <a:off x="1725336" y="1008444"/>
              <a:ext cx="126519" cy="37494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rot="20120337" flipH="1">
              <a:off x="-11161" y="2139501"/>
              <a:ext cx="1775902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/>
          <a:srcRect l="19878" t="18500" r="37597" b="40550"/>
          <a:stretch/>
        </p:blipFill>
        <p:spPr>
          <a:xfrm>
            <a:off x="1569019" y="931523"/>
            <a:ext cx="4779009" cy="2588630"/>
          </a:xfrm>
          <a:prstGeom prst="rect">
            <a:avLst/>
          </a:prstGeom>
        </p:spPr>
      </p:pic>
      <p:grpSp>
        <p:nvGrpSpPr>
          <p:cNvPr id="30" name="Группа 29"/>
          <p:cNvGrpSpPr/>
          <p:nvPr/>
        </p:nvGrpSpPr>
        <p:grpSpPr>
          <a:xfrm rot="1479663">
            <a:off x="4188873" y="2620760"/>
            <a:ext cx="1950002" cy="974663"/>
            <a:chOff x="751399" y="980310"/>
            <a:chExt cx="1107199" cy="974663"/>
          </a:xfrm>
        </p:grpSpPr>
        <p:cxnSp>
          <p:nvCxnSpPr>
            <p:cNvPr id="31" name="Прямая соединительная линия 30"/>
            <p:cNvCxnSpPr/>
            <p:nvPr/>
          </p:nvCxnSpPr>
          <p:spPr>
            <a:xfrm>
              <a:off x="1703507" y="1160748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rot="20120337" flipH="1">
              <a:off x="1721844" y="980310"/>
              <a:ext cx="136754" cy="40048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rot="20120337" flipH="1">
              <a:off x="751399" y="1954973"/>
              <a:ext cx="707186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/>
          <a:srcRect l="1569" t="19551" r="8066" b="46850"/>
          <a:stretch/>
        </p:blipFill>
        <p:spPr>
          <a:xfrm>
            <a:off x="1747296" y="4023835"/>
            <a:ext cx="10182528" cy="2129679"/>
          </a:xfrm>
          <a:prstGeom prst="rect">
            <a:avLst/>
          </a:prstGeom>
        </p:spPr>
      </p:pic>
      <p:grpSp>
        <p:nvGrpSpPr>
          <p:cNvPr id="45" name="Группа 44"/>
          <p:cNvGrpSpPr/>
          <p:nvPr/>
        </p:nvGrpSpPr>
        <p:grpSpPr>
          <a:xfrm rot="1479663">
            <a:off x="11710940" y="5720445"/>
            <a:ext cx="266891" cy="395421"/>
            <a:chOff x="1669962" y="900781"/>
            <a:chExt cx="151539" cy="395421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1669962" y="1044174"/>
              <a:ext cx="72013" cy="25202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20120337" flipH="1">
              <a:off x="1692896" y="900781"/>
              <a:ext cx="128605" cy="36480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46540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67072" y="-267072"/>
            <a:ext cx="6858000" cy="7392144"/>
          </a:xfrm>
          <a:prstGeom prst="rtTriangle">
            <a:avLst/>
          </a:prstGeom>
          <a:gradFill flip="none" rotWithShape="1">
            <a:gsLst>
              <a:gs pos="0">
                <a:srgbClr val="F9B400"/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540006" y="540005"/>
            <a:ext cx="6858001" cy="5777994"/>
          </a:xfrm>
          <a:prstGeom prst="rtTriangle">
            <a:avLst/>
          </a:prstGeom>
          <a:gradFill flip="none" rotWithShape="1">
            <a:gsLst>
              <a:gs pos="0">
                <a:srgbClr val="E74106"/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9633432" y="5085183"/>
            <a:ext cx="2558568" cy="1772815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1209094" y="1209092"/>
            <a:ext cx="6858001" cy="4439818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892872" y="1892869"/>
            <a:ext cx="6857403" cy="3071667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2577245" y="2577247"/>
            <a:ext cx="6858001" cy="170351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415" y="560695"/>
            <a:ext cx="905985" cy="1104438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10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93084" y="2925569"/>
            <a:ext cx="75582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sp>
        <p:nvSpPr>
          <p:cNvPr id="3" name="AutoShape 2" descr="https://i.okcdn.ru/i?r=BDEGV1SoxFQVqRl8uRaxX9H1pEKcK7cU3iHi7I2eDGAHfngxupa5APZHBba1AQ66Z8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37597" t="24801" r="37597" b="31100"/>
          <a:stretch/>
        </p:blipFill>
        <p:spPr>
          <a:xfrm>
            <a:off x="4093084" y="3805577"/>
            <a:ext cx="2299737" cy="229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491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2394</TotalTime>
  <Words>1499</Words>
  <Application>Microsoft Office PowerPoint</Application>
  <PresentationFormat>Широкоэкранный</PresentationFormat>
  <Paragraphs>229</Paragraphs>
  <Slides>10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Poroshina</dc:creator>
  <cp:lastModifiedBy>Трапезников В.Ю.</cp:lastModifiedBy>
  <cp:revision>160</cp:revision>
  <cp:lastPrinted>2025-07-30T01:29:03Z</cp:lastPrinted>
  <dcterms:created xsi:type="dcterms:W3CDTF">2025-07-04T04:53:22Z</dcterms:created>
  <dcterms:modified xsi:type="dcterms:W3CDTF">2025-11-01T07:43:08Z</dcterms:modified>
</cp:coreProperties>
</file>