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735750" cy="9866300"/>
  <p:embeddedFontLst>
    <p:embeddedFont>
      <p:font typeface="Roboto"/>
      <p:regular r:id="rId15"/>
      <p:bold r:id="rId16"/>
      <p:italic r:id="rId17"/>
      <p:boldItalic r:id="rId18"/>
    </p:embeddedFont>
    <p:embeddedFont>
      <p:font typeface="Montserrat"/>
      <p:regular r:id="rId19"/>
      <p:bold r:id="rId20"/>
      <p:italic r:id="rId21"/>
      <p:boldItalic r:id="rId22"/>
    </p:embeddedFont>
    <p:embeddedFont>
      <p:font typeface="Lato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FE13B1E-894A-461B-B9AA-95432FB51207}">
  <a:tblStyle styleId="{CFE13B1E-894A-461B-B9AA-95432FB51207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451A999C-8F39-420D-8A17-22EDEBCC0FCE}" styleName="Table_1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fill>
          <a:solidFill>
            <a:srgbClr val="E6E8F1"/>
          </a:solidFill>
        </a:fill>
      </a:tcStyle>
    </a:band1H>
    <a:band2H>
      <a:tcTxStyle/>
    </a:band2H>
    <a:band1V>
      <a:tcTxStyle/>
      <a:tcStyle>
        <a:fill>
          <a:solidFill>
            <a:srgbClr val="E6E8F1"/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l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-bold.fntdata"/><Relationship Id="rId22" Type="http://schemas.openxmlformats.org/officeDocument/2006/relationships/font" Target="fonts/Montserrat-boldItalic.fntdata"/><Relationship Id="rId21" Type="http://schemas.openxmlformats.org/officeDocument/2006/relationships/font" Target="fonts/Montserrat-italic.fntdata"/><Relationship Id="rId24" Type="http://schemas.openxmlformats.org/officeDocument/2006/relationships/font" Target="fonts/Lato-bold.fntdata"/><Relationship Id="rId23" Type="http://schemas.openxmlformats.org/officeDocument/2006/relationships/font" Target="fonts/Lato-regular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ato-boldItalic.fntdata"/><Relationship Id="rId25" Type="http://schemas.openxmlformats.org/officeDocument/2006/relationships/font" Target="fonts/La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font" Target="fonts/Roboto-regular.fntdata"/><Relationship Id="rId14" Type="http://schemas.openxmlformats.org/officeDocument/2006/relationships/slide" Target="slides/slide9.xml"/><Relationship Id="rId17" Type="http://schemas.openxmlformats.org/officeDocument/2006/relationships/font" Target="fonts/Roboto-italic.fntdata"/><Relationship Id="rId16" Type="http://schemas.openxmlformats.org/officeDocument/2006/relationships/font" Target="fonts/Roboto-bold.fntdata"/><Relationship Id="rId19" Type="http://schemas.openxmlformats.org/officeDocument/2006/relationships/font" Target="fonts/Montserrat-regular.fntdata"/><Relationship Id="rId18" Type="http://schemas.openxmlformats.org/officeDocument/2006/relationships/font" Target="fonts/Roboto-bold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79375" y="739775"/>
            <a:ext cx="6578600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/>
          <p:nvPr>
            <p:ph idx="2" type="sldImg"/>
          </p:nvPr>
        </p:nvSpPr>
        <p:spPr>
          <a:xfrm>
            <a:off x="79375" y="739775"/>
            <a:ext cx="6577013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1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:notes"/>
          <p:cNvSpPr/>
          <p:nvPr>
            <p:ph idx="2" type="sldImg"/>
          </p:nvPr>
        </p:nvSpPr>
        <p:spPr>
          <a:xfrm>
            <a:off x="79375" y="739775"/>
            <a:ext cx="6578600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:notes"/>
          <p:cNvSpPr/>
          <p:nvPr>
            <p:ph idx="2" type="sldImg"/>
          </p:nvPr>
        </p:nvSpPr>
        <p:spPr>
          <a:xfrm>
            <a:off x="79375" y="739775"/>
            <a:ext cx="6577013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3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4:notes"/>
          <p:cNvSpPr/>
          <p:nvPr>
            <p:ph idx="2" type="sldImg"/>
          </p:nvPr>
        </p:nvSpPr>
        <p:spPr>
          <a:xfrm>
            <a:off x="79375" y="739775"/>
            <a:ext cx="6577013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4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/>
          <p:cNvSpPr/>
          <p:nvPr>
            <p:ph idx="2" type="sldImg"/>
          </p:nvPr>
        </p:nvSpPr>
        <p:spPr>
          <a:xfrm>
            <a:off x="79375" y="739775"/>
            <a:ext cx="6577013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5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6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6:notes"/>
          <p:cNvSpPr/>
          <p:nvPr>
            <p:ph idx="2" type="sldImg"/>
          </p:nvPr>
        </p:nvSpPr>
        <p:spPr>
          <a:xfrm>
            <a:off x="79375" y="739775"/>
            <a:ext cx="6578600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7:notes"/>
          <p:cNvSpPr/>
          <p:nvPr>
            <p:ph idx="2" type="sldImg"/>
          </p:nvPr>
        </p:nvSpPr>
        <p:spPr>
          <a:xfrm>
            <a:off x="79375" y="739775"/>
            <a:ext cx="65769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7:notes"/>
          <p:cNvSpPr txBox="1"/>
          <p:nvPr>
            <p:ph idx="1" type="body"/>
          </p:nvPr>
        </p:nvSpPr>
        <p:spPr>
          <a:xfrm>
            <a:off x="673577" y="4686499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a8e54525b2_0_0:notes"/>
          <p:cNvSpPr/>
          <p:nvPr>
            <p:ph idx="2" type="sldImg"/>
          </p:nvPr>
        </p:nvSpPr>
        <p:spPr>
          <a:xfrm>
            <a:off x="79375" y="739775"/>
            <a:ext cx="6576900" cy="3700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g3a8e54525b2_0_0:notes"/>
          <p:cNvSpPr txBox="1"/>
          <p:nvPr>
            <p:ph idx="1" type="body"/>
          </p:nvPr>
        </p:nvSpPr>
        <p:spPr>
          <a:xfrm>
            <a:off x="673577" y="4686499"/>
            <a:ext cx="5388600" cy="443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/>
          <p:nvPr>
            <p:ph idx="2" type="sldImg"/>
          </p:nvPr>
        </p:nvSpPr>
        <p:spPr>
          <a:xfrm>
            <a:off x="79375" y="739775"/>
            <a:ext cx="6577013" cy="370046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8:notes"/>
          <p:cNvSpPr txBox="1"/>
          <p:nvPr>
            <p:ph idx="1" type="body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fmla="val 0" name="adj"/>
            </a:avLst>
          </a:prstGeom>
          <a:solidFill>
            <a:schemeClr val="lt1">
              <a:alpha val="2745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fmla="val 58774" name="adj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fmla="val 50000" name="adj"/>
              </a:avLst>
            </a:prstGeom>
            <a:solidFill>
              <a:srgbClr val="E7410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fmla="val 50000" name="adj"/>
              </a:avLst>
            </a:prstGeom>
            <a:solidFill>
              <a:srgbClr val="F9B00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rgbClr val="F9B00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rgbClr val="E8470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" name="Google Shape;39;p3"/>
          <p:cNvSpPr txBox="1"/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rgbClr val="E8470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rgbClr val="F9B00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45;p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4"/>
          <p:cNvSpPr txBox="1"/>
          <p:nvPr>
            <p:ph idx="1" type="body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2" type="body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8" name="Google Shape;48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51" name="Google Shape;51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rgbClr val="E8470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rgbClr val="F9B00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4" name="Google Shape;54;p5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p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" name="Google Shape;66;p7"/>
          <p:cNvSpPr txBox="1"/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7" name="Google Shape;67;p7"/>
          <p:cNvSpPr txBox="1"/>
          <p:nvPr>
            <p:ph idx="1" type="body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9" name="Google Shape;89;p8"/>
          <p:cNvSpPr txBox="1"/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0" name="Google Shape;9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p9"/>
          <p:cNvSpPr txBox="1"/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6" name="Google Shape;96;p9"/>
          <p:cNvSpPr txBox="1"/>
          <p:nvPr>
            <p:ph idx="1" type="subTitle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97" name="Google Shape;97;p9"/>
          <p:cNvSpPr txBox="1"/>
          <p:nvPr>
            <p:ph idx="2" type="body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3" name="Google Shape;103;p10"/>
          <p:cNvSpPr txBox="1"/>
          <p:nvPr>
            <p:ph idx="1" type="body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4" name="Google Shape;10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5" name="Google Shape;125;p11"/>
          <p:cNvSpPr txBox="1"/>
          <p:nvPr>
            <p:ph hasCustomPrompt="1" type="title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/>
          <p:nvPr>
            <p:ph idx="1" type="body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7" name="Google Shape;12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focus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b="0" i="0" sz="2800" u="none" cap="none" strike="noStrik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b="0" i="0" sz="13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b="0" i="0" sz="11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Relationship Id="rId4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/>
          <p:nvPr>
            <p:ph type="ctrTitle"/>
          </p:nvPr>
        </p:nvSpPr>
        <p:spPr>
          <a:xfrm>
            <a:off x="3096450" y="1977465"/>
            <a:ext cx="5823300" cy="15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-RU" sz="300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Совершенствование процесса оперативного управления ЗАТО Северск (Дашборд)</a:t>
            </a:r>
            <a:endParaRPr sz="300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5" name="Google Shape;135;p13"/>
          <p:cNvSpPr txBox="1"/>
          <p:nvPr>
            <p:ph idx="1" type="subTitle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/>
          </a:p>
        </p:txBody>
      </p:sp>
      <p:pic>
        <p:nvPicPr>
          <p:cNvPr id="136" name="Google Shape;13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pic>
        <p:nvPicPr>
          <p:cNvPr id="142" name="Google Shape;142;p14"/>
          <p:cNvPicPr preferRelativeResize="0"/>
          <p:nvPr/>
        </p:nvPicPr>
        <p:blipFill rotWithShape="1">
          <a:blip r:embed="rId3">
            <a:alphaModFix/>
          </a:blip>
          <a:srcRect b="13156" l="15683" r="17050" t="19057"/>
          <a:stretch/>
        </p:blipFill>
        <p:spPr>
          <a:xfrm>
            <a:off x="129273" y="122125"/>
            <a:ext cx="8705542" cy="4934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5"/>
          <p:cNvSpPr txBox="1"/>
          <p:nvPr>
            <p:ph type="title"/>
          </p:nvPr>
        </p:nvSpPr>
        <p:spPr>
          <a:xfrm>
            <a:off x="1009275" y="46428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Обоснование выбора проекта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15"/>
          <p:cNvSpPr txBox="1"/>
          <p:nvPr>
            <p:ph idx="1" type="body"/>
          </p:nvPr>
        </p:nvSpPr>
        <p:spPr>
          <a:xfrm>
            <a:off x="1046250" y="850724"/>
            <a:ext cx="7866300" cy="189203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Цель проекта: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Сокращение срока получения актуальной информации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Границы проекта: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От запроса  до получения информации</a:t>
            </a:r>
            <a:endParaRPr/>
          </a:p>
        </p:txBody>
      </p:sp>
      <p:sp>
        <p:nvSpPr>
          <p:cNvPr id="149" name="Google Shape;149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  <p:graphicFrame>
        <p:nvGraphicFramePr>
          <p:cNvPr id="150" name="Google Shape;150;p15"/>
          <p:cNvGraphicFramePr/>
          <p:nvPr/>
        </p:nvGraphicFramePr>
        <p:xfrm>
          <a:off x="1171234" y="2771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{CFE13B1E-894A-461B-B9AA-95432FB51207}</a:tableStyleId>
              </a:tblPr>
              <a:tblGrid>
                <a:gridCol w="5597425"/>
                <a:gridCol w="996850"/>
                <a:gridCol w="871950"/>
              </a:tblGrid>
              <a:tr h="618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ru-RU" sz="12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Наименование показателя</a:t>
                      </a:r>
                      <a:endParaRPr b="1" sz="1200" u="none" cap="none" strike="noStrik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ru-RU" sz="12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Текущее значение</a:t>
                      </a:r>
                      <a:endParaRPr b="1" sz="1200" u="none" cap="none" strike="noStrik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ru-RU" sz="12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Целевое значение</a:t>
                      </a:r>
                      <a:endParaRPr b="1" sz="1200" u="none" cap="none" strike="noStrik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</a:tr>
              <a:tr h="636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u="none" cap="none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Сокращение срока получения актуальной информации, мин</a:t>
                      </a:r>
                      <a:endParaRPr b="0" sz="12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u="none" cap="none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</a:t>
                      </a:r>
                      <a:endParaRPr b="0" sz="12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ru-RU" sz="1200" u="none" cap="none" strike="noStrike">
                          <a:solidFill>
                            <a:srgbClr val="00B05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b="1" sz="1200" u="none" cap="none" strike="noStrike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69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ru-RU" sz="1200" u="none" cap="none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Отвлечение работника от исполнения должностных обязанностей</a:t>
                      </a:r>
                      <a:endParaRPr b="0" sz="12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0" lang="ru-RU" sz="1200" u="none" cap="none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Да</a:t>
                      </a:r>
                      <a:endParaRPr b="0" sz="1200" u="none" cap="none" strike="noStrike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ru-RU" sz="1200" u="none" cap="none" strike="noStrike">
                          <a:solidFill>
                            <a:srgbClr val="00B05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Нет</a:t>
                      </a:r>
                      <a:endParaRPr b="1" sz="1200" u="none" cap="none" strike="noStrike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0" marB="0" marR="69625" marL="69625" anchor="ctr">
                    <a:lnL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6"/>
          <p:cNvSpPr txBox="1"/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Текущее состояние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57" name="Google Shape;157;p16"/>
          <p:cNvSpPr txBox="1"/>
          <p:nvPr/>
        </p:nvSpPr>
        <p:spPr>
          <a:xfrm>
            <a:off x="509400" y="4071950"/>
            <a:ext cx="8036100" cy="10715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Проблема: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Требуется время для получения актуальной информации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Отвлечение работника от исполнения должностных обязанностей</a:t>
            </a:r>
            <a:endParaRPr/>
          </a:p>
        </p:txBody>
      </p:sp>
      <p:pic>
        <p:nvPicPr>
          <p:cNvPr id="158" name="Google Shape;15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7100" y="771757"/>
            <a:ext cx="8036100" cy="314411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6"/>
          <p:cNvSpPr/>
          <p:nvPr/>
        </p:nvSpPr>
        <p:spPr>
          <a:xfrm>
            <a:off x="4189193" y="1587026"/>
            <a:ext cx="1143196" cy="1143196"/>
          </a:xfrm>
          <a:prstGeom prst="irregularSeal1">
            <a:avLst/>
          </a:prstGeom>
          <a:solidFill>
            <a:schemeClr val="accent6"/>
          </a:solidFill>
          <a:ln cap="flat" cmpd="sng" w="25400">
            <a:solidFill>
              <a:srgbClr val="AF441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1, 2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7100" y="471158"/>
            <a:ext cx="7467037" cy="3796404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7"/>
          <p:cNvSpPr txBox="1"/>
          <p:nvPr>
            <p:ph type="title"/>
          </p:nvPr>
        </p:nvSpPr>
        <p:spPr>
          <a:xfrm>
            <a:off x="1008000" y="46800"/>
            <a:ext cx="7038900" cy="55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Целевое состояние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" name="Google Shape;166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67" name="Google Shape;167;p17"/>
          <p:cNvSpPr txBox="1"/>
          <p:nvPr/>
        </p:nvSpPr>
        <p:spPr>
          <a:xfrm>
            <a:off x="509400" y="4071600"/>
            <a:ext cx="8511758" cy="7776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38761D"/>
                </a:solidFill>
                <a:latin typeface="Arial"/>
                <a:ea typeface="Arial"/>
                <a:cs typeface="Arial"/>
                <a:sym typeface="Arial"/>
              </a:rPr>
              <a:t>Решение</a:t>
            </a:r>
            <a:endParaRPr b="0" i="0" sz="1800" u="none" cap="none" strike="noStrike">
              <a:solidFill>
                <a:srgbClr val="38761D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Созданы дашборд и интерфейсы для автоматического получения актуальной информации из информационных систем</a:t>
            </a:r>
            <a:endParaRPr b="0" i="0" sz="29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/>
          <p:nvPr>
            <p:ph type="title"/>
          </p:nvPr>
        </p:nvSpPr>
        <p:spPr>
          <a:xfrm>
            <a:off x="1008000" y="46800"/>
            <a:ext cx="8013158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План мероприятий по реализации проекта «Оперативное управление ЗАТО Северск (Дашборд)»</a:t>
            </a:r>
            <a:endParaRPr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3" name="Google Shape;173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graphicFrame>
        <p:nvGraphicFramePr>
          <p:cNvPr id="174" name="Google Shape;174;p18"/>
          <p:cNvGraphicFramePr/>
          <p:nvPr/>
        </p:nvGraphicFramePr>
        <p:xfrm>
          <a:off x="305234" y="1035241"/>
          <a:ext cx="3000000" cy="3000000"/>
        </p:xfrm>
        <a:graphic>
          <a:graphicData uri="http://schemas.openxmlformats.org/drawingml/2006/table">
            <a:tbl>
              <a:tblPr firstRow="1">
                <a:noFill/>
                <a:tableStyleId>{451A999C-8F39-420D-8A17-22EDEBCC0FCE}</a:tableStyleId>
              </a:tblPr>
              <a:tblGrid>
                <a:gridCol w="386650"/>
                <a:gridCol w="2029825"/>
                <a:gridCol w="5107250"/>
                <a:gridCol w="1192200"/>
              </a:tblGrid>
              <a:tr h="2236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600" u="none" cap="none" strike="noStrike"/>
                        <a:t>№ п/п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64675" marB="64675" marR="64675" marL="646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600" u="none" cap="none" strike="noStrike"/>
                        <a:t>Мероприятие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64675" marB="64675" marR="64675" marL="646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600" u="none" cap="none" strike="noStrike"/>
                        <a:t>Ответственные и участники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64675" marB="64675" marR="64675" marL="64675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Период</a:t>
                      </a:r>
                      <a:endParaRPr/>
                    </a:p>
                  </a:txBody>
                  <a:tcPr marT="64675" marB="64675" marR="64675" marL="64675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1.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Определение проблематики и способов решения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08.09.2025 по 18.09.2025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Разработка системы 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19.09.2025 по 04.11.2025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2.1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Определение функциональных возможностей системы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 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19.09.2025 по 26.09.2025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255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2.1.1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Функциональный модуль «Исполнение бюджета»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Овчаренко Лариса Ивановна - Начальник финансового управления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Негодина Елена Александровна - Председатель комитета экономического развития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19.09.2025 по 22.09.2025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311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2.1.2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Функциональный модуль «Работа с населением»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Вышебаба Наталья Александровна - Начальник отдела социальной поддержки населения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Авхименко Виктор Александрович - Генеральный директор ФМБА,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Тартышный Валерий Владимирович - Начальник общего отдела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22.09.2025 по 23.09.2025 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255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2.1.3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Функциональный модуль «Обращения граждан»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Тартышный Валерий Владимирович - Начальник общего отдела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Шабуцкая Ольга Владимировна - Начальник отдела по работе с обращениями граждан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23.09.2025 по 24.09.2025  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2.1.4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Функциональный модуль «Информационная политика»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Санникова Ирина Михайловна - Начальник отдела информационной политики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24.09.2025 по 25.09.2025 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311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2.1.5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Функциональный модуль «Оперативная обстановка в городе»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Абрамов Олег Александрович - Начальник Управления по делам защиты населения и территорий от чрезвычайных ситуаций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Григоревский Александр Анатольевич - директор МКУ ЕДДС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25.09.2025 по 26.09.205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215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2.2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Определение технологий и инструментов для реализации системы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27.09.2025 по 04.10.2025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2.3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Создание системы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04.10.2025 по 04.11.2025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8729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3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Первичное наполнение системы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Овчаренко Лариса Ивановна - Начальник финансового управления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Негодина Елена Александровна - Председатель комитета экономического развития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Вышебаба Наталья Александровна - Начальник отдела социальной поддержки населения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Авхименко Виктор Александрович - Генеральный директор ФМБА,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Тартышный Валерий Владимирович - Начальник общего отдела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Шабуцкая Ольга Владимировна - Начальник отдела по работе с обращениями граждан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Санникова Ирина Михайловна - Начальник отдела информационной политики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Абрамов Олег Александрович - Начальник Управления по делам защиты населения и территорий от чрезвычайных ситуаций Администрации ЗАТО Северск,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Григоревский Александр Анатольевич - директор МКУ ЕДДС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05.11.2025 по 05.12.2025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4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Проведение тестовой эксплуатации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05.12.2025 по 05.06.2026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1425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5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Проведение опытной эксплуатации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00"/>
                        <a:buFont typeface="Arial"/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06.06.2026 по 06.12.2026</a:t>
                      </a:r>
                      <a:endParaRPr/>
                    </a:p>
                  </a:txBody>
                  <a:tcPr marT="16200" marB="16200" marR="16200" marL="16200"/>
                </a:tc>
              </a:tr>
              <a:tr h="2155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6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Ввод системы в режим постоянной (промышленной) эксплуатации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600" u="none" cap="none" strike="noStrike"/>
                        <a:t>Олейников Андрей Валериевич - Председатель комитета развития информационного общества Администрации ЗАТО Северск</a:t>
                      </a:r>
                      <a:endParaRPr sz="600" u="none" cap="none" strike="noStrike"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T="16200" marB="16200" marR="16200" marL="16200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00"/>
                        <a:buFont typeface="Arial"/>
                        <a:buNone/>
                      </a:pPr>
                      <a:r>
                        <a:rPr lang="ru-RU" sz="600" u="none" cap="none" strike="noStrike">
                          <a:latin typeface="Roboto"/>
                          <a:ea typeface="Roboto"/>
                          <a:cs typeface="Roboto"/>
                          <a:sym typeface="Roboto"/>
                        </a:rPr>
                        <a:t>с 07.12.2026</a:t>
                      </a:r>
                      <a:endParaRPr/>
                    </a:p>
                  </a:txBody>
                  <a:tcPr marT="16200" marB="16200" marR="16200" marL="1620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9"/>
          <p:cNvSpPr txBox="1"/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0" name="Google Shape;180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1" name="Google Shape;181;p19" title="biznesmen-derzasii-garnituru.jpg"/>
          <p:cNvPicPr preferRelativeResize="0"/>
          <p:nvPr/>
        </p:nvPicPr>
        <p:blipFill rotWithShape="1">
          <a:blip r:embed="rId3">
            <a:alphaModFix/>
          </a:blip>
          <a:srcRect b="4312" l="0" r="0" t="4321"/>
          <a:stretch/>
        </p:blipFill>
        <p:spPr>
          <a:xfrm>
            <a:off x="184775" y="1184965"/>
            <a:ext cx="4453750" cy="2716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9" title="celovek-ispol-zuusii-planset.jpg"/>
          <p:cNvPicPr preferRelativeResize="0"/>
          <p:nvPr/>
        </p:nvPicPr>
        <p:blipFill rotWithShape="1">
          <a:blip r:embed="rId4">
            <a:alphaModFix/>
          </a:blip>
          <a:srcRect b="0" l="1503" r="1503" t="0"/>
          <a:stretch/>
        </p:blipFill>
        <p:spPr>
          <a:xfrm>
            <a:off x="4842632" y="1184965"/>
            <a:ext cx="4075049" cy="2716037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9"/>
          <p:cNvSpPr txBox="1"/>
          <p:nvPr/>
        </p:nvSpPr>
        <p:spPr>
          <a:xfrm>
            <a:off x="1047100" y="733590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внедрения системы</a:t>
            </a:r>
            <a:endParaRPr b="0" i="0" sz="1800" u="none" cap="none" strike="noStrik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4" name="Google Shape;184;p19"/>
          <p:cNvSpPr txBox="1"/>
          <p:nvPr/>
        </p:nvSpPr>
        <p:spPr>
          <a:xfrm>
            <a:off x="5329000" y="686915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внедрения системы</a:t>
            </a:r>
            <a:endParaRPr b="0" i="0" sz="1800" u="none" cap="none" strike="noStrike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5" name="Google Shape;185;p19"/>
          <p:cNvSpPr txBox="1"/>
          <p:nvPr/>
        </p:nvSpPr>
        <p:spPr>
          <a:xfrm>
            <a:off x="184775" y="4037165"/>
            <a:ext cx="44538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Получение информации по запросу</a:t>
            </a:r>
            <a:endParaRPr b="0" i="0" sz="18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6" name="Google Shape;186;p19"/>
          <p:cNvSpPr txBox="1"/>
          <p:nvPr/>
        </p:nvSpPr>
        <p:spPr>
          <a:xfrm>
            <a:off x="4736175" y="4037165"/>
            <a:ext cx="44079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Постоянный доступ </a:t>
            </a:r>
            <a:b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к актуальной информации</a:t>
            </a:r>
            <a:endParaRPr b="0" i="0" sz="18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0"/>
          <p:cNvSpPr txBox="1"/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</a:t>
            </a:r>
            <a:endParaRPr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2" name="Google Shape;192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3" name="Google Shape;193;p20"/>
          <p:cNvSpPr txBox="1"/>
          <p:nvPr/>
        </p:nvSpPr>
        <p:spPr>
          <a:xfrm>
            <a:off x="1047100" y="733590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внедрения системы</a:t>
            </a:r>
            <a:endParaRPr b="0" i="0" sz="1800" u="none" cap="none" strike="noStrik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4" name="Google Shape;194;p20"/>
          <p:cNvSpPr txBox="1"/>
          <p:nvPr/>
        </p:nvSpPr>
        <p:spPr>
          <a:xfrm>
            <a:off x="4736100" y="686915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внедрения системы</a:t>
            </a:r>
            <a:endParaRPr b="0" i="0" sz="1800" u="none" cap="none" strike="noStrike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5" name="Google Shape;195;p20"/>
          <p:cNvSpPr txBox="1"/>
          <p:nvPr/>
        </p:nvSpPr>
        <p:spPr>
          <a:xfrm>
            <a:off x="184700" y="1184565"/>
            <a:ext cx="44538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Получение информации по запросу</a:t>
            </a:r>
            <a:endParaRPr b="0" i="0" sz="18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6" name="Google Shape;196;p20"/>
          <p:cNvSpPr txBox="1"/>
          <p:nvPr/>
        </p:nvSpPr>
        <p:spPr>
          <a:xfrm>
            <a:off x="4736100" y="1184575"/>
            <a:ext cx="44079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Постоянный доступ </a:t>
            </a:r>
            <a:br>
              <a:rPr lang="ru-RU" sz="1800">
                <a:latin typeface="Roboto"/>
                <a:ea typeface="Roboto"/>
                <a:cs typeface="Roboto"/>
                <a:sym typeface="Roboto"/>
              </a:rPr>
            </a:br>
            <a:r>
              <a:rPr b="0" i="0" lang="ru-RU" sz="180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к актуальной информации</a:t>
            </a:r>
            <a:endParaRPr b="0" i="0" sz="18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7" name="Google Shape;197;p20"/>
          <p:cNvSpPr txBox="1"/>
          <p:nvPr/>
        </p:nvSpPr>
        <p:spPr>
          <a:xfrm>
            <a:off x="499500" y="3620688"/>
            <a:ext cx="8145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Сокращение срока получения актуальной информации</a:t>
            </a:r>
            <a:endParaRPr sz="180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" name="Google Shape;198;p20"/>
          <p:cNvSpPr txBox="1"/>
          <p:nvPr/>
        </p:nvSpPr>
        <p:spPr>
          <a:xfrm>
            <a:off x="184700" y="4337725"/>
            <a:ext cx="8145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Проект </a:t>
            </a:r>
            <a:r>
              <a:rPr lang="ru-RU" sz="260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рекомендуется</a:t>
            </a:r>
            <a:r>
              <a:rPr lang="ru-RU" sz="260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к тиражированию</a:t>
            </a:r>
            <a:endParaRPr sz="260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9" name="Google Shape;199;p20"/>
          <p:cNvSpPr/>
          <p:nvPr/>
        </p:nvSpPr>
        <p:spPr>
          <a:xfrm>
            <a:off x="911450" y="2134775"/>
            <a:ext cx="1420800" cy="1230600"/>
          </a:xfrm>
          <a:prstGeom prst="roundRect">
            <a:avLst>
              <a:gd fmla="val 16667" name="adj"/>
            </a:avLst>
          </a:prstGeom>
          <a:solidFill>
            <a:srgbClr val="E0666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latin typeface="Roboto"/>
                <a:ea typeface="Roboto"/>
                <a:cs typeface="Roboto"/>
                <a:sym typeface="Roboto"/>
              </a:rPr>
              <a:t>до 60</a:t>
            </a:r>
            <a:r>
              <a:rPr lang="ru-RU" sz="1800">
                <a:latin typeface="Roboto"/>
                <a:ea typeface="Roboto"/>
                <a:cs typeface="Roboto"/>
                <a:sym typeface="Roboto"/>
              </a:rPr>
              <a:t> минут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0" name="Google Shape;200;p20"/>
          <p:cNvSpPr/>
          <p:nvPr/>
        </p:nvSpPr>
        <p:spPr>
          <a:xfrm>
            <a:off x="6471675" y="2141025"/>
            <a:ext cx="1420800" cy="1230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latin typeface="Roboto"/>
                <a:ea typeface="Roboto"/>
                <a:cs typeface="Roboto"/>
                <a:sym typeface="Roboto"/>
              </a:rPr>
              <a:t>около </a:t>
            </a:r>
            <a:endParaRPr b="1" sz="18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b="1" lang="ru-RU" sz="180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sz="1800">
                <a:latin typeface="Roboto"/>
                <a:ea typeface="Roboto"/>
                <a:cs typeface="Roboto"/>
                <a:sym typeface="Roboto"/>
              </a:rPr>
              <a:t>минуты</a:t>
            </a:r>
            <a:endParaRPr sz="18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201" name="Google Shape;201;p20"/>
          <p:cNvCxnSpPr>
            <a:stCxn id="199" idx="3"/>
            <a:endCxn id="200" idx="1"/>
          </p:cNvCxnSpPr>
          <p:nvPr/>
        </p:nvCxnSpPr>
        <p:spPr>
          <a:xfrm>
            <a:off x="2332250" y="2750075"/>
            <a:ext cx="4139400" cy="630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02" name="Google Shape;202;p20"/>
          <p:cNvSpPr txBox="1"/>
          <p:nvPr/>
        </p:nvSpPr>
        <p:spPr>
          <a:xfrm>
            <a:off x="2757200" y="2091525"/>
            <a:ext cx="30000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/>
              <a:t>в 60 раз сокращение времени для получения информации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1"/>
          <p:cNvSpPr txBox="1"/>
          <p:nvPr>
            <p:ph type="ctrTitle"/>
          </p:nvPr>
        </p:nvSpPr>
        <p:spPr>
          <a:xfrm>
            <a:off x="3096450" y="1977465"/>
            <a:ext cx="5823300" cy="15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-RU" sz="300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Благодарю за внимание!</a:t>
            </a:r>
            <a:endParaRPr sz="300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8" name="Google Shape;208;p21"/>
          <p:cNvSpPr txBox="1"/>
          <p:nvPr>
            <p:ph idx="1" type="subTitle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/>
          </a:p>
        </p:txBody>
      </p:sp>
      <p:pic>
        <p:nvPicPr>
          <p:cNvPr id="209" name="Google Shape;20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