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.xml" ContentType="application/vnd.openxmlformats-officedocument.presentationml.tags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75" r:id="rId2"/>
    <p:sldId id="292" r:id="rId3"/>
    <p:sldId id="293" r:id="rId4"/>
    <p:sldId id="284" r:id="rId5"/>
    <p:sldId id="287" r:id="rId6"/>
    <p:sldId id="290" r:id="rId7"/>
    <p:sldId id="285" r:id="rId8"/>
    <p:sldId id="291" r:id="rId9"/>
  </p:sldIdLst>
  <p:sldSz cx="12192000" cy="6858000"/>
  <p:notesSz cx="6742113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823B"/>
    <a:srgbClr val="EA6E1A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5" autoAdjust="0"/>
    <p:restoredTop sz="94762" autoAdjust="0"/>
  </p:normalViewPr>
  <p:slideViewPr>
    <p:cSldViewPr snapToGrid="0">
      <p:cViewPr varScale="1">
        <p:scale>
          <a:sx n="110" d="100"/>
          <a:sy n="110" d="100"/>
        </p:scale>
        <p:origin x="594" y="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chartUserShapes" Target="../drawings/drawing1.xml"/><Relationship Id="rId4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7165883737320736"/>
          <c:y val="0.10990330100875223"/>
          <c:w val="0.59559309913146463"/>
          <c:h val="0.7816178713321683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Было до реализации проекта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-1.0626331283057702E-3"/>
                  <c:y val="9.202322278293767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F425-4954-B425-06C384E7372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Обработка обращений через сайт и СЭД, мин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33E-4B7A-9D01-9FC28B133E4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Стало после реализации проекта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5.4712841745845559E-3"/>
                  <c:y val="1.90345658164300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F425-4954-B425-06C384E7372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Обработка обращений через сайт и СЭД, мин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33E-4B7A-9D01-9FC28B133E4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01190560"/>
        <c:axId val="301190168"/>
      </c:barChart>
      <c:catAx>
        <c:axId val="30119056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01190168"/>
        <c:crosses val="autoZero"/>
        <c:auto val="1"/>
        <c:lblAlgn val="ctr"/>
        <c:lblOffset val="100"/>
        <c:noMultiLvlLbl val="0"/>
      </c:catAx>
      <c:valAx>
        <c:axId val="3011901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011905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6.6060459660182704E-4"/>
          <c:y val="8.3002600528348236E-3"/>
          <c:w val="0.98893297312744444"/>
          <c:h val="9.336460011896764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  <c:userShapes r:id="rId5"/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0.48374</cdr:x>
      <cdr:y>0.41228</cdr:y>
    </cdr:from>
    <cdr:to>
      <cdr:x>0.48496</cdr:x>
      <cdr:y>0.49899</cdr:y>
    </cdr:to>
    <cdr:cxnSp macro="">
      <cdr:nvCxnSpPr>
        <cdr:cNvPr id="2" name="Прямая со стрелкой 1">
          <a:extLst xmlns:a="http://schemas.openxmlformats.org/drawingml/2006/main">
            <a:ext uri="{FF2B5EF4-FFF2-40B4-BE49-F238E27FC236}">
              <a16:creationId xmlns="" xmlns:a16="http://schemas.microsoft.com/office/drawing/2014/main" xmlns:lc="http://schemas.openxmlformats.org/drawingml/2006/lockedCanvas" id="{35F3C3F6-5025-49BC-9534-5C47FC2DBB09}"/>
            </a:ext>
          </a:extLst>
        </cdr:cNvPr>
        <cdr:cNvCxnSpPr/>
      </cdr:nvCxnSpPr>
      <cdr:spPr>
        <a:xfrm xmlns:a="http://schemas.openxmlformats.org/drawingml/2006/main">
          <a:off x="2966900" y="1524000"/>
          <a:ext cx="7456" cy="320531"/>
        </a:xfrm>
        <a:prstGeom xmlns:a="http://schemas.openxmlformats.org/drawingml/2006/main" prst="straightConnector1">
          <a:avLst/>
        </a:prstGeom>
        <a:noFill xmlns:a="http://schemas.openxmlformats.org/drawingml/2006/main"/>
        <a:ln xmlns:a="http://schemas.openxmlformats.org/drawingml/2006/main" w="25400" cap="flat">
          <a:solidFill>
            <a:srgbClr val="00B050"/>
          </a:solidFill>
          <a:prstDash val="solid"/>
          <a:bevel/>
          <a:tailEnd type="triangle"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none"/>
      </cdr:style>
    </cdr:cxnSp>
  </cdr:relSizeAnchor>
  <cdr:relSizeAnchor xmlns:cdr="http://schemas.openxmlformats.org/drawingml/2006/chartDrawing">
    <cdr:from>
      <cdr:x>0.49652</cdr:x>
      <cdr:y>0.41526</cdr:y>
    </cdr:from>
    <cdr:to>
      <cdr:x>0.61433</cdr:x>
      <cdr:y>0.5</cdr:y>
    </cdr:to>
    <cdr:pic>
      <cdr:nvPicPr>
        <cdr:cNvPr id="9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3045277" y="1535014"/>
          <a:ext cx="722542" cy="313250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0.4677</cdr:x>
      <cdr:y>0.31689</cdr:y>
    </cdr:from>
    <cdr:to>
      <cdr:x>0.67156</cdr:x>
      <cdr:y>0.41681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2868482" y="1171405"/>
          <a:ext cx="1250302" cy="36932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2700" cap="flat">
          <a:noFill/>
          <a:miter lim="400000"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none"/>
      </cdr:style>
      <cdr:txBody>
        <a:bodyPr xmlns:a="http://schemas.openxmlformats.org/drawingml/2006/main" rot="0" spcFirstLastPara="1" vert="horz" wrap="square" lIns="45718" tIns="45718" rIns="45718" bIns="45718" numCol="1" spcCol="38100" rtlCol="0" anchor="t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indent="0" algn="l" defTabSz="872017" rtl="0" fontAlgn="auto" latinLnBrk="1" hangingPunct="0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</a:pPr>
          <a:r>
            <a:rPr kumimoji="0" lang="en-US" sz="1800" b="1" i="1" strike="noStrike" cap="none" spc="0" normalizeH="0" baseline="0" dirty="0" smtClean="0">
              <a:ln>
                <a:noFill/>
              </a:ln>
              <a:solidFill>
                <a:srgbClr val="00B0F0"/>
              </a:solidFill>
              <a:uFillTx/>
              <a:latin typeface="Arial" panose="020B0604020202020204" pitchFamily="34" charset="0"/>
              <a:cs typeface="Arial" panose="020B0604020202020204" pitchFamily="34" charset="0"/>
              <a:sym typeface="Helvetica Neue"/>
            </a:rPr>
            <a:t>&lt; </a:t>
          </a:r>
          <a:r>
            <a:rPr kumimoji="0" lang="ru-RU" sz="1800" b="1" i="1" strike="noStrike" cap="none" spc="0" normalizeH="0" baseline="0" dirty="0" smtClean="0">
              <a:ln>
                <a:noFill/>
              </a:ln>
              <a:solidFill>
                <a:srgbClr val="00B0F0"/>
              </a:solidFill>
              <a:uFillTx/>
              <a:latin typeface="Arial" panose="020B0604020202020204" pitchFamily="34" charset="0"/>
              <a:cs typeface="Arial" panose="020B0604020202020204" pitchFamily="34" charset="0"/>
              <a:sym typeface="Helvetica Neue"/>
            </a:rPr>
            <a:t>в</a:t>
          </a:r>
          <a:r>
            <a:rPr kumimoji="0" lang="en-US" sz="1800" b="1" i="1" strike="noStrike" cap="none" spc="0" normalizeH="0" baseline="0" dirty="0" smtClean="0">
              <a:ln>
                <a:noFill/>
              </a:ln>
              <a:solidFill>
                <a:srgbClr val="00B0F0"/>
              </a:solidFill>
              <a:uFillTx/>
              <a:latin typeface="Arial" panose="020B0604020202020204" pitchFamily="34" charset="0"/>
              <a:cs typeface="Arial" panose="020B0604020202020204" pitchFamily="34" charset="0"/>
              <a:sym typeface="Helvetica Neue"/>
            </a:rPr>
            <a:t> </a:t>
          </a:r>
          <a:r>
            <a:rPr kumimoji="0" lang="ru-RU" sz="1800" b="1" i="1" strike="noStrike" cap="none" spc="0" normalizeH="0" baseline="0" dirty="0" smtClean="0">
              <a:ln>
                <a:noFill/>
              </a:ln>
              <a:solidFill>
                <a:srgbClr val="00B0F0"/>
              </a:solidFill>
              <a:uFillTx/>
              <a:latin typeface="Arial" panose="020B0604020202020204" pitchFamily="34" charset="0"/>
              <a:cs typeface="Arial" panose="020B0604020202020204" pitchFamily="34" charset="0"/>
              <a:sym typeface="Helvetica Neue"/>
            </a:rPr>
            <a:t>2</a:t>
          </a:r>
          <a:r>
            <a:rPr kumimoji="0" lang="en-US" sz="1800" b="1" i="1" strike="noStrike" cap="none" spc="0" normalizeH="0" baseline="0" dirty="0" smtClean="0">
              <a:ln>
                <a:noFill/>
              </a:ln>
              <a:solidFill>
                <a:srgbClr val="00B0F0"/>
              </a:solidFill>
              <a:uFillTx/>
              <a:latin typeface="Arial" panose="020B0604020202020204" pitchFamily="34" charset="0"/>
              <a:cs typeface="Arial" panose="020B0604020202020204" pitchFamily="34" charset="0"/>
              <a:sym typeface="Helvetica Neue"/>
            </a:rPr>
            <a:t> </a:t>
          </a:r>
          <a:r>
            <a:rPr kumimoji="0" lang="ru-RU" sz="1800" b="1" i="1" strike="noStrike" cap="none" spc="0" normalizeH="0" baseline="0" dirty="0" smtClean="0">
              <a:ln>
                <a:noFill/>
              </a:ln>
              <a:solidFill>
                <a:srgbClr val="00B0F0"/>
              </a:solidFill>
              <a:uFillTx/>
              <a:latin typeface="Arial" panose="020B0604020202020204" pitchFamily="34" charset="0"/>
              <a:cs typeface="Arial" panose="020B0604020202020204" pitchFamily="34" charset="0"/>
              <a:sym typeface="Helvetica Neue"/>
            </a:rPr>
            <a:t>раза</a:t>
          </a:r>
          <a:endParaRPr kumimoji="0" lang="ru-RU" sz="1800" b="1" i="1" strike="noStrike" cap="none" spc="0" normalizeH="0" baseline="0" dirty="0">
            <a:ln>
              <a:noFill/>
            </a:ln>
            <a:solidFill>
              <a:srgbClr val="00B0F0"/>
            </a:solidFill>
            <a:uFillTx/>
            <a:latin typeface="Arial" panose="020B0604020202020204" pitchFamily="34" charset="0"/>
            <a:cs typeface="Arial" panose="020B0604020202020204" pitchFamily="34" charset="0"/>
            <a:sym typeface="Helvetica Neue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21581" cy="495346"/>
          </a:xfrm>
          <a:prstGeom prst="rect">
            <a:avLst/>
          </a:prstGeom>
        </p:spPr>
        <p:txBody>
          <a:bodyPr vert="horz" lIns="90681" tIns="45340" rIns="90681" bIns="4534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8971" y="1"/>
            <a:ext cx="2921581" cy="495346"/>
          </a:xfrm>
          <a:prstGeom prst="rect">
            <a:avLst/>
          </a:prstGeom>
        </p:spPr>
        <p:txBody>
          <a:bodyPr vert="horz" lIns="90681" tIns="45340" rIns="90681" bIns="45340" rtlCol="0"/>
          <a:lstStyle>
            <a:lvl1pPr algn="r">
              <a:defRPr sz="1200"/>
            </a:lvl1pPr>
          </a:lstStyle>
          <a:p>
            <a:fld id="{4DD7758F-D589-4845-8758-229F170258DF}" type="datetimeFigureOut">
              <a:rPr lang="ru-RU" smtClean="0"/>
              <a:pPr/>
              <a:t>24.11.2025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5075"/>
            <a:ext cx="5922963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81" tIns="45340" rIns="90681" bIns="4534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212" y="4751222"/>
            <a:ext cx="5393690" cy="3887360"/>
          </a:xfrm>
          <a:prstGeom prst="rect">
            <a:avLst/>
          </a:prstGeom>
        </p:spPr>
        <p:txBody>
          <a:bodyPr vert="horz" lIns="90681" tIns="45340" rIns="90681" bIns="4534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7318"/>
            <a:ext cx="2921581" cy="495345"/>
          </a:xfrm>
          <a:prstGeom prst="rect">
            <a:avLst/>
          </a:prstGeom>
        </p:spPr>
        <p:txBody>
          <a:bodyPr vert="horz" lIns="90681" tIns="45340" rIns="90681" bIns="4534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8971" y="9377318"/>
            <a:ext cx="2921581" cy="495345"/>
          </a:xfrm>
          <a:prstGeom prst="rect">
            <a:avLst/>
          </a:prstGeom>
        </p:spPr>
        <p:txBody>
          <a:bodyPr vert="horz" lIns="90681" tIns="45340" rIns="90681" bIns="45340" rtlCol="0" anchor="b"/>
          <a:lstStyle>
            <a:lvl1pPr algn="r">
              <a:defRPr sz="1200"/>
            </a:lvl1pPr>
          </a:lstStyle>
          <a:p>
            <a:fld id="{E541020F-455D-4294-868F-E7DED243BC6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5114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1354CB5-03CD-4BA9-8E16-EFA523E92196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73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373863">
              <a:defRPr/>
            </a:pPr>
            <a:fld id="{827532A2-DA06-744D-9B20-9C50BFCC3550}" type="slidenum">
              <a:rPr lang="en-US" sz="600">
                <a:solidFill>
                  <a:prstClr val="black"/>
                </a:solidFill>
                <a:latin typeface="Calibri" panose="020F0502020204030204"/>
              </a:rPr>
              <a:pPr defTabSz="373863">
                <a:defRPr/>
              </a:pPr>
              <a:t>4</a:t>
            </a:fld>
            <a:endParaRPr lang="en-US" sz="60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539734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1020F-455D-4294-868F-E7DED243BC6B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66882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1020F-455D-4294-868F-E7DED243BC6B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60972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373863">
              <a:defRPr/>
            </a:pPr>
            <a:fld id="{827532A2-DA06-744D-9B20-9C50BFCC3550}" type="slidenum">
              <a:rPr lang="en-US" sz="600">
                <a:solidFill>
                  <a:prstClr val="black"/>
                </a:solidFill>
                <a:latin typeface="Calibri" panose="020F0502020204030204"/>
              </a:rPr>
              <a:pPr defTabSz="373863">
                <a:defRPr/>
              </a:pPr>
              <a:t>7</a:t>
            </a:fld>
            <a:endParaRPr lang="en-US" sz="60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5681327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365500" y="482600"/>
            <a:ext cx="5649913" cy="31781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ED875-7CA7-4683-B586-34E1A4A09D12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2742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8279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77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7397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8340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3938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7229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3032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5004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574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7329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92858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5C4D6B36-8DA3-4C7E-B61C-5AB9FF8291E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487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1616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.bin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9.png"/><Relationship Id="rId5" Type="http://schemas.openxmlformats.org/officeDocument/2006/relationships/image" Target="../media/image3.png"/><Relationship Id="rId10" Type="http://schemas.openxmlformats.org/officeDocument/2006/relationships/chart" Target="../charts/chart1.xml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Background" descr="Background pattern&#10;&#10;Description automatically generated"/>
          <p:cNvPicPr preferRelativeResize="0"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1223645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12">
            <a:extLst>
              <a:ext uri="{FF2B5EF4-FFF2-40B4-BE49-F238E27FC236}">
                <a16:creationId xmlns="" xmlns:a16="http://schemas.microsoft.com/office/drawing/2014/main" id="{009AB666-0222-4717-9E13-4201CD4DB5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2" r="3286" b="1"/>
          <a:stretch/>
        </p:blipFill>
        <p:spPr>
          <a:xfrm>
            <a:off x="-11448" y="0"/>
            <a:ext cx="12239625" cy="6856412"/>
          </a:xfrm>
          <a:prstGeom prst="rect">
            <a:avLst/>
          </a:prstGeom>
        </p:spPr>
      </p:pic>
      <p:pic>
        <p:nvPicPr>
          <p:cNvPr id="8" name="Graphic 267">
            <a:extLst>
              <a:ext uri="{FF2B5EF4-FFF2-40B4-BE49-F238E27FC236}">
                <a16:creationId xmlns="" xmlns:a16="http://schemas.microsoft.com/office/drawing/2014/main" id="{FE954492-AD9D-4573-B597-21E435D7B27A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220359" y="4777495"/>
            <a:ext cx="427349" cy="41129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7000"/>
              </a:prst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7332616" y="3811879"/>
            <a:ext cx="3929647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Повысить эффективность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обработки обращений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граждан</a:t>
            </a:r>
          </a:p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и обеспечить быстрый обмен данными между сайтом и СЭД</a:t>
            </a:r>
          </a:p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в Администрации ЗАТО Северск </a:t>
            </a:r>
          </a:p>
          <a:p>
            <a:endParaRPr lang="ru-RU" b="1" dirty="0" smtClean="0">
              <a:latin typeface="Arial" pitchFamily="34" charset="0"/>
              <a:cs typeface="Arial" pitchFamily="34" charset="0"/>
            </a:endParaRPr>
          </a:p>
          <a:p>
            <a:endParaRPr lang="ru-RU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600" b="1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Докладчик:</a:t>
            </a:r>
          </a:p>
          <a:p>
            <a:r>
              <a:rPr lang="ru-RU" sz="1600" b="1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Шабуцкая О.В.</a:t>
            </a:r>
            <a:r>
              <a:rPr lang="ru-RU" sz="1600" b="1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ru-RU" sz="1600" b="1" dirty="0">
                <a:solidFill>
                  <a:schemeClr val="bg1">
                    <a:lumMod val="50000"/>
                  </a:schemeClr>
                </a:solidFill>
              </a:rPr>
            </a:br>
            <a:endParaRPr lang="ru-RU" sz="16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 cstate="print"/>
          <a:srcRect l="15143" t="7759" r="14571" b="26528"/>
          <a:stretch/>
        </p:blipFill>
        <p:spPr>
          <a:xfrm>
            <a:off x="2071994" y="3569009"/>
            <a:ext cx="3191803" cy="1995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2233701" y="927995"/>
            <a:ext cx="7775398" cy="2554545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latin typeface="Arial" pitchFamily="34" charset="0"/>
                <a:cs typeface="Arial" pitchFamily="34" charset="0"/>
              </a:rPr>
              <a:t>Совершенствование процесса </a:t>
            </a:r>
            <a:r>
              <a:rPr lang="ru-RU" sz="3200" b="1" i="1" dirty="0" smtClean="0">
                <a:latin typeface="Arial" pitchFamily="34" charset="0"/>
                <a:cs typeface="Arial" pitchFamily="34" charset="0"/>
              </a:rPr>
              <a:t>«Синхронизации </a:t>
            </a:r>
            <a:r>
              <a:rPr lang="ru-RU" sz="3200" b="1" i="1" dirty="0">
                <a:latin typeface="Arial" pitchFamily="34" charset="0"/>
                <a:cs typeface="Arial" pitchFamily="34" charset="0"/>
              </a:rPr>
              <a:t>информации между СЭД и </a:t>
            </a:r>
            <a:r>
              <a:rPr lang="ru-RU" sz="3200" b="1" i="1" dirty="0" smtClean="0">
                <a:latin typeface="Arial" pitchFamily="34" charset="0"/>
                <a:cs typeface="Arial" pitchFamily="34" charset="0"/>
              </a:rPr>
              <a:t>сайтом Администрации ЗАТО Северск»</a:t>
            </a:r>
            <a:r>
              <a:rPr lang="ru-RU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i="1" dirty="0" smtClean="0">
                <a:latin typeface="Arial" pitchFamily="34" charset="0"/>
                <a:cs typeface="Arial" pitchFamily="34" charset="0"/>
              </a:rPr>
              <a:t>при работе</a:t>
            </a:r>
          </a:p>
          <a:p>
            <a:pPr algn="ctr"/>
            <a:r>
              <a:rPr lang="ru-RU" sz="3200" b="1" i="1" dirty="0" smtClean="0">
                <a:latin typeface="Arial" pitchFamily="34" charset="0"/>
                <a:cs typeface="Arial" pitchFamily="34" charset="0"/>
              </a:rPr>
              <a:t>с </a:t>
            </a:r>
            <a:r>
              <a:rPr lang="ru-RU" sz="3200" b="1" i="1" dirty="0">
                <a:latin typeface="Arial" pitchFamily="34" charset="0"/>
                <a:cs typeface="Arial" pitchFamily="34" charset="0"/>
              </a:rPr>
              <a:t>обращениями граждан</a:t>
            </a:r>
            <a:endParaRPr lang="ru-RU" sz="3200" b="1" i="1" dirty="0">
              <a:solidFill>
                <a:srgbClr val="39505E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8909" y="218841"/>
            <a:ext cx="607413" cy="7404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11220359" y="136224"/>
            <a:ext cx="1007818" cy="829392"/>
          </a:xfrm>
          <a:prstGeom prst="rect">
            <a:avLst/>
          </a:prstGeom>
        </p:spPr>
      </p:pic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1488139" y="5564711"/>
            <a:ext cx="4359514" cy="73866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r>
              <a:rPr lang="ru-RU" sz="1400" spc="-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Регламентировано </a:t>
            </a:r>
            <a:r>
              <a:rPr lang="ru-RU" sz="1400" spc="-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НПА </a:t>
            </a:r>
            <a:r>
              <a:rPr lang="ru-RU" sz="1400" spc="-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ПАЗС </a:t>
            </a:r>
            <a:r>
              <a:rPr lang="ru-RU" sz="1400" spc="-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sz="1400" spc="-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14.08.2019</a:t>
            </a:r>
          </a:p>
          <a:p>
            <a:pPr lvl="0">
              <a:defRPr/>
            </a:pPr>
            <a:r>
              <a:rPr lang="ru-RU" sz="1400" spc="-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№ 1778 «Об </a:t>
            </a:r>
            <a:r>
              <a:rPr lang="ru-RU" sz="1400" spc="-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организации доступа к информации о деятельности Администрации ЗАТО </a:t>
            </a:r>
            <a:r>
              <a:rPr lang="ru-RU" sz="1400" spc="-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Северск»</a:t>
            </a:r>
            <a:endParaRPr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940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7571" t="11174" r="10642" b="5270"/>
          <a:stretch/>
        </p:blipFill>
        <p:spPr>
          <a:xfrm>
            <a:off x="0" y="0"/>
            <a:ext cx="11913326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11184183" y="6037441"/>
            <a:ext cx="1007818" cy="829392"/>
          </a:xfrm>
          <a:prstGeom prst="rect">
            <a:avLst/>
          </a:prstGeom>
        </p:spPr>
      </p:pic>
      <p:sp>
        <p:nvSpPr>
          <p:cNvPr id="5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1817531" y="6130835"/>
            <a:ext cx="304799" cy="304799"/>
          </a:xfrm>
        </p:spPr>
        <p:txBody>
          <a:bodyPr/>
          <a:lstStyle/>
          <a:p>
            <a:fld id="{7B8287B5-F489-4333-A2A1-35D1FB5986DA}" type="slidenum">
              <a:rPr lang="ru-RU" smtClean="0"/>
              <a:pPr/>
              <a:t>2</a:t>
            </a:fld>
            <a:endParaRPr lang="ru-RU" dirty="0"/>
          </a:p>
        </p:txBody>
      </p:sp>
      <p:sp>
        <p:nvSpPr>
          <p:cNvPr id="2" name="Овал 1"/>
          <p:cNvSpPr/>
          <p:nvPr/>
        </p:nvSpPr>
        <p:spPr>
          <a:xfrm>
            <a:off x="9579429" y="400594"/>
            <a:ext cx="104501" cy="19158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40695659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11184182" y="6027115"/>
            <a:ext cx="1007818" cy="829392"/>
          </a:xfrm>
          <a:prstGeom prst="rect">
            <a:avLst/>
          </a:prstGeom>
        </p:spPr>
      </p:pic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6" r="392"/>
          <a:stretch/>
        </p:blipFill>
        <p:spPr bwMode="auto">
          <a:xfrm>
            <a:off x="4679188" y="1407286"/>
            <a:ext cx="5888694" cy="45243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Номер слайда 20"/>
          <p:cNvSpPr txBox="1">
            <a:spLocks/>
          </p:cNvSpPr>
          <p:nvPr/>
        </p:nvSpPr>
        <p:spPr>
          <a:xfrm>
            <a:off x="11801302" y="6076686"/>
            <a:ext cx="3297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B8287B5-F489-4333-A2A1-35D1FB5986DA}" type="slidenum">
              <a:rPr kumimoji="0" lang="ru-RU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2000" cy="64008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FAFECD1F-50F8-4630-CE08-F66FA70A1FE2}"/>
              </a:ext>
            </a:extLst>
          </p:cNvPr>
          <p:cNvSpPr/>
          <p:nvPr/>
        </p:nvSpPr>
        <p:spPr>
          <a:xfrm>
            <a:off x="1624118" y="776197"/>
            <a:ext cx="8943764" cy="379364"/>
          </a:xfrm>
          <a:prstGeom prst="rect">
            <a:avLst/>
          </a:prstGeom>
          <a:solidFill>
            <a:srgbClr val="DDF8F9"/>
          </a:solidFill>
          <a:ln w="9525" cap="flat" cmpd="sng" algn="ctr">
            <a:noFill/>
            <a:prstDash val="soli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tlCol="0" anchor="ctr"/>
          <a:lstStyle/>
          <a:p>
            <a:pPr algn="ctr">
              <a:defRPr/>
            </a:pPr>
            <a:r>
              <a:rPr lang="ru-RU" sz="2700" b="1" i="1" dirty="0" smtClean="0">
                <a:latin typeface="Arial" pitchFamily="34" charset="0"/>
                <a:cs typeface="Arial" pitchFamily="34" charset="0"/>
              </a:rPr>
              <a:t>Обоснование выбора проекта</a:t>
            </a:r>
            <a:endParaRPr kumimoji="0" lang="ru-RU" sz="3600" i="1" u="none" strike="noStrike" kern="0" normalizeH="0" baseline="0" noProof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24111" y="1407286"/>
            <a:ext cx="299410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Отдел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 работе с обращениями граждан ежедневно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обрабатывает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десятки обращений граждан, сталкиваясь</a:t>
            </a:r>
          </a:p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разобщённостью систем,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ручным переносом данных, необходимостью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стандартизации процессов для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повышения сервиса</a:t>
            </a:r>
          </a:p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соблюдения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норм действующего законодательства.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24118" y="5931601"/>
            <a:ext cx="89437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Текущая</a:t>
            </a:r>
          </a:p>
          <a:p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разрозненность </a:t>
            </a:r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  <a:t>систем — </a:t>
            </a:r>
            <a:r>
              <a:rPr lang="ru-RU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источник </a:t>
            </a:r>
            <a:r>
              <a:rPr lang="ru-RU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ошибок </a:t>
            </a:r>
            <a:r>
              <a:rPr lang="ru-RU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недовольства </a:t>
            </a:r>
            <a:r>
              <a:rPr lang="ru-RU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</a:t>
            </a:r>
            <a:endParaRPr lang="ru-RU" b="1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259" y="2838994"/>
            <a:ext cx="2696981" cy="122274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69643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11184182" y="6028608"/>
            <a:ext cx="1007818" cy="8293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2000" cy="640080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FAFECD1F-50F8-4630-CE08-F66FA70A1FE2}"/>
              </a:ext>
            </a:extLst>
          </p:cNvPr>
          <p:cNvSpPr/>
          <p:nvPr/>
        </p:nvSpPr>
        <p:spPr>
          <a:xfrm>
            <a:off x="1153886" y="539620"/>
            <a:ext cx="9914708" cy="363894"/>
          </a:xfrm>
          <a:prstGeom prst="rect">
            <a:avLst/>
          </a:prstGeom>
          <a:solidFill>
            <a:srgbClr val="DDF8F9"/>
          </a:solidFill>
          <a:ln w="9525" cap="flat" cmpd="sng" algn="ctr">
            <a:noFill/>
            <a:prstDash val="soli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tlCol="0" anchor="ctr"/>
          <a:lstStyle/>
          <a:p>
            <a:pPr>
              <a:defRPr/>
            </a:pPr>
            <a:endParaRPr lang="ru-RU" sz="3600" b="1" dirty="0" smtClean="0"/>
          </a:p>
          <a:p>
            <a:pPr algn="ctr">
              <a:defRPr/>
            </a:pPr>
            <a:r>
              <a:rPr lang="ru-RU" sz="2700" b="1" i="1" dirty="0" smtClean="0">
                <a:latin typeface="Arial" pitchFamily="34" charset="0"/>
                <a:cs typeface="Arial" pitchFamily="34" charset="0"/>
              </a:rPr>
              <a:t>Почему процесс актуален </a:t>
            </a:r>
            <a:r>
              <a:rPr lang="ru-RU" sz="2700" b="1" i="1" dirty="0">
                <a:latin typeface="Arial" pitchFamily="34" charset="0"/>
                <a:cs typeface="Arial" pitchFamily="34" charset="0"/>
              </a:rPr>
              <a:t>в </a:t>
            </a:r>
            <a:r>
              <a:rPr lang="ru-RU" sz="2700" b="1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текущей системе</a:t>
            </a:r>
            <a:r>
              <a:rPr lang="ru-RU" sz="27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700" b="1" i="1" dirty="0" smtClean="0">
                <a:latin typeface="Arial" pitchFamily="34" charset="0"/>
                <a:cs typeface="Arial" pitchFamily="34" charset="0"/>
              </a:rPr>
              <a:t>работы</a:t>
            </a:r>
          </a:p>
          <a:p>
            <a:pPr>
              <a:defRPr/>
            </a:pPr>
            <a:r>
              <a:rPr kumimoji="0" lang="ru-RU" sz="3600" i="1" u="none" strike="noStrike" kern="0" normalizeH="0" baseline="0" noProof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endParaRPr kumimoji="0" lang="ru-RU" sz="3600" i="1" u="none" strike="noStrike" kern="0" normalizeH="0" baseline="0" noProof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Номер слайда 20"/>
          <p:cNvSpPr txBox="1">
            <a:spLocks/>
          </p:cNvSpPr>
          <p:nvPr/>
        </p:nvSpPr>
        <p:spPr>
          <a:xfrm>
            <a:off x="11861076" y="6078179"/>
            <a:ext cx="2612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B8287B5-F489-4333-A2A1-35D1FB5986DA}" type="slidenum">
              <a:rPr kumimoji="0" lang="ru-RU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6625" y="810244"/>
            <a:ext cx="10309230" cy="6047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758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11184182" y="6028608"/>
            <a:ext cx="1007818" cy="82939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2000" cy="640080"/>
          </a:xfrm>
          <a:prstGeom prst="rect">
            <a:avLst/>
          </a:prstGeom>
        </p:spPr>
      </p:pic>
      <p:sp>
        <p:nvSpPr>
          <p:cNvPr id="5" name="Номер слайда 20"/>
          <p:cNvSpPr txBox="1">
            <a:spLocks/>
          </p:cNvSpPr>
          <p:nvPr/>
        </p:nvSpPr>
        <p:spPr>
          <a:xfrm>
            <a:off x="11826240" y="6078179"/>
            <a:ext cx="3657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B8287B5-F489-4333-A2A1-35D1FB5986DA}" type="slidenum">
              <a:rPr kumimoji="0" lang="ru-RU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FAFECD1F-50F8-4630-CE08-F66FA70A1FE2}"/>
              </a:ext>
            </a:extLst>
          </p:cNvPr>
          <p:cNvSpPr/>
          <p:nvPr/>
        </p:nvSpPr>
        <p:spPr>
          <a:xfrm>
            <a:off x="2671976" y="640080"/>
            <a:ext cx="8705461" cy="1170310"/>
          </a:xfrm>
          <a:prstGeom prst="rect">
            <a:avLst/>
          </a:prstGeom>
          <a:solidFill>
            <a:srgbClr val="DDF8F9"/>
          </a:solidFill>
          <a:ln w="9525" cap="flat" cmpd="sng" algn="ctr">
            <a:noFill/>
            <a:prstDash val="soli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tlCol="0" anchor="ctr"/>
          <a:lstStyle/>
          <a:p>
            <a:pPr algn="ctr">
              <a:defRPr/>
            </a:pPr>
            <a:r>
              <a:rPr lang="ru-RU" sz="2700" b="1" i="1" dirty="0" smtClean="0">
                <a:latin typeface="Arial" pitchFamily="34" charset="0"/>
                <a:cs typeface="Arial" pitchFamily="34" charset="0"/>
              </a:rPr>
              <a:t>Выявление проблем </a:t>
            </a:r>
            <a:r>
              <a:rPr lang="ru-RU" sz="27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текущего</a:t>
            </a:r>
            <a:r>
              <a:rPr lang="ru-RU" sz="2700" b="1" i="1" dirty="0" smtClean="0">
                <a:latin typeface="Arial" pitchFamily="34" charset="0"/>
                <a:cs typeface="Arial" pitchFamily="34" charset="0"/>
              </a:rPr>
              <a:t> состояния, </a:t>
            </a:r>
            <a:r>
              <a:rPr lang="ru-RU" sz="2700" b="1" i="1" dirty="0">
                <a:latin typeface="Arial" pitchFamily="34" charset="0"/>
                <a:cs typeface="Arial" pitchFamily="34" charset="0"/>
              </a:rPr>
              <a:t>препятствующих </a:t>
            </a:r>
            <a:r>
              <a:rPr lang="ru-RU" sz="2700" b="1" i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росту ключевых </a:t>
            </a:r>
            <a:r>
              <a:rPr lang="ru-RU" sz="2700" b="1" i="1" dirty="0">
                <a:latin typeface="Arial" pitchFamily="34" charset="0"/>
                <a:cs typeface="Arial" pitchFamily="34" charset="0"/>
              </a:rPr>
              <a:t>показателей </a:t>
            </a:r>
            <a:r>
              <a:rPr lang="ru-RU" sz="2700" b="1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эффективности процесса</a:t>
            </a:r>
          </a:p>
        </p:txBody>
      </p:sp>
      <p:pic>
        <p:nvPicPr>
          <p:cNvPr id="6148" name="Picture 4" descr="Человечек со знаком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4563" y="681135"/>
            <a:ext cx="1737186" cy="1227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1317" y="1736916"/>
            <a:ext cx="10949365" cy="512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11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11184182" y="6028608"/>
            <a:ext cx="1007818" cy="82939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2000" cy="640080"/>
          </a:xfrm>
          <a:prstGeom prst="rect">
            <a:avLst/>
          </a:prstGeom>
        </p:spPr>
      </p:pic>
      <p:sp>
        <p:nvSpPr>
          <p:cNvPr id="2" name="Номер слайда 20"/>
          <p:cNvSpPr txBox="1">
            <a:spLocks/>
          </p:cNvSpPr>
          <p:nvPr/>
        </p:nvSpPr>
        <p:spPr>
          <a:xfrm>
            <a:off x="11878491" y="6028609"/>
            <a:ext cx="313509" cy="414696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B8287B5-F489-4333-A2A1-35D1FB5986DA}" type="slidenum">
              <a:rPr kumimoji="0" lang="ru-RU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FAFECD1F-50F8-4630-CE08-F66FA70A1FE2}"/>
              </a:ext>
            </a:extLst>
          </p:cNvPr>
          <p:cNvSpPr/>
          <p:nvPr/>
        </p:nvSpPr>
        <p:spPr>
          <a:xfrm>
            <a:off x="1108477" y="548640"/>
            <a:ext cx="9975046" cy="315686"/>
          </a:xfrm>
          <a:prstGeom prst="rect">
            <a:avLst/>
          </a:prstGeom>
          <a:solidFill>
            <a:srgbClr val="DDF8F9"/>
          </a:solidFill>
          <a:ln w="9525" cap="flat" cmpd="sng" algn="ctr">
            <a:noFill/>
            <a:prstDash val="soli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tlCol="0" anchor="ctr"/>
          <a:lstStyle/>
          <a:p>
            <a:pPr>
              <a:defRPr/>
            </a:pPr>
            <a:endParaRPr lang="ru-RU" sz="3600" b="1" dirty="0" smtClean="0"/>
          </a:p>
          <a:p>
            <a:pPr algn="ctr">
              <a:defRPr/>
            </a:pPr>
            <a:r>
              <a:rPr lang="ru-RU" sz="2700" b="1" i="1" dirty="0" smtClean="0">
                <a:latin typeface="Arial" pitchFamily="34" charset="0"/>
                <a:cs typeface="Arial" pitchFamily="34" charset="0"/>
              </a:rPr>
              <a:t>Карта </a:t>
            </a:r>
            <a:r>
              <a:rPr lang="ru-RU" sz="2700" b="1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целевого состояния </a:t>
            </a:r>
            <a:r>
              <a:rPr lang="ru-RU" sz="2700" b="1" i="1" dirty="0" smtClean="0">
                <a:latin typeface="Arial" pitchFamily="34" charset="0"/>
                <a:cs typeface="Arial" pitchFamily="34" charset="0"/>
              </a:rPr>
              <a:t>процесса </a:t>
            </a:r>
          </a:p>
          <a:p>
            <a:pPr>
              <a:defRPr/>
            </a:pPr>
            <a:r>
              <a:rPr kumimoji="0" lang="ru-RU" sz="3600" i="1" u="none" strike="noStrike" kern="0" normalizeH="0" baseline="0" noProof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endParaRPr kumimoji="0" lang="ru-RU" sz="3600" i="1" u="none" strike="noStrike" kern="0" normalizeH="0" baseline="0" noProof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/>
          <a:srcRect l="577" t="25425" r="72999" b="21239"/>
          <a:stretch/>
        </p:blipFill>
        <p:spPr>
          <a:xfrm>
            <a:off x="1095776" y="936889"/>
            <a:ext cx="10000447" cy="57385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38430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11184182" y="6028608"/>
            <a:ext cx="1007818" cy="8293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2000" cy="640080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FAFECD1F-50F8-4630-CE08-F66FA70A1FE2}"/>
              </a:ext>
            </a:extLst>
          </p:cNvPr>
          <p:cNvSpPr/>
          <p:nvPr/>
        </p:nvSpPr>
        <p:spPr>
          <a:xfrm>
            <a:off x="695995" y="773304"/>
            <a:ext cx="10807337" cy="1186352"/>
          </a:xfrm>
          <a:prstGeom prst="rect">
            <a:avLst/>
          </a:prstGeom>
          <a:solidFill>
            <a:srgbClr val="DDF8F9"/>
          </a:solidFill>
          <a:ln w="9525" cap="flat" cmpd="sng" algn="ctr">
            <a:noFill/>
            <a:prstDash val="soli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tlCol="0" anchor="ctr"/>
          <a:lstStyle/>
          <a:p>
            <a:pPr>
              <a:defRPr/>
            </a:pPr>
            <a:endParaRPr lang="ru-RU" sz="3600" b="1" dirty="0" smtClean="0"/>
          </a:p>
          <a:p>
            <a:pPr algn="ctr">
              <a:defRPr/>
            </a:pPr>
            <a:r>
              <a:rPr lang="ru-RU" sz="2700" b="1" i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Внедрение процесса совершенствования системы «Синхронизации информации между СЭД </a:t>
            </a:r>
            <a:r>
              <a:rPr lang="ru-RU" sz="2700" b="1" i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и </a:t>
            </a:r>
            <a:r>
              <a:rPr lang="ru-RU" sz="2700" b="1" i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сайтом </a:t>
            </a:r>
            <a:r>
              <a:rPr lang="ru" sz="2800" b="1" i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Админитсрациии ЗАТО </a:t>
            </a:r>
            <a:r>
              <a:rPr lang="ru" sz="2800" b="1" i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Северск»</a:t>
            </a:r>
            <a:r>
              <a:rPr lang="ru-RU" sz="2700" b="1" i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обеспечит</a:t>
            </a:r>
            <a:endParaRPr lang="ru-RU" sz="2700" b="1" i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kumimoji="0" lang="ru-RU" sz="3600" i="1" u="none" strike="noStrike" kern="0" normalizeH="0" baseline="0" noProof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endParaRPr kumimoji="0" lang="ru-RU" sz="3600" i="1" u="none" strike="noStrike" kern="0" normalizeH="0" baseline="0" noProof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95995" y="2092880"/>
            <a:ext cx="38324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ДЛЯ ГРАЖДАН: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ru-RU" sz="2000" b="1" i="1" dirty="0" smtClean="0">
                <a:latin typeface="Arial" pitchFamily="34" charset="0"/>
                <a:cs typeface="Arial" pitchFamily="34" charset="0"/>
              </a:rPr>
              <a:t>Автоматическая передача</a:t>
            </a:r>
            <a:r>
              <a:rPr lang="ru-RU" sz="2000" i="1" dirty="0" smtClean="0">
                <a:latin typeface="Arial" pitchFamily="34" charset="0"/>
                <a:cs typeface="Arial" pitchFamily="34" charset="0"/>
              </a:rPr>
              <a:t> статусов обращений</a:t>
            </a:r>
          </a:p>
          <a:p>
            <a:pPr algn="ctr"/>
            <a:r>
              <a:rPr lang="ru-RU" sz="2000" i="1" dirty="0" smtClean="0">
                <a:latin typeface="Arial" pitchFamily="34" charset="0"/>
                <a:cs typeface="Arial" pitchFamily="34" charset="0"/>
              </a:rPr>
              <a:t>из </a:t>
            </a:r>
            <a:r>
              <a:rPr lang="ru-RU" sz="2000" i="1" dirty="0">
                <a:latin typeface="Arial" pitchFamily="34" charset="0"/>
                <a:cs typeface="Arial" pitchFamily="34" charset="0"/>
              </a:rPr>
              <a:t>СЭД на </a:t>
            </a:r>
            <a:r>
              <a:rPr lang="ru-RU" sz="2000" i="1" dirty="0" smtClean="0">
                <a:latin typeface="Arial" pitchFamily="34" charset="0"/>
                <a:cs typeface="Arial" pitchFamily="34" charset="0"/>
              </a:rPr>
              <a:t>сайт.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ru-RU" sz="2000" b="1" i="1" dirty="0" smtClean="0">
                <a:latin typeface="Arial" pitchFamily="34" charset="0"/>
                <a:cs typeface="Arial" pitchFamily="34" charset="0"/>
              </a:rPr>
              <a:t>Единое </a:t>
            </a:r>
            <a:r>
              <a:rPr lang="ru-RU" sz="2000" b="1" i="1" dirty="0">
                <a:latin typeface="Arial" pitchFamily="34" charset="0"/>
                <a:cs typeface="Arial" pitchFamily="34" charset="0"/>
              </a:rPr>
              <a:t>информационное </a:t>
            </a:r>
            <a:r>
              <a:rPr lang="ru-RU" sz="2000" b="1" i="1" dirty="0" smtClean="0">
                <a:latin typeface="Arial" pitchFamily="34" charset="0"/>
                <a:cs typeface="Arial" pitchFamily="34" charset="0"/>
              </a:rPr>
              <a:t>пространство</a:t>
            </a:r>
            <a:r>
              <a:rPr lang="ru-RU" sz="2000" i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i="1" dirty="0" smtClean="0">
                <a:latin typeface="Arial" pitchFamily="34" charset="0"/>
                <a:cs typeface="Arial" pitchFamily="34" charset="0"/>
              </a:rPr>
              <a:t>для заявителей.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ru-RU" sz="2000" b="1" i="1" dirty="0">
                <a:latin typeface="Arial" pitchFamily="34" charset="0"/>
                <a:cs typeface="Arial" pitchFamily="34" charset="0"/>
              </a:rPr>
              <a:t>Прозрачность </a:t>
            </a:r>
            <a:r>
              <a:rPr lang="ru-RU" sz="2000" b="1" i="1" dirty="0" smtClean="0">
                <a:latin typeface="Arial" pitchFamily="34" charset="0"/>
                <a:cs typeface="Arial" pitchFamily="34" charset="0"/>
              </a:rPr>
              <a:t>процесса -</a:t>
            </a:r>
            <a:r>
              <a:rPr lang="ru-RU" sz="20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i="1" dirty="0">
                <a:latin typeface="Arial" pitchFamily="34" charset="0"/>
                <a:cs typeface="Arial" pitchFamily="34" charset="0"/>
              </a:rPr>
              <a:t>информированность </a:t>
            </a:r>
            <a:r>
              <a:rPr lang="ru-RU" sz="2000" i="1" dirty="0" smtClean="0">
                <a:latin typeface="Arial" pitchFamily="34" charset="0"/>
                <a:cs typeface="Arial" pitchFamily="34" charset="0"/>
              </a:rPr>
              <a:t>гражданина.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  <a:p>
            <a:pPr algn="ctr">
              <a:buFont typeface="Arial" panose="020B0604020202020204" pitchFamily="34" charset="0"/>
              <a:buChar char="•"/>
            </a:pPr>
            <a:r>
              <a:rPr lang="ru-RU" sz="2000" b="1" i="1" dirty="0" smtClean="0">
                <a:latin typeface="Arial" pitchFamily="34" charset="0"/>
                <a:cs typeface="Arial" pitchFamily="34" charset="0"/>
              </a:rPr>
              <a:t>Вся история обращений</a:t>
            </a:r>
          </a:p>
          <a:p>
            <a:pPr algn="ctr"/>
            <a:r>
              <a:rPr lang="ru-RU" sz="2000" i="1" dirty="0" smtClean="0">
                <a:latin typeface="Arial" pitchFamily="34" charset="0"/>
                <a:cs typeface="Arial" pitchFamily="34" charset="0"/>
              </a:rPr>
              <a:t>в одном месте.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24792" y="2472891"/>
            <a:ext cx="3142416" cy="30103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Номер слайда 20"/>
          <p:cNvSpPr txBox="1">
            <a:spLocks/>
          </p:cNvSpPr>
          <p:nvPr/>
        </p:nvSpPr>
        <p:spPr>
          <a:xfrm>
            <a:off x="11817531" y="6078179"/>
            <a:ext cx="3744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B8287B5-F489-4333-A2A1-35D1FB5986DA}" type="slidenum">
              <a:rPr kumimoji="0" lang="ru-RU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670871" y="2101306"/>
            <a:ext cx="383246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ДЛЯ ОТДЕЛА: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ru-RU" sz="2000" b="1" i="1" dirty="0">
                <a:latin typeface="Arial" pitchFamily="34" charset="0"/>
                <a:cs typeface="Arial" pitchFamily="34" charset="0"/>
              </a:rPr>
              <a:t>Интеграция систем - </a:t>
            </a:r>
            <a:r>
              <a:rPr lang="ru-RU" sz="2000" i="1" smtClean="0">
                <a:latin typeface="Arial" pitchFamily="34" charset="0"/>
                <a:cs typeface="Arial" pitchFamily="34" charset="0"/>
              </a:rPr>
              <a:t>устранение ошибок и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i="1" dirty="0" smtClean="0">
                <a:latin typeface="Arial" pitchFamily="34" charset="0"/>
                <a:cs typeface="Arial" pitchFamily="34" charset="0"/>
              </a:rPr>
              <a:t>разрывов в информации.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  <a:p>
            <a:pPr algn="ctr">
              <a:buFont typeface="Arial" panose="020B0604020202020204" pitchFamily="34" charset="0"/>
              <a:buChar char="•"/>
            </a:pPr>
            <a:r>
              <a:rPr lang="ru-RU" sz="2000" b="1" i="1" dirty="0" smtClean="0">
                <a:latin typeface="Arial" pitchFamily="34" charset="0"/>
                <a:cs typeface="Arial" pitchFamily="34" charset="0"/>
              </a:rPr>
              <a:t>Сокращение нагрузки </a:t>
            </a:r>
            <a:r>
              <a:rPr lang="ru-RU" sz="2000" i="1" dirty="0" smtClean="0">
                <a:latin typeface="Arial" pitchFamily="34" charset="0"/>
                <a:cs typeface="Arial" pitchFamily="34" charset="0"/>
              </a:rPr>
              <a:t>- высвобождение ресурсов</a:t>
            </a:r>
          </a:p>
          <a:p>
            <a:pPr algn="ctr"/>
            <a:r>
              <a:rPr lang="ru-RU" sz="2000" i="1" dirty="0" smtClean="0">
                <a:latin typeface="Arial" pitchFamily="34" charset="0"/>
                <a:cs typeface="Arial" pitchFamily="34" charset="0"/>
              </a:rPr>
              <a:t>для важных задач.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ru-RU" sz="2000" b="1" i="1" dirty="0" smtClean="0">
                <a:latin typeface="Arial" pitchFamily="34" charset="0"/>
                <a:cs typeface="Arial" pitchFamily="34" charset="0"/>
              </a:rPr>
              <a:t>На 50-60% снижение затрат </a:t>
            </a:r>
            <a:r>
              <a:rPr lang="ru-RU" sz="2000" i="1" dirty="0" smtClean="0">
                <a:latin typeface="Arial" pitchFamily="34" charset="0"/>
                <a:cs typeface="Arial" pitchFamily="34" charset="0"/>
              </a:rPr>
              <a:t>времени</a:t>
            </a:r>
          </a:p>
          <a:p>
            <a:pPr algn="ctr"/>
            <a:r>
              <a:rPr lang="ru-RU" sz="2000" i="1" dirty="0" smtClean="0">
                <a:latin typeface="Arial" pitchFamily="34" charset="0"/>
                <a:cs typeface="Arial" pitchFamily="34" charset="0"/>
              </a:rPr>
              <a:t>на рутинные операции.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ru-RU" sz="2000" b="1" i="1" dirty="0" smtClean="0">
                <a:latin typeface="Arial" pitchFamily="34" charset="0"/>
                <a:cs typeface="Arial" pitchFamily="34" charset="0"/>
              </a:rPr>
              <a:t>Повышение эффек-тивности </a:t>
            </a:r>
            <a:r>
              <a:rPr lang="ru-RU" sz="2000" i="1" dirty="0" smtClean="0">
                <a:latin typeface="Arial" pitchFamily="34" charset="0"/>
                <a:cs typeface="Arial" pitchFamily="34" charset="0"/>
              </a:rPr>
              <a:t>работы.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0990" y="2761649"/>
            <a:ext cx="454005" cy="45961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/>
          <a:srcRect l="-1" t="7758" r="10347" b="1"/>
          <a:stretch/>
        </p:blipFill>
        <p:spPr>
          <a:xfrm>
            <a:off x="907967" y="3615524"/>
            <a:ext cx="407028" cy="42395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4478" y="4585683"/>
            <a:ext cx="454005" cy="45961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4477" y="5439558"/>
            <a:ext cx="454005" cy="45961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03243" y="2697058"/>
            <a:ext cx="454005" cy="45961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6"/>
          <a:srcRect t="6638" r="3180"/>
          <a:stretch/>
        </p:blipFill>
        <p:spPr>
          <a:xfrm>
            <a:off x="7903243" y="3944982"/>
            <a:ext cx="439568" cy="42910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96024" y="4585683"/>
            <a:ext cx="454005" cy="45961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03243" y="5418922"/>
            <a:ext cx="454005" cy="459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602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2">
            <a:extLst>
              <a:ext uri="{FF2B5EF4-FFF2-40B4-BE49-F238E27FC236}">
                <a16:creationId xmlns:a16="http://schemas.microsoft.com/office/drawing/2014/main" xmlns="" id="{009AB666-0222-4717-9E13-4201CD4DB5D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2" r="3286" b="1"/>
          <a:stretch/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6"/>
          <a:srcRect l="65786" t="18064" r="8428" b="13619"/>
          <a:stretch/>
        </p:blipFill>
        <p:spPr>
          <a:xfrm>
            <a:off x="308421" y="1194481"/>
            <a:ext cx="5366163" cy="39986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957" y="1595"/>
          <a:ext cx="1955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6" name="think-cell Slide" r:id="rId7" imgW="360" imgH="360" progId="">
                  <p:embed/>
                </p:oleObj>
              </mc:Choice>
              <mc:Fallback>
                <p:oleObj name="think-cell Slide" r:id="rId7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7" y="1595"/>
                        <a:ext cx="1955" cy="1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одзаголовок 4">
            <a:extLst>
              <a:ext uri="{FF2B5EF4-FFF2-40B4-BE49-F238E27FC236}">
                <a16:creationId xmlns:a16="http://schemas.microsoft.com/office/drawing/2014/main" xmlns="" id="{6606CED7-1700-A14B-9EC7-E137772CA85D}"/>
              </a:ext>
            </a:extLst>
          </p:cNvPr>
          <p:cNvSpPr txBox="1">
            <a:spLocks/>
          </p:cNvSpPr>
          <p:nvPr/>
        </p:nvSpPr>
        <p:spPr>
          <a:xfrm>
            <a:off x="384217" y="1486710"/>
            <a:ext cx="6004291" cy="3412047"/>
          </a:xfrm>
        </p:spPr>
        <p:txBody>
          <a:bodyPr lIns="65273" tIns="32641" rIns="65273" bIns="32641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3600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A13C540C-704E-4613-9F0D-30351564FE5F}"/>
              </a:ext>
            </a:extLst>
          </p:cNvPr>
          <p:cNvSpPr/>
          <p:nvPr/>
        </p:nvSpPr>
        <p:spPr>
          <a:xfrm>
            <a:off x="1" y="-1"/>
            <a:ext cx="1638300" cy="68580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00" dirty="0">
              <a:solidFill>
                <a:prstClr val="white"/>
              </a:solidFill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E01313C7-2EB2-44B7-B8DB-D4D8CAF3E45C}"/>
              </a:ext>
            </a:extLst>
          </p:cNvPr>
          <p:cNvSpPr/>
          <p:nvPr/>
        </p:nvSpPr>
        <p:spPr>
          <a:xfrm>
            <a:off x="4657726" y="495299"/>
            <a:ext cx="1638300" cy="68580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00" dirty="0">
              <a:solidFill>
                <a:prstClr val="white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57726" y="4811226"/>
            <a:ext cx="30319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СПАСИБО ЗА </a:t>
            </a:r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ВНИМАНИЕ!</a:t>
            </a:r>
            <a:endParaRPr lang="ru-RU" sz="3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Номер слайда 20"/>
          <p:cNvSpPr txBox="1">
            <a:spLocks/>
          </p:cNvSpPr>
          <p:nvPr/>
        </p:nvSpPr>
        <p:spPr>
          <a:xfrm>
            <a:off x="11713030" y="6492875"/>
            <a:ext cx="2612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r">
              <a:defRPr/>
            </a:pPr>
            <a:endParaRPr lang="ru-RU" sz="1400" b="1" dirty="0" smtClean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11184182" y="6028607"/>
            <a:ext cx="1007818" cy="829392"/>
          </a:xfrm>
          <a:prstGeom prst="rect">
            <a:avLst/>
          </a:prstGeom>
        </p:spPr>
      </p:pic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1522718974"/>
              </p:ext>
            </p:extLst>
          </p:nvPr>
        </p:nvGraphicFramePr>
        <p:xfrm>
          <a:off x="5579831" y="1033242"/>
          <a:ext cx="6133199" cy="40146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</p:spTree>
    <p:extLst>
      <p:ext uri="{BB962C8B-B14F-4D97-AF65-F5344CB8AC3E}">
        <p14:creationId xmlns:p14="http://schemas.microsoft.com/office/powerpoint/2010/main" val="121295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47369</TotalTime>
  <Words>235</Words>
  <Application>Microsoft Office PowerPoint</Application>
  <PresentationFormat>Широкоэкранный</PresentationFormat>
  <Paragraphs>58</Paragraphs>
  <Slides>8</Slides>
  <Notes>6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6" baseType="lpstr">
      <vt:lpstr>Arial</vt:lpstr>
      <vt:lpstr>Arial Narrow</vt:lpstr>
      <vt:lpstr>Calibri</vt:lpstr>
      <vt:lpstr>Calibri Light</vt:lpstr>
      <vt:lpstr>Helvetica Neue</vt:lpstr>
      <vt:lpstr>Trebuchet MS</vt:lpstr>
      <vt:lpstr>Тема Office</vt:lpstr>
      <vt:lpstr>think-cell Slide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Планы-графики выявления правообладателей ранее учтенных объектов недвижимости в субъектах Российской Федерации</dc:title>
  <dc:creator>Ложникова Светлана Алексеевна</dc:creator>
  <cp:lastModifiedBy>Голобокова А.В.</cp:lastModifiedBy>
  <cp:revision>365</cp:revision>
  <cp:lastPrinted>2025-11-12T02:43:24Z</cp:lastPrinted>
  <dcterms:created xsi:type="dcterms:W3CDTF">2023-05-23T08:39:04Z</dcterms:created>
  <dcterms:modified xsi:type="dcterms:W3CDTF">2025-11-24T00:59:27Z</dcterms:modified>
</cp:coreProperties>
</file>