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73" r:id="rId3"/>
    <p:sldId id="258" r:id="rId4"/>
    <p:sldId id="269" r:id="rId5"/>
    <p:sldId id="268" r:id="rId6"/>
    <p:sldId id="259" r:id="rId7"/>
    <p:sldId id="264" r:id="rId8"/>
    <p:sldId id="265" r:id="rId9"/>
    <p:sldId id="271" r:id="rId10"/>
    <p:sldId id="272" r:id="rId11"/>
  </p:sldIdLst>
  <p:sldSz cx="9144000" cy="5143500" type="screen16x9"/>
  <p:notesSz cx="9144000" cy="5143500"/>
  <p:defaultTextStyle>
    <a:defPPr>
      <a:defRPr kern="0"/>
    </a:def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42" d="100"/>
          <a:sy n="142" d="100"/>
        </p:scale>
        <p:origin x="-660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1594485"/>
            <a:ext cx="7772400" cy="10801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55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2880360"/>
            <a:ext cx="6400800" cy="12858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11/21/2025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55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11/21/2025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55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11/21/2025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55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11/21/2025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11/21/2025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06932" y="367741"/>
            <a:ext cx="4830013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55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44702" y="1120622"/>
            <a:ext cx="4564380" cy="22675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4783455"/>
            <a:ext cx="292608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11/21/2025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jpe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22.png"/><Relationship Id="rId18" Type="http://schemas.openxmlformats.org/officeDocument/2006/relationships/image" Target="../media/image27.png"/><Relationship Id="rId3" Type="http://schemas.openxmlformats.org/officeDocument/2006/relationships/image" Target="../media/image16.png"/><Relationship Id="rId7" Type="http://schemas.openxmlformats.org/officeDocument/2006/relationships/image" Target="../media/image10.png"/><Relationship Id="rId12" Type="http://schemas.openxmlformats.org/officeDocument/2006/relationships/image" Target="../media/image21.png"/><Relationship Id="rId17" Type="http://schemas.openxmlformats.org/officeDocument/2006/relationships/image" Target="../media/image26.png"/><Relationship Id="rId2" Type="http://schemas.openxmlformats.org/officeDocument/2006/relationships/image" Target="../media/image15.png"/><Relationship Id="rId16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20.png"/><Relationship Id="rId5" Type="http://schemas.openxmlformats.org/officeDocument/2006/relationships/image" Target="../media/image8.png"/><Relationship Id="rId15" Type="http://schemas.openxmlformats.org/officeDocument/2006/relationships/image" Target="../media/image24.png"/><Relationship Id="rId10" Type="http://schemas.openxmlformats.org/officeDocument/2006/relationships/image" Target="../media/image19.png"/><Relationship Id="rId19" Type="http://schemas.openxmlformats.org/officeDocument/2006/relationships/image" Target="../media/image28.png"/><Relationship Id="rId4" Type="http://schemas.openxmlformats.org/officeDocument/2006/relationships/image" Target="../media/image17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28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31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28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31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0.png"/><Relationship Id="rId18" Type="http://schemas.openxmlformats.org/officeDocument/2006/relationships/image" Target="../media/image45.png"/><Relationship Id="rId26" Type="http://schemas.openxmlformats.org/officeDocument/2006/relationships/image" Target="../media/image53.png"/><Relationship Id="rId39" Type="http://schemas.openxmlformats.org/officeDocument/2006/relationships/image" Target="../media/image66.png"/><Relationship Id="rId21" Type="http://schemas.openxmlformats.org/officeDocument/2006/relationships/image" Target="../media/image48.png"/><Relationship Id="rId34" Type="http://schemas.openxmlformats.org/officeDocument/2006/relationships/image" Target="../media/image61.png"/><Relationship Id="rId42" Type="http://schemas.openxmlformats.org/officeDocument/2006/relationships/image" Target="../media/image69.png"/><Relationship Id="rId47" Type="http://schemas.openxmlformats.org/officeDocument/2006/relationships/image" Target="../media/image74.png"/><Relationship Id="rId50" Type="http://schemas.openxmlformats.org/officeDocument/2006/relationships/image" Target="../media/image77.png"/><Relationship Id="rId55" Type="http://schemas.openxmlformats.org/officeDocument/2006/relationships/image" Target="../media/image82.png"/><Relationship Id="rId7" Type="http://schemas.openxmlformats.org/officeDocument/2006/relationships/image" Target="../media/image34.png"/><Relationship Id="rId2" Type="http://schemas.openxmlformats.org/officeDocument/2006/relationships/image" Target="../media/image32.png"/><Relationship Id="rId16" Type="http://schemas.openxmlformats.org/officeDocument/2006/relationships/image" Target="../media/image43.png"/><Relationship Id="rId20" Type="http://schemas.openxmlformats.org/officeDocument/2006/relationships/image" Target="../media/image47.png"/><Relationship Id="rId29" Type="http://schemas.openxmlformats.org/officeDocument/2006/relationships/image" Target="../media/image56.png"/><Relationship Id="rId41" Type="http://schemas.openxmlformats.org/officeDocument/2006/relationships/image" Target="../media/image68.png"/><Relationship Id="rId54" Type="http://schemas.openxmlformats.org/officeDocument/2006/relationships/image" Target="../media/image8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11" Type="http://schemas.openxmlformats.org/officeDocument/2006/relationships/image" Target="../media/image38.png"/><Relationship Id="rId24" Type="http://schemas.openxmlformats.org/officeDocument/2006/relationships/image" Target="../media/image51.png"/><Relationship Id="rId32" Type="http://schemas.openxmlformats.org/officeDocument/2006/relationships/image" Target="../media/image59.png"/><Relationship Id="rId37" Type="http://schemas.openxmlformats.org/officeDocument/2006/relationships/image" Target="../media/image64.png"/><Relationship Id="rId40" Type="http://schemas.openxmlformats.org/officeDocument/2006/relationships/image" Target="../media/image67.png"/><Relationship Id="rId45" Type="http://schemas.openxmlformats.org/officeDocument/2006/relationships/image" Target="../media/image72.png"/><Relationship Id="rId53" Type="http://schemas.openxmlformats.org/officeDocument/2006/relationships/image" Target="../media/image80.png"/><Relationship Id="rId58" Type="http://schemas.openxmlformats.org/officeDocument/2006/relationships/image" Target="../media/image85.png"/><Relationship Id="rId5" Type="http://schemas.openxmlformats.org/officeDocument/2006/relationships/image" Target="../media/image10.png"/><Relationship Id="rId15" Type="http://schemas.openxmlformats.org/officeDocument/2006/relationships/image" Target="../media/image42.png"/><Relationship Id="rId23" Type="http://schemas.openxmlformats.org/officeDocument/2006/relationships/image" Target="../media/image50.png"/><Relationship Id="rId28" Type="http://schemas.openxmlformats.org/officeDocument/2006/relationships/image" Target="../media/image55.png"/><Relationship Id="rId36" Type="http://schemas.openxmlformats.org/officeDocument/2006/relationships/image" Target="../media/image63.png"/><Relationship Id="rId49" Type="http://schemas.openxmlformats.org/officeDocument/2006/relationships/image" Target="../media/image76.png"/><Relationship Id="rId57" Type="http://schemas.openxmlformats.org/officeDocument/2006/relationships/image" Target="../media/image84.png"/><Relationship Id="rId61" Type="http://schemas.openxmlformats.org/officeDocument/2006/relationships/image" Target="../media/image88.png"/><Relationship Id="rId10" Type="http://schemas.openxmlformats.org/officeDocument/2006/relationships/image" Target="../media/image37.png"/><Relationship Id="rId19" Type="http://schemas.openxmlformats.org/officeDocument/2006/relationships/image" Target="../media/image46.png"/><Relationship Id="rId31" Type="http://schemas.openxmlformats.org/officeDocument/2006/relationships/image" Target="../media/image58.png"/><Relationship Id="rId44" Type="http://schemas.openxmlformats.org/officeDocument/2006/relationships/image" Target="../media/image71.png"/><Relationship Id="rId52" Type="http://schemas.openxmlformats.org/officeDocument/2006/relationships/image" Target="../media/image79.png"/><Relationship Id="rId60" Type="http://schemas.openxmlformats.org/officeDocument/2006/relationships/image" Target="../media/image87.png"/><Relationship Id="rId4" Type="http://schemas.openxmlformats.org/officeDocument/2006/relationships/image" Target="../media/image9.png"/><Relationship Id="rId9" Type="http://schemas.openxmlformats.org/officeDocument/2006/relationships/image" Target="../media/image36.png"/><Relationship Id="rId14" Type="http://schemas.openxmlformats.org/officeDocument/2006/relationships/image" Target="../media/image41.png"/><Relationship Id="rId22" Type="http://schemas.openxmlformats.org/officeDocument/2006/relationships/image" Target="../media/image49.png"/><Relationship Id="rId27" Type="http://schemas.openxmlformats.org/officeDocument/2006/relationships/image" Target="../media/image54.png"/><Relationship Id="rId30" Type="http://schemas.openxmlformats.org/officeDocument/2006/relationships/image" Target="../media/image57.png"/><Relationship Id="rId35" Type="http://schemas.openxmlformats.org/officeDocument/2006/relationships/image" Target="../media/image62.png"/><Relationship Id="rId43" Type="http://schemas.openxmlformats.org/officeDocument/2006/relationships/image" Target="../media/image70.png"/><Relationship Id="rId48" Type="http://schemas.openxmlformats.org/officeDocument/2006/relationships/image" Target="../media/image75.png"/><Relationship Id="rId56" Type="http://schemas.openxmlformats.org/officeDocument/2006/relationships/image" Target="../media/image83.png"/><Relationship Id="rId8" Type="http://schemas.openxmlformats.org/officeDocument/2006/relationships/image" Target="../media/image35.png"/><Relationship Id="rId51" Type="http://schemas.openxmlformats.org/officeDocument/2006/relationships/image" Target="../media/image78.png"/><Relationship Id="rId3" Type="http://schemas.openxmlformats.org/officeDocument/2006/relationships/image" Target="../media/image33.png"/><Relationship Id="rId12" Type="http://schemas.openxmlformats.org/officeDocument/2006/relationships/image" Target="../media/image39.png"/><Relationship Id="rId17" Type="http://schemas.openxmlformats.org/officeDocument/2006/relationships/image" Target="../media/image44.png"/><Relationship Id="rId25" Type="http://schemas.openxmlformats.org/officeDocument/2006/relationships/image" Target="../media/image52.png"/><Relationship Id="rId33" Type="http://schemas.openxmlformats.org/officeDocument/2006/relationships/image" Target="../media/image60.png"/><Relationship Id="rId38" Type="http://schemas.openxmlformats.org/officeDocument/2006/relationships/image" Target="../media/image65.png"/><Relationship Id="rId46" Type="http://schemas.openxmlformats.org/officeDocument/2006/relationships/image" Target="../media/image73.png"/><Relationship Id="rId59" Type="http://schemas.openxmlformats.org/officeDocument/2006/relationships/image" Target="../media/image8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13" Type="http://schemas.openxmlformats.org/officeDocument/2006/relationships/image" Target="../media/image100.png"/><Relationship Id="rId18" Type="http://schemas.openxmlformats.org/officeDocument/2006/relationships/image" Target="../media/image105.png"/><Relationship Id="rId26" Type="http://schemas.openxmlformats.org/officeDocument/2006/relationships/image" Target="../media/image113.png"/><Relationship Id="rId3" Type="http://schemas.openxmlformats.org/officeDocument/2006/relationships/image" Target="../media/image90.png"/><Relationship Id="rId21" Type="http://schemas.openxmlformats.org/officeDocument/2006/relationships/image" Target="../media/image108.png"/><Relationship Id="rId34" Type="http://schemas.openxmlformats.org/officeDocument/2006/relationships/image" Target="../media/image120.png"/><Relationship Id="rId7" Type="http://schemas.openxmlformats.org/officeDocument/2006/relationships/image" Target="../media/image94.png"/><Relationship Id="rId12" Type="http://schemas.openxmlformats.org/officeDocument/2006/relationships/image" Target="../media/image99.png"/><Relationship Id="rId17" Type="http://schemas.openxmlformats.org/officeDocument/2006/relationships/image" Target="../media/image104.png"/><Relationship Id="rId25" Type="http://schemas.openxmlformats.org/officeDocument/2006/relationships/image" Target="../media/image112.png"/><Relationship Id="rId33" Type="http://schemas.openxmlformats.org/officeDocument/2006/relationships/image" Target="../media/image9.png"/><Relationship Id="rId2" Type="http://schemas.openxmlformats.org/officeDocument/2006/relationships/image" Target="../media/image89.png"/><Relationship Id="rId16" Type="http://schemas.openxmlformats.org/officeDocument/2006/relationships/image" Target="../media/image103.png"/><Relationship Id="rId20" Type="http://schemas.openxmlformats.org/officeDocument/2006/relationships/image" Target="../media/image107.png"/><Relationship Id="rId29" Type="http://schemas.openxmlformats.org/officeDocument/2006/relationships/image" Target="../media/image1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png"/><Relationship Id="rId11" Type="http://schemas.openxmlformats.org/officeDocument/2006/relationships/image" Target="../media/image98.png"/><Relationship Id="rId24" Type="http://schemas.openxmlformats.org/officeDocument/2006/relationships/image" Target="../media/image111.png"/><Relationship Id="rId32" Type="http://schemas.openxmlformats.org/officeDocument/2006/relationships/image" Target="../media/image119.png"/><Relationship Id="rId5" Type="http://schemas.openxmlformats.org/officeDocument/2006/relationships/image" Target="../media/image92.png"/><Relationship Id="rId15" Type="http://schemas.openxmlformats.org/officeDocument/2006/relationships/image" Target="../media/image102.png"/><Relationship Id="rId23" Type="http://schemas.openxmlformats.org/officeDocument/2006/relationships/image" Target="../media/image110.png"/><Relationship Id="rId28" Type="http://schemas.openxmlformats.org/officeDocument/2006/relationships/image" Target="../media/image115.png"/><Relationship Id="rId10" Type="http://schemas.openxmlformats.org/officeDocument/2006/relationships/image" Target="../media/image97.png"/><Relationship Id="rId19" Type="http://schemas.openxmlformats.org/officeDocument/2006/relationships/image" Target="../media/image106.png"/><Relationship Id="rId31" Type="http://schemas.openxmlformats.org/officeDocument/2006/relationships/image" Target="../media/image118.png"/><Relationship Id="rId4" Type="http://schemas.openxmlformats.org/officeDocument/2006/relationships/image" Target="../media/image91.png"/><Relationship Id="rId9" Type="http://schemas.openxmlformats.org/officeDocument/2006/relationships/image" Target="../media/image96.png"/><Relationship Id="rId14" Type="http://schemas.openxmlformats.org/officeDocument/2006/relationships/image" Target="../media/image101.png"/><Relationship Id="rId22" Type="http://schemas.openxmlformats.org/officeDocument/2006/relationships/image" Target="../media/image109.png"/><Relationship Id="rId27" Type="http://schemas.openxmlformats.org/officeDocument/2006/relationships/image" Target="../media/image114.png"/><Relationship Id="rId30" Type="http://schemas.openxmlformats.org/officeDocument/2006/relationships/image" Target="../media/image117.png"/><Relationship Id="rId35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7" Type="http://schemas.openxmlformats.org/officeDocument/2006/relationships/image" Target="../media/image123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jpeg"/><Relationship Id="rId5" Type="http://schemas.openxmlformats.org/officeDocument/2006/relationships/image" Target="../media/image12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7" Type="http://schemas.openxmlformats.org/officeDocument/2006/relationships/image" Target="../media/image124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jpeg"/><Relationship Id="rId5" Type="http://schemas.openxmlformats.org/officeDocument/2006/relationships/image" Target="../media/image122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png"/><Relationship Id="rId3" Type="http://schemas.openxmlformats.org/officeDocument/2006/relationships/image" Target="../media/image126.png"/><Relationship Id="rId7" Type="http://schemas.openxmlformats.org/officeDocument/2006/relationships/image" Target="../media/image9.pn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9.png"/><Relationship Id="rId11" Type="http://schemas.openxmlformats.org/officeDocument/2006/relationships/image" Target="../media/image131.png"/><Relationship Id="rId5" Type="http://schemas.openxmlformats.org/officeDocument/2006/relationships/image" Target="../media/image128.png"/><Relationship Id="rId10" Type="http://schemas.openxmlformats.org/officeDocument/2006/relationships/image" Target="../media/image28.png"/><Relationship Id="rId4" Type="http://schemas.openxmlformats.org/officeDocument/2006/relationships/image" Target="../media/image127.png"/><Relationship Id="rId9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315967" y="3360420"/>
            <a:ext cx="4828032" cy="1069847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397121" y="3328238"/>
            <a:ext cx="4276725" cy="11239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latin typeface="Cambria"/>
                <a:cs typeface="Cambria"/>
              </a:rPr>
              <a:t>Докладчик</a:t>
            </a:r>
            <a:r>
              <a:rPr sz="1800" b="1" spc="-10" dirty="0">
                <a:latin typeface="Tahoma"/>
                <a:cs typeface="Tahoma"/>
              </a:rPr>
              <a:t>:</a:t>
            </a:r>
            <a:endParaRPr sz="1800" dirty="0">
              <a:latin typeface="Tahoma"/>
              <a:cs typeface="Tahoma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sz="1800" b="1" dirty="0">
                <a:latin typeface="Cambria"/>
                <a:cs typeface="Cambria"/>
              </a:rPr>
              <a:t>Начальник</a:t>
            </a:r>
            <a:r>
              <a:rPr sz="1800" b="1" spc="-15" dirty="0">
                <a:latin typeface="Cambria"/>
                <a:cs typeface="Cambria"/>
              </a:rPr>
              <a:t> </a:t>
            </a:r>
            <a:r>
              <a:rPr sz="1800" b="1" dirty="0">
                <a:latin typeface="Cambria"/>
                <a:cs typeface="Cambria"/>
              </a:rPr>
              <a:t>Управления</a:t>
            </a:r>
            <a:r>
              <a:rPr sz="1800" b="1" spc="-80" dirty="0">
                <a:latin typeface="Cambria"/>
                <a:cs typeface="Cambria"/>
              </a:rPr>
              <a:t> </a:t>
            </a:r>
            <a:r>
              <a:rPr lang="ru-RU" sz="1800" b="1" spc="-80" smtClean="0">
                <a:latin typeface="Cambria"/>
                <a:cs typeface="Cambria"/>
              </a:rPr>
              <a:t>капитального</a:t>
            </a:r>
            <a:r>
              <a:rPr sz="1800" b="1" spc="-10" smtClean="0">
                <a:latin typeface="Cambria"/>
                <a:cs typeface="Cambria"/>
              </a:rPr>
              <a:t> </a:t>
            </a:r>
            <a:r>
              <a:rPr lang="ru-RU" b="1" spc="-10" dirty="0">
                <a:latin typeface="Cambria"/>
                <a:cs typeface="Cambria"/>
              </a:rPr>
              <a:t>с</a:t>
            </a:r>
            <a:r>
              <a:rPr sz="1800" b="1" spc="-10" dirty="0" smtClean="0">
                <a:latin typeface="Cambria"/>
                <a:cs typeface="Cambria"/>
              </a:rPr>
              <a:t>троительства</a:t>
            </a:r>
            <a:r>
              <a:rPr sz="1800" b="1" spc="-10" dirty="0">
                <a:latin typeface="Tahoma"/>
                <a:cs typeface="Tahoma"/>
              </a:rPr>
              <a:t>:</a:t>
            </a:r>
            <a:endParaRPr sz="1800" dirty="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b="1" dirty="0">
                <a:latin typeface="Cambria"/>
                <a:cs typeface="Cambria"/>
              </a:rPr>
              <a:t>Шипунов</a:t>
            </a:r>
            <a:r>
              <a:rPr sz="1800" b="1" spc="-50" dirty="0">
                <a:latin typeface="Cambria"/>
                <a:cs typeface="Cambria"/>
              </a:rPr>
              <a:t> </a:t>
            </a:r>
            <a:r>
              <a:rPr sz="1800" b="1" dirty="0">
                <a:latin typeface="Cambria"/>
                <a:cs typeface="Cambria"/>
              </a:rPr>
              <a:t>Павел </a:t>
            </a:r>
            <a:r>
              <a:rPr sz="1800" b="1" spc="-10" dirty="0">
                <a:latin typeface="Cambria"/>
                <a:cs typeface="Cambria"/>
              </a:rPr>
              <a:t>Александрович</a:t>
            </a:r>
            <a:endParaRPr sz="1800" dirty="0">
              <a:latin typeface="Cambria"/>
              <a:cs typeface="Cambria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3387852" y="0"/>
            <a:ext cx="5756275" cy="4373245"/>
            <a:chOff x="3387852" y="0"/>
            <a:chExt cx="5756275" cy="4373245"/>
          </a:xfrm>
        </p:grpSpPr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387852" y="100584"/>
              <a:ext cx="5756148" cy="427253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453128" y="1367027"/>
              <a:ext cx="4690872" cy="184023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447288" y="0"/>
              <a:ext cx="5696712" cy="409199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608576" y="1110996"/>
              <a:ext cx="4533137" cy="1831085"/>
            </a:xfrm>
            <a:prstGeom prst="rect">
              <a:avLst/>
            </a:prstGeom>
          </p:spPr>
        </p:pic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4736084" y="1313129"/>
            <a:ext cx="4295775" cy="139700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90"/>
              </a:spcBef>
            </a:pPr>
            <a:r>
              <a:rPr sz="3000" spc="-10" dirty="0">
                <a:latin typeface="Cambria"/>
                <a:cs typeface="Cambria"/>
              </a:rPr>
              <a:t>Оптимизация</a:t>
            </a:r>
            <a:r>
              <a:rPr sz="3000" spc="-50" dirty="0">
                <a:latin typeface="Cambria"/>
                <a:cs typeface="Cambria"/>
              </a:rPr>
              <a:t> </a:t>
            </a:r>
            <a:r>
              <a:rPr sz="3000" spc="-10" dirty="0">
                <a:latin typeface="Cambria"/>
                <a:cs typeface="Cambria"/>
              </a:rPr>
              <a:t>процесса </a:t>
            </a:r>
            <a:r>
              <a:rPr sz="3000" dirty="0">
                <a:latin typeface="Cambria"/>
                <a:cs typeface="Cambria"/>
              </a:rPr>
              <a:t>ведения</a:t>
            </a:r>
            <a:r>
              <a:rPr sz="3000" spc="-80" dirty="0">
                <a:latin typeface="Cambria"/>
                <a:cs typeface="Cambria"/>
              </a:rPr>
              <a:t> </a:t>
            </a:r>
            <a:r>
              <a:rPr sz="3000" spc="-10" dirty="0">
                <a:latin typeface="Cambria"/>
                <a:cs typeface="Cambria"/>
              </a:rPr>
              <a:t>архивного</a:t>
            </a:r>
            <a:endParaRPr sz="3000">
              <a:latin typeface="Cambria"/>
              <a:cs typeface="Cambria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3000" spc="-20" dirty="0">
                <a:latin typeface="Cambria"/>
                <a:cs typeface="Cambria"/>
              </a:rPr>
              <a:t>дела</a:t>
            </a:r>
            <a:endParaRPr sz="3000">
              <a:latin typeface="Cambria"/>
              <a:cs typeface="Cambria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4864" y="96011"/>
            <a:ext cx="178435" cy="4942840"/>
          </a:xfrm>
          <a:custGeom>
            <a:avLst/>
            <a:gdLst/>
            <a:ahLst/>
            <a:cxnLst/>
            <a:rect l="l" t="t" r="r" b="b"/>
            <a:pathLst>
              <a:path w="178435" h="4942840">
                <a:moveTo>
                  <a:pt x="178308" y="0"/>
                </a:moveTo>
                <a:lnTo>
                  <a:pt x="0" y="0"/>
                </a:lnTo>
                <a:lnTo>
                  <a:pt x="0" y="4942332"/>
                </a:lnTo>
                <a:lnTo>
                  <a:pt x="178308" y="4942332"/>
                </a:lnTo>
                <a:lnTo>
                  <a:pt x="17830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2" name="object 12"/>
          <p:cNvGrpSpPr/>
          <p:nvPr/>
        </p:nvGrpSpPr>
        <p:grpSpPr>
          <a:xfrm>
            <a:off x="0" y="0"/>
            <a:ext cx="5793105" cy="5143500"/>
            <a:chOff x="0" y="0"/>
            <a:chExt cx="5793105" cy="5143500"/>
          </a:xfrm>
        </p:grpSpPr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8871" y="96011"/>
              <a:ext cx="498347" cy="4928616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33172" y="713231"/>
              <a:ext cx="384047" cy="493775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680" y="4503420"/>
              <a:ext cx="614108" cy="534922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37743" y="178307"/>
              <a:ext cx="379475" cy="411479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0" y="0"/>
              <a:ext cx="5792724" cy="5143500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092708" y="173736"/>
              <a:ext cx="2969514" cy="485317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/>
          <a:srcRect l="10000" t="12963" r="11666" b="7037"/>
          <a:stretch/>
        </p:blipFill>
        <p:spPr>
          <a:xfrm>
            <a:off x="304800" y="133350"/>
            <a:ext cx="8568267" cy="4922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80580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247388" y="896111"/>
            <a:ext cx="4821555" cy="4158615"/>
            <a:chOff x="4247388" y="896111"/>
            <a:chExt cx="4821555" cy="4158615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247388" y="896111"/>
              <a:ext cx="4821173" cy="415823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928616" y="1014983"/>
              <a:ext cx="3963924" cy="598932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5295138" y="1047953"/>
            <a:ext cx="3375660" cy="50990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85725" marR="5080" indent="-73660">
              <a:lnSpc>
                <a:spcPct val="102699"/>
              </a:lnSpc>
              <a:spcBef>
                <a:spcPts val="85"/>
              </a:spcBef>
            </a:pPr>
            <a:r>
              <a:rPr sz="1550" dirty="0">
                <a:latin typeface="Calibri"/>
                <a:cs typeface="Calibri"/>
              </a:rPr>
              <a:t>Сократить</a:t>
            </a:r>
            <a:r>
              <a:rPr sz="1550" spc="18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время</a:t>
            </a:r>
            <a:r>
              <a:rPr sz="1550" spc="9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протекания</a:t>
            </a:r>
            <a:r>
              <a:rPr sz="1550" spc="140" dirty="0">
                <a:latin typeface="Calibri"/>
                <a:cs typeface="Calibri"/>
              </a:rPr>
              <a:t> </a:t>
            </a:r>
            <a:r>
              <a:rPr sz="1550" spc="-10" dirty="0">
                <a:latin typeface="Calibri"/>
                <a:cs typeface="Calibri"/>
              </a:rPr>
              <a:t>процесса </a:t>
            </a:r>
            <a:r>
              <a:rPr sz="1550" dirty="0">
                <a:latin typeface="Calibri"/>
                <a:cs typeface="Calibri"/>
              </a:rPr>
              <a:t>на</a:t>
            </a:r>
            <a:r>
              <a:rPr sz="1550" spc="4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поиск</a:t>
            </a:r>
            <a:r>
              <a:rPr sz="1550" spc="70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необходимых</a:t>
            </a:r>
            <a:r>
              <a:rPr sz="1550" spc="160" dirty="0">
                <a:latin typeface="Calibri"/>
                <a:cs typeface="Calibri"/>
              </a:rPr>
              <a:t> </a:t>
            </a:r>
            <a:r>
              <a:rPr sz="1550" spc="-10" dirty="0">
                <a:latin typeface="Calibri"/>
                <a:cs typeface="Calibri"/>
              </a:rPr>
              <a:t>документов</a:t>
            </a:r>
            <a:endParaRPr sz="1550">
              <a:latin typeface="Calibri"/>
              <a:cs typeface="Calibri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7680" y="96011"/>
            <a:ext cx="4219575" cy="4942840"/>
            <a:chOff x="7680" y="96011"/>
            <a:chExt cx="4219575" cy="4942840"/>
          </a:xfrm>
        </p:grpSpPr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8871" y="96011"/>
              <a:ext cx="498347" cy="4928616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54863" y="96011"/>
              <a:ext cx="178435" cy="4942840"/>
            </a:xfrm>
            <a:custGeom>
              <a:avLst/>
              <a:gdLst/>
              <a:ahLst/>
              <a:cxnLst/>
              <a:rect l="l" t="t" r="r" b="b"/>
              <a:pathLst>
                <a:path w="178435" h="4942840">
                  <a:moveTo>
                    <a:pt x="178308" y="0"/>
                  </a:moveTo>
                  <a:lnTo>
                    <a:pt x="0" y="0"/>
                  </a:lnTo>
                  <a:lnTo>
                    <a:pt x="0" y="4942332"/>
                  </a:lnTo>
                  <a:lnTo>
                    <a:pt x="178308" y="4942332"/>
                  </a:lnTo>
                  <a:lnTo>
                    <a:pt x="17830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33171" y="713231"/>
              <a:ext cx="384047" cy="49377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680" y="4503420"/>
              <a:ext cx="614108" cy="53492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37744" y="178307"/>
              <a:ext cx="379475" cy="411479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04088" y="1527048"/>
              <a:ext cx="733806" cy="665226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438144" y="1714500"/>
              <a:ext cx="788670" cy="660654"/>
            </a:xfrm>
            <a:prstGeom prst="rect">
              <a:avLst/>
            </a:prstGeom>
          </p:spPr>
        </p:pic>
      </p:grpSp>
      <p:sp>
        <p:nvSpPr>
          <p:cNvPr id="15" name="object 15"/>
          <p:cNvSpPr txBox="1"/>
          <p:nvPr/>
        </p:nvSpPr>
        <p:spPr>
          <a:xfrm>
            <a:off x="3596224" y="1980671"/>
            <a:ext cx="380365" cy="3333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000" b="1" spc="75" dirty="0">
                <a:latin typeface="Tahoma"/>
                <a:cs typeface="Tahoma"/>
              </a:rPr>
              <a:t>02</a:t>
            </a:r>
            <a:endParaRPr sz="2000">
              <a:latin typeface="Tahoma"/>
              <a:cs typeface="Tahoma"/>
            </a:endParaRPr>
          </a:p>
        </p:txBody>
      </p:sp>
      <p:pic>
        <p:nvPicPr>
          <p:cNvPr id="16" name="object 16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475834" y="3583843"/>
            <a:ext cx="793242" cy="665226"/>
          </a:xfrm>
          <a:prstGeom prst="rect">
            <a:avLst/>
          </a:prstGeom>
        </p:spPr>
      </p:pic>
      <p:sp>
        <p:nvSpPr>
          <p:cNvPr id="17" name="object 17"/>
          <p:cNvSpPr txBox="1"/>
          <p:nvPr/>
        </p:nvSpPr>
        <p:spPr>
          <a:xfrm>
            <a:off x="679541" y="3492860"/>
            <a:ext cx="386080" cy="3333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000" b="1" spc="105" dirty="0">
                <a:latin typeface="Tahoma"/>
                <a:cs typeface="Tahoma"/>
              </a:rPr>
              <a:t>03</a:t>
            </a:r>
            <a:endParaRPr sz="2000">
              <a:latin typeface="Tahoma"/>
              <a:cs typeface="Tahoma"/>
            </a:endParaRPr>
          </a:p>
        </p:txBody>
      </p:sp>
      <p:pic>
        <p:nvPicPr>
          <p:cNvPr id="18" name="object 18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328762" y="3583843"/>
            <a:ext cx="802386" cy="665226"/>
          </a:xfrm>
          <a:prstGeom prst="rect">
            <a:avLst/>
          </a:prstGeom>
        </p:spPr>
      </p:pic>
      <p:sp>
        <p:nvSpPr>
          <p:cNvPr id="19" name="object 19"/>
          <p:cNvSpPr txBox="1"/>
          <p:nvPr/>
        </p:nvSpPr>
        <p:spPr>
          <a:xfrm>
            <a:off x="3537042" y="3492860"/>
            <a:ext cx="394335" cy="3333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000" b="1" spc="145" dirty="0">
                <a:latin typeface="Tahoma"/>
                <a:cs typeface="Tahoma"/>
              </a:rPr>
              <a:t>04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52414" y="1795124"/>
            <a:ext cx="652780" cy="92075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220345">
              <a:lnSpc>
                <a:spcPct val="100000"/>
              </a:lnSpc>
              <a:spcBef>
                <a:spcPts val="114"/>
              </a:spcBef>
            </a:pPr>
            <a:r>
              <a:rPr sz="2000" b="1" spc="-25" dirty="0" smtClean="0">
                <a:latin typeface="Tahoma"/>
                <a:cs typeface="Tahoma"/>
              </a:rPr>
              <a:t>01</a:t>
            </a:r>
            <a:endParaRPr sz="2000" dirty="0" smtClean="0">
              <a:latin typeface="Tahoma"/>
              <a:cs typeface="Tahoma"/>
            </a:endParaRPr>
          </a:p>
          <a:p>
            <a:pPr marL="1588">
              <a:lnSpc>
                <a:spcPct val="100000"/>
              </a:lnSpc>
              <a:spcBef>
                <a:spcPts val="1750"/>
              </a:spcBef>
            </a:pPr>
            <a:r>
              <a:rPr sz="1200" b="1" spc="-10" dirty="0" err="1" smtClean="0">
                <a:latin typeface="Arial"/>
                <a:cs typeface="Arial"/>
              </a:rPr>
              <a:t>Низкий</a:t>
            </a:r>
            <a:endParaRPr sz="1200" dirty="0" smtClean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sz="1150" b="1" spc="-10" dirty="0" err="1" smtClean="0">
                <a:latin typeface="Arial"/>
                <a:cs typeface="Arial"/>
              </a:rPr>
              <a:t>уровень</a:t>
            </a:r>
            <a:endParaRPr sz="1150" dirty="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52414" y="2691490"/>
            <a:ext cx="1156335" cy="38989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200" b="1" spc="-10" dirty="0">
                <a:latin typeface="Arial"/>
                <a:cs typeface="Arial"/>
              </a:rPr>
              <a:t>автоматизации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sz="1150" b="1" spc="-10" dirty="0">
                <a:latin typeface="Arial"/>
                <a:cs typeface="Arial"/>
              </a:rPr>
              <a:t>процессов</a:t>
            </a:r>
            <a:endParaRPr sz="1150">
              <a:latin typeface="Arial"/>
              <a:cs typeface="Arial"/>
            </a:endParaRPr>
          </a:p>
        </p:txBody>
      </p:sp>
      <p:sp>
        <p:nvSpPr>
          <p:cNvPr id="23" name="object 23"/>
          <p:cNvSpPr txBox="1">
            <a:spLocks noGrp="1"/>
          </p:cNvSpPr>
          <p:nvPr>
            <p:ph type="title"/>
          </p:nvPr>
        </p:nvSpPr>
        <p:spPr>
          <a:xfrm>
            <a:off x="858395" y="275521"/>
            <a:ext cx="2880995" cy="3327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000" dirty="0"/>
              <a:t>Обоснование</a:t>
            </a:r>
            <a:r>
              <a:rPr sz="2000" spc="-85" dirty="0"/>
              <a:t> </a:t>
            </a:r>
            <a:r>
              <a:rPr sz="2000" spc="-10" dirty="0"/>
              <a:t>выбора:</a:t>
            </a:r>
            <a:endParaRPr sz="2000" dirty="0"/>
          </a:p>
        </p:txBody>
      </p:sp>
      <p:grpSp>
        <p:nvGrpSpPr>
          <p:cNvPr id="24" name="object 24"/>
          <p:cNvGrpSpPr/>
          <p:nvPr/>
        </p:nvGrpSpPr>
        <p:grpSpPr>
          <a:xfrm>
            <a:off x="1179858" y="1407697"/>
            <a:ext cx="2383790" cy="2604135"/>
            <a:chOff x="1229804" y="1047114"/>
            <a:chExt cx="2383790" cy="2604135"/>
          </a:xfrm>
        </p:grpSpPr>
        <p:pic>
          <p:nvPicPr>
            <p:cNvPr id="25" name="object 2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879091" y="1193291"/>
              <a:ext cx="934974" cy="2457450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1943100" y="1047114"/>
              <a:ext cx="809625" cy="2331720"/>
            </a:xfrm>
            <a:custGeom>
              <a:avLst/>
              <a:gdLst/>
              <a:ahLst/>
              <a:cxnLst/>
              <a:rect l="l" t="t" r="r" b="b"/>
              <a:pathLst>
                <a:path w="809625" h="2331720">
                  <a:moveTo>
                    <a:pt x="809244" y="0"/>
                  </a:moveTo>
                  <a:lnTo>
                    <a:pt x="0" y="0"/>
                  </a:lnTo>
                  <a:lnTo>
                    <a:pt x="0" y="2331593"/>
                  </a:lnTo>
                  <a:lnTo>
                    <a:pt x="809244" y="2331593"/>
                  </a:lnTo>
                  <a:lnTo>
                    <a:pt x="809244" y="0"/>
                  </a:lnTo>
                  <a:close/>
                </a:path>
              </a:pathLst>
            </a:custGeom>
            <a:solidFill>
              <a:srgbClr val="8B827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2011679" y="1133855"/>
              <a:ext cx="672465" cy="539750"/>
            </a:xfrm>
            <a:custGeom>
              <a:avLst/>
              <a:gdLst/>
              <a:ahLst/>
              <a:cxnLst/>
              <a:rect l="l" t="t" r="r" b="b"/>
              <a:pathLst>
                <a:path w="672464" h="539750">
                  <a:moveTo>
                    <a:pt x="672007" y="0"/>
                  </a:moveTo>
                  <a:lnTo>
                    <a:pt x="0" y="0"/>
                  </a:lnTo>
                  <a:lnTo>
                    <a:pt x="0" y="539496"/>
                  </a:lnTo>
                  <a:lnTo>
                    <a:pt x="672007" y="539496"/>
                  </a:lnTo>
                  <a:lnTo>
                    <a:pt x="672007" y="0"/>
                  </a:lnTo>
                  <a:close/>
                </a:path>
              </a:pathLst>
            </a:custGeom>
            <a:solidFill>
              <a:srgbClr val="AAA29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8" name="object 28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226563" y="1252727"/>
              <a:ext cx="242316" cy="127888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2011679" y="1673453"/>
              <a:ext cx="672465" cy="539750"/>
            </a:xfrm>
            <a:custGeom>
              <a:avLst/>
              <a:gdLst/>
              <a:ahLst/>
              <a:cxnLst/>
              <a:rect l="l" t="t" r="r" b="b"/>
              <a:pathLst>
                <a:path w="672464" h="539750">
                  <a:moveTo>
                    <a:pt x="672007" y="0"/>
                  </a:moveTo>
                  <a:lnTo>
                    <a:pt x="0" y="0"/>
                  </a:lnTo>
                  <a:lnTo>
                    <a:pt x="0" y="539394"/>
                  </a:lnTo>
                  <a:lnTo>
                    <a:pt x="672007" y="539394"/>
                  </a:lnTo>
                  <a:lnTo>
                    <a:pt x="672007" y="0"/>
                  </a:lnTo>
                  <a:close/>
                </a:path>
              </a:pathLst>
            </a:custGeom>
            <a:solidFill>
              <a:srgbClr val="B8B6B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0" name="object 30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226563" y="1787651"/>
              <a:ext cx="242316" cy="132587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2011679" y="2212924"/>
              <a:ext cx="672465" cy="539750"/>
            </a:xfrm>
            <a:custGeom>
              <a:avLst/>
              <a:gdLst/>
              <a:ahLst/>
              <a:cxnLst/>
              <a:rect l="l" t="t" r="r" b="b"/>
              <a:pathLst>
                <a:path w="672464" h="539750">
                  <a:moveTo>
                    <a:pt x="672007" y="0"/>
                  </a:moveTo>
                  <a:lnTo>
                    <a:pt x="0" y="0"/>
                  </a:lnTo>
                  <a:lnTo>
                    <a:pt x="0" y="539292"/>
                  </a:lnTo>
                  <a:lnTo>
                    <a:pt x="672007" y="539292"/>
                  </a:lnTo>
                  <a:lnTo>
                    <a:pt x="672007" y="0"/>
                  </a:lnTo>
                  <a:close/>
                </a:path>
              </a:pathLst>
            </a:custGeom>
            <a:solidFill>
              <a:srgbClr val="AAA29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226563" y="2327275"/>
              <a:ext cx="242316" cy="132461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2011679" y="2752318"/>
              <a:ext cx="672465" cy="539750"/>
            </a:xfrm>
            <a:custGeom>
              <a:avLst/>
              <a:gdLst/>
              <a:ahLst/>
              <a:cxnLst/>
              <a:rect l="l" t="t" r="r" b="b"/>
              <a:pathLst>
                <a:path w="672464" h="539750">
                  <a:moveTo>
                    <a:pt x="672007" y="0"/>
                  </a:moveTo>
                  <a:lnTo>
                    <a:pt x="0" y="0"/>
                  </a:lnTo>
                  <a:lnTo>
                    <a:pt x="0" y="539394"/>
                  </a:lnTo>
                  <a:lnTo>
                    <a:pt x="672007" y="539394"/>
                  </a:lnTo>
                  <a:lnTo>
                    <a:pt x="672007" y="0"/>
                  </a:lnTo>
                  <a:close/>
                </a:path>
              </a:pathLst>
            </a:custGeom>
            <a:solidFill>
              <a:srgbClr val="B8B6B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226563" y="2866770"/>
              <a:ext cx="242316" cy="127762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1239011" y="1417319"/>
              <a:ext cx="2365375" cy="1981835"/>
            </a:xfrm>
            <a:custGeom>
              <a:avLst/>
              <a:gdLst/>
              <a:ahLst/>
              <a:cxnLst/>
              <a:rect l="l" t="t" r="r" b="b"/>
              <a:pathLst>
                <a:path w="2365375" h="1981835">
                  <a:moveTo>
                    <a:pt x="160019" y="195452"/>
                  </a:moveTo>
                  <a:lnTo>
                    <a:pt x="436880" y="195452"/>
                  </a:lnTo>
                  <a:lnTo>
                    <a:pt x="436880" y="0"/>
                  </a:lnTo>
                  <a:lnTo>
                    <a:pt x="713739" y="0"/>
                  </a:lnTo>
                </a:path>
                <a:path w="2365375" h="1981835">
                  <a:moveTo>
                    <a:pt x="0" y="1981707"/>
                  </a:moveTo>
                  <a:lnTo>
                    <a:pt x="339471" y="1981707"/>
                  </a:lnTo>
                  <a:lnTo>
                    <a:pt x="339471" y="1568195"/>
                  </a:lnTo>
                  <a:lnTo>
                    <a:pt x="679069" y="1568195"/>
                  </a:lnTo>
                </a:path>
                <a:path w="2365375" h="1981835">
                  <a:moveTo>
                    <a:pt x="1426464" y="714628"/>
                  </a:moveTo>
                  <a:lnTo>
                    <a:pt x="1895856" y="714628"/>
                  </a:lnTo>
                  <a:lnTo>
                    <a:pt x="1895856" y="384047"/>
                  </a:lnTo>
                  <a:lnTo>
                    <a:pt x="2365248" y="384047"/>
                  </a:lnTo>
                </a:path>
                <a:path w="2365375" h="1981835">
                  <a:moveTo>
                    <a:pt x="1463039" y="1531619"/>
                  </a:moveTo>
                  <a:lnTo>
                    <a:pt x="1900174" y="1531619"/>
                  </a:lnTo>
                  <a:lnTo>
                    <a:pt x="1900174" y="1935733"/>
                  </a:lnTo>
                  <a:lnTo>
                    <a:pt x="2337308" y="1935733"/>
                  </a:lnTo>
                </a:path>
              </a:pathLst>
            </a:custGeom>
            <a:ln w="18288">
              <a:solidFill>
                <a:srgbClr val="8B827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699963" y="4073758"/>
            <a:ext cx="973455" cy="756285"/>
          </a:xfrm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L="12700" marR="5080">
              <a:lnSpc>
                <a:spcPct val="102200"/>
              </a:lnSpc>
              <a:spcBef>
                <a:spcPts val="55"/>
              </a:spcBef>
            </a:pPr>
            <a:r>
              <a:rPr sz="1200" b="1" spc="-25" dirty="0">
                <a:latin typeface="Arial"/>
                <a:cs typeface="Arial"/>
              </a:rPr>
              <a:t>Длительный </a:t>
            </a:r>
            <a:r>
              <a:rPr sz="1150" b="1" spc="-10" dirty="0">
                <a:latin typeface="Arial"/>
                <a:cs typeface="Arial"/>
              </a:rPr>
              <a:t>поиск </a:t>
            </a:r>
            <a:r>
              <a:rPr sz="1200" b="1" spc="-10" dirty="0">
                <a:latin typeface="Arial"/>
                <a:cs typeface="Arial"/>
              </a:rPr>
              <a:t>архивных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5"/>
              </a:spcBef>
            </a:pPr>
            <a:r>
              <a:rPr sz="1150" b="1" spc="-10" dirty="0">
                <a:latin typeface="Arial"/>
                <a:cs typeface="Arial"/>
              </a:rPr>
              <a:t>документов</a:t>
            </a:r>
            <a:endParaRPr sz="115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3214207" y="2246482"/>
            <a:ext cx="1120140" cy="38989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200" b="1" spc="-10" dirty="0">
                <a:latin typeface="Arial"/>
                <a:cs typeface="Arial"/>
              </a:rPr>
              <a:t>Отсутствие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sz="1150" b="1" dirty="0">
                <a:latin typeface="Arial"/>
                <a:cs typeface="Arial"/>
              </a:rPr>
              <a:t>регламента</a:t>
            </a:r>
            <a:r>
              <a:rPr sz="1150" b="1" spc="210" dirty="0">
                <a:latin typeface="Arial"/>
                <a:cs typeface="Arial"/>
              </a:rPr>
              <a:t> </a:t>
            </a:r>
            <a:r>
              <a:rPr sz="1150" b="1" spc="-25" dirty="0">
                <a:latin typeface="Arial"/>
                <a:cs typeface="Arial"/>
              </a:rPr>
              <a:t>по</a:t>
            </a:r>
            <a:endParaRPr sz="115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3214207" y="2612496"/>
            <a:ext cx="1174115" cy="3905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200" b="1" spc="-10" dirty="0">
                <a:latin typeface="Arial"/>
                <a:cs typeface="Arial"/>
              </a:rPr>
              <a:t>работе</a:t>
            </a:r>
            <a:r>
              <a:rPr sz="1200" b="1" spc="-20" dirty="0">
                <a:latin typeface="Arial"/>
                <a:cs typeface="Arial"/>
              </a:rPr>
              <a:t> </a:t>
            </a:r>
            <a:r>
              <a:rPr sz="1200" b="1" spc="-50" dirty="0">
                <a:latin typeface="Arial"/>
                <a:cs typeface="Arial"/>
              </a:rPr>
              <a:t>с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sz="1150" b="1" spc="-10" dirty="0">
                <a:latin typeface="Arial"/>
                <a:cs typeface="Arial"/>
              </a:rPr>
              <a:t>документацией</a:t>
            </a:r>
            <a:endParaRPr sz="115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3137754" y="4086864"/>
            <a:ext cx="918210" cy="756285"/>
          </a:xfrm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L="12700" marR="49530" algn="just">
              <a:lnSpc>
                <a:spcPct val="102200"/>
              </a:lnSpc>
              <a:spcBef>
                <a:spcPts val="55"/>
              </a:spcBef>
            </a:pPr>
            <a:r>
              <a:rPr sz="1200" b="1" spc="-25" dirty="0">
                <a:latin typeface="Arial"/>
                <a:cs typeface="Arial"/>
              </a:rPr>
              <a:t>Отсутствие </a:t>
            </a:r>
            <a:r>
              <a:rPr sz="1150" b="1" spc="-10" dirty="0">
                <a:latin typeface="Arial"/>
                <a:cs typeface="Arial"/>
              </a:rPr>
              <a:t>резервных </a:t>
            </a:r>
            <a:r>
              <a:rPr sz="1200" b="1" spc="-10" dirty="0">
                <a:latin typeface="Arial"/>
                <a:cs typeface="Arial"/>
              </a:rPr>
              <a:t>копий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5"/>
              </a:spcBef>
            </a:pPr>
            <a:r>
              <a:rPr sz="1150" b="1" spc="-10" dirty="0">
                <a:latin typeface="Arial"/>
                <a:cs typeface="Arial"/>
              </a:rPr>
              <a:t>документов</a:t>
            </a:r>
            <a:endParaRPr sz="115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4831841" y="560908"/>
            <a:ext cx="3390265" cy="3333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000" b="1" dirty="0">
                <a:latin typeface="Arial"/>
                <a:cs typeface="Arial"/>
              </a:rPr>
              <a:t>Цели</a:t>
            </a:r>
            <a:r>
              <a:rPr sz="2000" b="1" spc="-55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и</a:t>
            </a:r>
            <a:r>
              <a:rPr sz="2000" b="1" spc="-20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плановый</a:t>
            </a:r>
            <a:r>
              <a:rPr sz="2000" b="1" spc="-50" dirty="0">
                <a:latin typeface="Arial"/>
                <a:cs typeface="Arial"/>
              </a:rPr>
              <a:t> </a:t>
            </a:r>
            <a:r>
              <a:rPr sz="2000" b="1" spc="-10" dirty="0">
                <a:latin typeface="Arial"/>
                <a:cs typeface="Arial"/>
              </a:rPr>
              <a:t>эффект:</a:t>
            </a:r>
            <a:endParaRPr sz="2000" dirty="0">
              <a:latin typeface="Arial"/>
              <a:cs typeface="Arial"/>
            </a:endParaRPr>
          </a:p>
        </p:txBody>
      </p:sp>
      <p:grpSp>
        <p:nvGrpSpPr>
          <p:cNvPr id="41" name="object 41"/>
          <p:cNvGrpSpPr/>
          <p:nvPr/>
        </p:nvGrpSpPr>
        <p:grpSpPr>
          <a:xfrm>
            <a:off x="4439158" y="978153"/>
            <a:ext cx="4448810" cy="1376680"/>
            <a:chOff x="4439158" y="978153"/>
            <a:chExt cx="4448810" cy="1376680"/>
          </a:xfrm>
        </p:grpSpPr>
        <p:sp>
          <p:nvSpPr>
            <p:cNvPr id="42" name="object 42"/>
            <p:cNvSpPr/>
            <p:nvPr/>
          </p:nvSpPr>
          <p:spPr>
            <a:xfrm>
              <a:off x="4453128" y="992123"/>
              <a:ext cx="658495" cy="622300"/>
            </a:xfrm>
            <a:custGeom>
              <a:avLst/>
              <a:gdLst/>
              <a:ahLst/>
              <a:cxnLst/>
              <a:rect l="l" t="t" r="r" b="b"/>
              <a:pathLst>
                <a:path w="658495" h="622300">
                  <a:moveTo>
                    <a:pt x="329184" y="0"/>
                  </a:moveTo>
                  <a:lnTo>
                    <a:pt x="280525" y="3370"/>
                  </a:lnTo>
                  <a:lnTo>
                    <a:pt x="234089" y="13162"/>
                  </a:lnTo>
                  <a:lnTo>
                    <a:pt x="190382" y="28895"/>
                  </a:lnTo>
                  <a:lnTo>
                    <a:pt x="149913" y="50087"/>
                  </a:lnTo>
                  <a:lnTo>
                    <a:pt x="113190" y="76257"/>
                  </a:lnTo>
                  <a:lnTo>
                    <a:pt x="80722" y="106925"/>
                  </a:lnTo>
                  <a:lnTo>
                    <a:pt x="53018" y="141609"/>
                  </a:lnTo>
                  <a:lnTo>
                    <a:pt x="30585" y="179829"/>
                  </a:lnTo>
                  <a:lnTo>
                    <a:pt x="13932" y="221104"/>
                  </a:lnTo>
                  <a:lnTo>
                    <a:pt x="3567" y="264953"/>
                  </a:lnTo>
                  <a:lnTo>
                    <a:pt x="0" y="310896"/>
                  </a:lnTo>
                  <a:lnTo>
                    <a:pt x="3567" y="356838"/>
                  </a:lnTo>
                  <a:lnTo>
                    <a:pt x="13932" y="400687"/>
                  </a:lnTo>
                  <a:lnTo>
                    <a:pt x="30585" y="441962"/>
                  </a:lnTo>
                  <a:lnTo>
                    <a:pt x="53018" y="480182"/>
                  </a:lnTo>
                  <a:lnTo>
                    <a:pt x="80722" y="514866"/>
                  </a:lnTo>
                  <a:lnTo>
                    <a:pt x="113190" y="545534"/>
                  </a:lnTo>
                  <a:lnTo>
                    <a:pt x="149913" y="571704"/>
                  </a:lnTo>
                  <a:lnTo>
                    <a:pt x="190382" y="592896"/>
                  </a:lnTo>
                  <a:lnTo>
                    <a:pt x="234089" y="608629"/>
                  </a:lnTo>
                  <a:lnTo>
                    <a:pt x="280525" y="618421"/>
                  </a:lnTo>
                  <a:lnTo>
                    <a:pt x="329184" y="621791"/>
                  </a:lnTo>
                  <a:lnTo>
                    <a:pt x="377842" y="618421"/>
                  </a:lnTo>
                  <a:lnTo>
                    <a:pt x="424278" y="608629"/>
                  </a:lnTo>
                  <a:lnTo>
                    <a:pt x="467985" y="592896"/>
                  </a:lnTo>
                  <a:lnTo>
                    <a:pt x="508454" y="571704"/>
                  </a:lnTo>
                  <a:lnTo>
                    <a:pt x="545177" y="545534"/>
                  </a:lnTo>
                  <a:lnTo>
                    <a:pt x="577645" y="514866"/>
                  </a:lnTo>
                  <a:lnTo>
                    <a:pt x="605349" y="480182"/>
                  </a:lnTo>
                  <a:lnTo>
                    <a:pt x="627782" y="441962"/>
                  </a:lnTo>
                  <a:lnTo>
                    <a:pt x="644435" y="400687"/>
                  </a:lnTo>
                  <a:lnTo>
                    <a:pt x="654800" y="356838"/>
                  </a:lnTo>
                  <a:lnTo>
                    <a:pt x="658368" y="310896"/>
                  </a:lnTo>
                  <a:lnTo>
                    <a:pt x="654800" y="264953"/>
                  </a:lnTo>
                  <a:lnTo>
                    <a:pt x="644435" y="221104"/>
                  </a:lnTo>
                  <a:lnTo>
                    <a:pt x="627782" y="179829"/>
                  </a:lnTo>
                  <a:lnTo>
                    <a:pt x="605349" y="141609"/>
                  </a:lnTo>
                  <a:lnTo>
                    <a:pt x="577645" y="106925"/>
                  </a:lnTo>
                  <a:lnTo>
                    <a:pt x="545177" y="76257"/>
                  </a:lnTo>
                  <a:lnTo>
                    <a:pt x="508454" y="50087"/>
                  </a:lnTo>
                  <a:lnTo>
                    <a:pt x="467985" y="28895"/>
                  </a:lnTo>
                  <a:lnTo>
                    <a:pt x="424278" y="13162"/>
                  </a:lnTo>
                  <a:lnTo>
                    <a:pt x="377842" y="3370"/>
                  </a:lnTo>
                  <a:lnTo>
                    <a:pt x="329184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4453128" y="992123"/>
              <a:ext cx="658495" cy="622300"/>
            </a:xfrm>
            <a:custGeom>
              <a:avLst/>
              <a:gdLst/>
              <a:ahLst/>
              <a:cxnLst/>
              <a:rect l="l" t="t" r="r" b="b"/>
              <a:pathLst>
                <a:path w="658495" h="622300">
                  <a:moveTo>
                    <a:pt x="0" y="310896"/>
                  </a:moveTo>
                  <a:lnTo>
                    <a:pt x="3567" y="264953"/>
                  </a:lnTo>
                  <a:lnTo>
                    <a:pt x="13932" y="221104"/>
                  </a:lnTo>
                  <a:lnTo>
                    <a:pt x="30585" y="179829"/>
                  </a:lnTo>
                  <a:lnTo>
                    <a:pt x="53018" y="141609"/>
                  </a:lnTo>
                  <a:lnTo>
                    <a:pt x="80722" y="106925"/>
                  </a:lnTo>
                  <a:lnTo>
                    <a:pt x="113190" y="76257"/>
                  </a:lnTo>
                  <a:lnTo>
                    <a:pt x="149913" y="50087"/>
                  </a:lnTo>
                  <a:lnTo>
                    <a:pt x="190382" y="28895"/>
                  </a:lnTo>
                  <a:lnTo>
                    <a:pt x="234089" y="13162"/>
                  </a:lnTo>
                  <a:lnTo>
                    <a:pt x="280525" y="3370"/>
                  </a:lnTo>
                  <a:lnTo>
                    <a:pt x="329184" y="0"/>
                  </a:lnTo>
                  <a:lnTo>
                    <a:pt x="377842" y="3370"/>
                  </a:lnTo>
                  <a:lnTo>
                    <a:pt x="424278" y="13162"/>
                  </a:lnTo>
                  <a:lnTo>
                    <a:pt x="467985" y="28895"/>
                  </a:lnTo>
                  <a:lnTo>
                    <a:pt x="508454" y="50087"/>
                  </a:lnTo>
                  <a:lnTo>
                    <a:pt x="545177" y="76257"/>
                  </a:lnTo>
                  <a:lnTo>
                    <a:pt x="577645" y="106925"/>
                  </a:lnTo>
                  <a:lnTo>
                    <a:pt x="605349" y="141609"/>
                  </a:lnTo>
                  <a:lnTo>
                    <a:pt x="627782" y="179829"/>
                  </a:lnTo>
                  <a:lnTo>
                    <a:pt x="644435" y="221104"/>
                  </a:lnTo>
                  <a:lnTo>
                    <a:pt x="654800" y="264953"/>
                  </a:lnTo>
                  <a:lnTo>
                    <a:pt x="658368" y="310896"/>
                  </a:lnTo>
                  <a:lnTo>
                    <a:pt x="654800" y="356838"/>
                  </a:lnTo>
                  <a:lnTo>
                    <a:pt x="644435" y="400687"/>
                  </a:lnTo>
                  <a:lnTo>
                    <a:pt x="627782" y="441962"/>
                  </a:lnTo>
                  <a:lnTo>
                    <a:pt x="605349" y="480182"/>
                  </a:lnTo>
                  <a:lnTo>
                    <a:pt x="577645" y="514866"/>
                  </a:lnTo>
                  <a:lnTo>
                    <a:pt x="545177" y="545534"/>
                  </a:lnTo>
                  <a:lnTo>
                    <a:pt x="508454" y="571704"/>
                  </a:lnTo>
                  <a:lnTo>
                    <a:pt x="467985" y="592896"/>
                  </a:lnTo>
                  <a:lnTo>
                    <a:pt x="424278" y="608629"/>
                  </a:lnTo>
                  <a:lnTo>
                    <a:pt x="377842" y="618421"/>
                  </a:lnTo>
                  <a:lnTo>
                    <a:pt x="329184" y="621791"/>
                  </a:lnTo>
                  <a:lnTo>
                    <a:pt x="280525" y="618421"/>
                  </a:lnTo>
                  <a:lnTo>
                    <a:pt x="234089" y="608629"/>
                  </a:lnTo>
                  <a:lnTo>
                    <a:pt x="190382" y="592896"/>
                  </a:lnTo>
                  <a:lnTo>
                    <a:pt x="149913" y="571704"/>
                  </a:lnTo>
                  <a:lnTo>
                    <a:pt x="113190" y="545534"/>
                  </a:lnTo>
                  <a:lnTo>
                    <a:pt x="80722" y="514866"/>
                  </a:lnTo>
                  <a:lnTo>
                    <a:pt x="53018" y="480182"/>
                  </a:lnTo>
                  <a:lnTo>
                    <a:pt x="30585" y="441962"/>
                  </a:lnTo>
                  <a:lnTo>
                    <a:pt x="13932" y="400687"/>
                  </a:lnTo>
                  <a:lnTo>
                    <a:pt x="3567" y="356838"/>
                  </a:lnTo>
                  <a:lnTo>
                    <a:pt x="0" y="310896"/>
                  </a:lnTo>
                  <a:close/>
                </a:path>
              </a:pathLst>
            </a:custGeom>
            <a:ln w="2743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4" name="object 44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4750308" y="1842515"/>
              <a:ext cx="4137660" cy="512064"/>
            </a:xfrm>
            <a:prstGeom prst="rect">
              <a:avLst/>
            </a:prstGeom>
          </p:spPr>
        </p:pic>
      </p:grpSp>
      <p:sp>
        <p:nvSpPr>
          <p:cNvPr id="45" name="object 45"/>
          <p:cNvSpPr txBox="1"/>
          <p:nvPr/>
        </p:nvSpPr>
        <p:spPr>
          <a:xfrm>
            <a:off x="5199379" y="1833117"/>
            <a:ext cx="3382010" cy="509905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899794" marR="5080" indent="-887730">
              <a:lnSpc>
                <a:spcPct val="102699"/>
              </a:lnSpc>
              <a:spcBef>
                <a:spcPts val="80"/>
              </a:spcBef>
            </a:pPr>
            <a:r>
              <a:rPr sz="1550" dirty="0">
                <a:latin typeface="Calibri"/>
                <a:cs typeface="Calibri"/>
              </a:rPr>
              <a:t>Сократить</a:t>
            </a:r>
            <a:r>
              <a:rPr sz="1550" spc="204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время</a:t>
            </a:r>
            <a:r>
              <a:rPr sz="1550" spc="114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протекания</a:t>
            </a:r>
            <a:r>
              <a:rPr sz="1550" spc="160" dirty="0">
                <a:latin typeface="Calibri"/>
                <a:cs typeface="Calibri"/>
              </a:rPr>
              <a:t> </a:t>
            </a:r>
            <a:r>
              <a:rPr sz="1550" spc="-10" dirty="0">
                <a:latin typeface="Calibri"/>
                <a:cs typeface="Calibri"/>
              </a:rPr>
              <a:t>процесса </a:t>
            </a:r>
            <a:r>
              <a:rPr sz="1550" dirty="0">
                <a:latin typeface="Calibri"/>
                <a:cs typeface="Calibri"/>
              </a:rPr>
              <a:t>ответа</a:t>
            </a:r>
            <a:r>
              <a:rPr sz="1550" spc="110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на</a:t>
            </a:r>
            <a:r>
              <a:rPr sz="1550" spc="70" dirty="0">
                <a:latin typeface="Calibri"/>
                <a:cs typeface="Calibri"/>
              </a:rPr>
              <a:t> </a:t>
            </a:r>
            <a:r>
              <a:rPr sz="1550" spc="-10" dirty="0">
                <a:latin typeface="Calibri"/>
                <a:cs typeface="Calibri"/>
              </a:rPr>
              <a:t>запрос</a:t>
            </a:r>
            <a:endParaRPr sz="1550">
              <a:latin typeface="Calibri"/>
              <a:cs typeface="Calibri"/>
            </a:endParaRPr>
          </a:p>
        </p:txBody>
      </p:sp>
      <p:grpSp>
        <p:nvGrpSpPr>
          <p:cNvPr id="46" name="object 46"/>
          <p:cNvGrpSpPr/>
          <p:nvPr/>
        </p:nvGrpSpPr>
        <p:grpSpPr>
          <a:xfrm>
            <a:off x="4439411" y="1751076"/>
            <a:ext cx="685800" cy="649605"/>
            <a:chOff x="4439411" y="1751076"/>
            <a:chExt cx="685800" cy="649605"/>
          </a:xfrm>
        </p:grpSpPr>
        <p:sp>
          <p:nvSpPr>
            <p:cNvPr id="47" name="object 47"/>
            <p:cNvSpPr/>
            <p:nvPr/>
          </p:nvSpPr>
          <p:spPr>
            <a:xfrm>
              <a:off x="4453127" y="1764792"/>
              <a:ext cx="658495" cy="622300"/>
            </a:xfrm>
            <a:custGeom>
              <a:avLst/>
              <a:gdLst/>
              <a:ahLst/>
              <a:cxnLst/>
              <a:rect l="l" t="t" r="r" b="b"/>
              <a:pathLst>
                <a:path w="658495" h="622300">
                  <a:moveTo>
                    <a:pt x="329184" y="0"/>
                  </a:moveTo>
                  <a:lnTo>
                    <a:pt x="280525" y="3370"/>
                  </a:lnTo>
                  <a:lnTo>
                    <a:pt x="234089" y="13162"/>
                  </a:lnTo>
                  <a:lnTo>
                    <a:pt x="190382" y="28895"/>
                  </a:lnTo>
                  <a:lnTo>
                    <a:pt x="149913" y="50087"/>
                  </a:lnTo>
                  <a:lnTo>
                    <a:pt x="113190" y="76257"/>
                  </a:lnTo>
                  <a:lnTo>
                    <a:pt x="80722" y="106925"/>
                  </a:lnTo>
                  <a:lnTo>
                    <a:pt x="53018" y="141609"/>
                  </a:lnTo>
                  <a:lnTo>
                    <a:pt x="30585" y="179829"/>
                  </a:lnTo>
                  <a:lnTo>
                    <a:pt x="13932" y="221104"/>
                  </a:lnTo>
                  <a:lnTo>
                    <a:pt x="3567" y="264953"/>
                  </a:lnTo>
                  <a:lnTo>
                    <a:pt x="0" y="310896"/>
                  </a:lnTo>
                  <a:lnTo>
                    <a:pt x="3567" y="356838"/>
                  </a:lnTo>
                  <a:lnTo>
                    <a:pt x="13932" y="400687"/>
                  </a:lnTo>
                  <a:lnTo>
                    <a:pt x="30585" y="441962"/>
                  </a:lnTo>
                  <a:lnTo>
                    <a:pt x="53018" y="480182"/>
                  </a:lnTo>
                  <a:lnTo>
                    <a:pt x="80722" y="514866"/>
                  </a:lnTo>
                  <a:lnTo>
                    <a:pt x="113190" y="545534"/>
                  </a:lnTo>
                  <a:lnTo>
                    <a:pt x="149913" y="571704"/>
                  </a:lnTo>
                  <a:lnTo>
                    <a:pt x="190382" y="592896"/>
                  </a:lnTo>
                  <a:lnTo>
                    <a:pt x="234089" y="608629"/>
                  </a:lnTo>
                  <a:lnTo>
                    <a:pt x="280525" y="618421"/>
                  </a:lnTo>
                  <a:lnTo>
                    <a:pt x="329184" y="621792"/>
                  </a:lnTo>
                  <a:lnTo>
                    <a:pt x="377842" y="618421"/>
                  </a:lnTo>
                  <a:lnTo>
                    <a:pt x="424278" y="608629"/>
                  </a:lnTo>
                  <a:lnTo>
                    <a:pt x="467985" y="592896"/>
                  </a:lnTo>
                  <a:lnTo>
                    <a:pt x="508454" y="571704"/>
                  </a:lnTo>
                  <a:lnTo>
                    <a:pt x="545177" y="545534"/>
                  </a:lnTo>
                  <a:lnTo>
                    <a:pt x="577645" y="514866"/>
                  </a:lnTo>
                  <a:lnTo>
                    <a:pt x="605349" y="480182"/>
                  </a:lnTo>
                  <a:lnTo>
                    <a:pt x="627782" y="441962"/>
                  </a:lnTo>
                  <a:lnTo>
                    <a:pt x="644435" y="400687"/>
                  </a:lnTo>
                  <a:lnTo>
                    <a:pt x="654800" y="356838"/>
                  </a:lnTo>
                  <a:lnTo>
                    <a:pt x="658368" y="310896"/>
                  </a:lnTo>
                  <a:lnTo>
                    <a:pt x="654800" y="264953"/>
                  </a:lnTo>
                  <a:lnTo>
                    <a:pt x="644435" y="221104"/>
                  </a:lnTo>
                  <a:lnTo>
                    <a:pt x="627782" y="179829"/>
                  </a:lnTo>
                  <a:lnTo>
                    <a:pt x="605349" y="141609"/>
                  </a:lnTo>
                  <a:lnTo>
                    <a:pt x="577645" y="106925"/>
                  </a:lnTo>
                  <a:lnTo>
                    <a:pt x="545177" y="76257"/>
                  </a:lnTo>
                  <a:lnTo>
                    <a:pt x="508454" y="50087"/>
                  </a:lnTo>
                  <a:lnTo>
                    <a:pt x="467985" y="28895"/>
                  </a:lnTo>
                  <a:lnTo>
                    <a:pt x="424278" y="13162"/>
                  </a:lnTo>
                  <a:lnTo>
                    <a:pt x="377842" y="3370"/>
                  </a:lnTo>
                  <a:lnTo>
                    <a:pt x="329184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4453127" y="1764792"/>
              <a:ext cx="658495" cy="622300"/>
            </a:xfrm>
            <a:custGeom>
              <a:avLst/>
              <a:gdLst/>
              <a:ahLst/>
              <a:cxnLst/>
              <a:rect l="l" t="t" r="r" b="b"/>
              <a:pathLst>
                <a:path w="658495" h="622300">
                  <a:moveTo>
                    <a:pt x="0" y="310896"/>
                  </a:moveTo>
                  <a:lnTo>
                    <a:pt x="3567" y="264953"/>
                  </a:lnTo>
                  <a:lnTo>
                    <a:pt x="13932" y="221104"/>
                  </a:lnTo>
                  <a:lnTo>
                    <a:pt x="30585" y="179829"/>
                  </a:lnTo>
                  <a:lnTo>
                    <a:pt x="53018" y="141609"/>
                  </a:lnTo>
                  <a:lnTo>
                    <a:pt x="80722" y="106925"/>
                  </a:lnTo>
                  <a:lnTo>
                    <a:pt x="113190" y="76257"/>
                  </a:lnTo>
                  <a:lnTo>
                    <a:pt x="149913" y="50087"/>
                  </a:lnTo>
                  <a:lnTo>
                    <a:pt x="190382" y="28895"/>
                  </a:lnTo>
                  <a:lnTo>
                    <a:pt x="234089" y="13162"/>
                  </a:lnTo>
                  <a:lnTo>
                    <a:pt x="280525" y="3370"/>
                  </a:lnTo>
                  <a:lnTo>
                    <a:pt x="329184" y="0"/>
                  </a:lnTo>
                  <a:lnTo>
                    <a:pt x="377842" y="3370"/>
                  </a:lnTo>
                  <a:lnTo>
                    <a:pt x="424278" y="13162"/>
                  </a:lnTo>
                  <a:lnTo>
                    <a:pt x="467985" y="28895"/>
                  </a:lnTo>
                  <a:lnTo>
                    <a:pt x="508454" y="50087"/>
                  </a:lnTo>
                  <a:lnTo>
                    <a:pt x="545177" y="76257"/>
                  </a:lnTo>
                  <a:lnTo>
                    <a:pt x="577645" y="106925"/>
                  </a:lnTo>
                  <a:lnTo>
                    <a:pt x="605349" y="141609"/>
                  </a:lnTo>
                  <a:lnTo>
                    <a:pt x="627782" y="179829"/>
                  </a:lnTo>
                  <a:lnTo>
                    <a:pt x="644435" y="221104"/>
                  </a:lnTo>
                  <a:lnTo>
                    <a:pt x="654800" y="264953"/>
                  </a:lnTo>
                  <a:lnTo>
                    <a:pt x="658368" y="310896"/>
                  </a:lnTo>
                  <a:lnTo>
                    <a:pt x="654800" y="356838"/>
                  </a:lnTo>
                  <a:lnTo>
                    <a:pt x="644435" y="400687"/>
                  </a:lnTo>
                  <a:lnTo>
                    <a:pt x="627782" y="441962"/>
                  </a:lnTo>
                  <a:lnTo>
                    <a:pt x="605349" y="480182"/>
                  </a:lnTo>
                  <a:lnTo>
                    <a:pt x="577645" y="514866"/>
                  </a:lnTo>
                  <a:lnTo>
                    <a:pt x="545177" y="545534"/>
                  </a:lnTo>
                  <a:lnTo>
                    <a:pt x="508454" y="571704"/>
                  </a:lnTo>
                  <a:lnTo>
                    <a:pt x="467985" y="592896"/>
                  </a:lnTo>
                  <a:lnTo>
                    <a:pt x="424278" y="608629"/>
                  </a:lnTo>
                  <a:lnTo>
                    <a:pt x="377842" y="618421"/>
                  </a:lnTo>
                  <a:lnTo>
                    <a:pt x="329184" y="621792"/>
                  </a:lnTo>
                  <a:lnTo>
                    <a:pt x="280525" y="618421"/>
                  </a:lnTo>
                  <a:lnTo>
                    <a:pt x="234089" y="608629"/>
                  </a:lnTo>
                  <a:lnTo>
                    <a:pt x="190382" y="592896"/>
                  </a:lnTo>
                  <a:lnTo>
                    <a:pt x="149913" y="571704"/>
                  </a:lnTo>
                  <a:lnTo>
                    <a:pt x="113190" y="545534"/>
                  </a:lnTo>
                  <a:lnTo>
                    <a:pt x="80722" y="514866"/>
                  </a:lnTo>
                  <a:lnTo>
                    <a:pt x="53018" y="480182"/>
                  </a:lnTo>
                  <a:lnTo>
                    <a:pt x="30585" y="441962"/>
                  </a:lnTo>
                  <a:lnTo>
                    <a:pt x="13932" y="400687"/>
                  </a:lnTo>
                  <a:lnTo>
                    <a:pt x="3567" y="356838"/>
                  </a:lnTo>
                  <a:lnTo>
                    <a:pt x="0" y="310896"/>
                  </a:lnTo>
                  <a:close/>
                </a:path>
              </a:pathLst>
            </a:custGeom>
            <a:ln w="27431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9" name="object 40">
            <a:extLst>
              <a:ext uri="{FF2B5EF4-FFF2-40B4-BE49-F238E27FC236}">
                <a16:creationId xmlns:a16="http://schemas.microsoft.com/office/drawing/2014/main" xmlns="" id="{570F97D3-6CC5-3438-20BA-F866504562EE}"/>
              </a:ext>
            </a:extLst>
          </p:cNvPr>
          <p:cNvSpPr txBox="1"/>
          <p:nvPr/>
        </p:nvSpPr>
        <p:spPr>
          <a:xfrm>
            <a:off x="977772" y="875705"/>
            <a:ext cx="3390265" cy="3333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lang="ru-RU" sz="2000" b="1" dirty="0">
                <a:latin typeface="Arial"/>
                <a:cs typeface="Arial"/>
              </a:rPr>
              <a:t>Проблемы</a:t>
            </a:r>
            <a:r>
              <a:rPr sz="2000" b="1" spc="-10" dirty="0">
                <a:latin typeface="Arial"/>
                <a:cs typeface="Arial"/>
              </a:rPr>
              <a:t>:</a:t>
            </a:r>
            <a:endParaRPr sz="2000" dirty="0">
              <a:latin typeface="Arial"/>
              <a:cs typeface="Arial"/>
            </a:endParaRPr>
          </a:p>
        </p:txBody>
      </p:sp>
      <p:pic>
        <p:nvPicPr>
          <p:cNvPr id="50" name="Рисунок 49">
            <a:extLst>
              <a:ext uri="{FF2B5EF4-FFF2-40B4-BE49-F238E27FC236}">
                <a16:creationId xmlns:a16="http://schemas.microsoft.com/office/drawing/2014/main" xmlns="" id="{9D148F3D-D7B4-BA8B-DE82-C81BED5F25B4}"/>
              </a:ext>
            </a:extLst>
          </p:cNvPr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4593729" y="881748"/>
            <a:ext cx="669774" cy="650515"/>
          </a:xfrm>
          <a:prstGeom prst="rect">
            <a:avLst/>
          </a:prstGeom>
        </p:spPr>
      </p:pic>
      <p:pic>
        <p:nvPicPr>
          <p:cNvPr id="51" name="Рисунок 50">
            <a:extLst>
              <a:ext uri="{FF2B5EF4-FFF2-40B4-BE49-F238E27FC236}">
                <a16:creationId xmlns:a16="http://schemas.microsoft.com/office/drawing/2014/main" xmlns="" id="{ED691044-7A30-1CFE-90D3-3F4AC5876CD8}"/>
              </a:ext>
            </a:extLst>
          </p:cNvPr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4606232" y="1608426"/>
            <a:ext cx="669774" cy="65051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62D4C88-5798-A6D3-A93C-F7070C70A3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4">
            <a:extLst>
              <a:ext uri="{FF2B5EF4-FFF2-40B4-BE49-F238E27FC236}">
                <a16:creationId xmlns:a16="http://schemas.microsoft.com/office/drawing/2014/main" xmlns="" id="{215776B6-6488-A559-A37E-787360084FC2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78990" y="209893"/>
            <a:ext cx="7531609" cy="685457"/>
          </a:xfrm>
          <a:prstGeom prst="rect">
            <a:avLst/>
          </a:prstGeom>
        </p:spPr>
      </p:pic>
      <p:grpSp>
        <p:nvGrpSpPr>
          <p:cNvPr id="6" name="object 6">
            <a:extLst>
              <a:ext uri="{FF2B5EF4-FFF2-40B4-BE49-F238E27FC236}">
                <a16:creationId xmlns:a16="http://schemas.microsoft.com/office/drawing/2014/main" xmlns="" id="{9FF3ED98-5DAA-2D60-36C1-7C1223F20B3B}"/>
              </a:ext>
            </a:extLst>
          </p:cNvPr>
          <p:cNvGrpSpPr/>
          <p:nvPr/>
        </p:nvGrpSpPr>
        <p:grpSpPr>
          <a:xfrm>
            <a:off x="0" y="0"/>
            <a:ext cx="612642" cy="5143500"/>
            <a:chOff x="0" y="0"/>
            <a:chExt cx="612642" cy="5143500"/>
          </a:xfrm>
        </p:grpSpPr>
        <p:pic>
          <p:nvPicPr>
            <p:cNvPr id="9" name="object 9">
              <a:extLst>
                <a:ext uri="{FF2B5EF4-FFF2-40B4-BE49-F238E27FC236}">
                  <a16:creationId xmlns:a16="http://schemas.microsoft.com/office/drawing/2014/main" xmlns="" id="{3BFB886E-74F7-8553-75AE-DB5D0F0ECD84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435" y="0"/>
              <a:ext cx="548640" cy="5129784"/>
            </a:xfrm>
            <a:prstGeom prst="rect">
              <a:avLst/>
            </a:prstGeom>
          </p:spPr>
        </p:pic>
        <p:sp>
          <p:nvSpPr>
            <p:cNvPr id="10" name="object 10">
              <a:extLst>
                <a:ext uri="{FF2B5EF4-FFF2-40B4-BE49-F238E27FC236}">
                  <a16:creationId xmlns:a16="http://schemas.microsoft.com/office/drawing/2014/main" xmlns="" id="{56AA030D-BABC-5FB0-F25C-BAA70D6F45B9}"/>
                </a:ext>
              </a:extLst>
            </p:cNvPr>
            <p:cNvSpPr/>
            <p:nvPr/>
          </p:nvSpPr>
          <p:spPr>
            <a:xfrm>
              <a:off x="0" y="0"/>
              <a:ext cx="182880" cy="5143500"/>
            </a:xfrm>
            <a:custGeom>
              <a:avLst/>
              <a:gdLst/>
              <a:ahLst/>
              <a:cxnLst/>
              <a:rect l="l" t="t" r="r" b="b"/>
              <a:pathLst>
                <a:path w="182880" h="5143500">
                  <a:moveTo>
                    <a:pt x="0" y="5143500"/>
                  </a:moveTo>
                  <a:lnTo>
                    <a:pt x="182879" y="5143500"/>
                  </a:lnTo>
                  <a:lnTo>
                    <a:pt x="182879" y="0"/>
                  </a:lnTo>
                  <a:lnTo>
                    <a:pt x="0" y="0"/>
                  </a:lnTo>
                  <a:lnTo>
                    <a:pt x="0" y="5143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>
              <a:extLst>
                <a:ext uri="{FF2B5EF4-FFF2-40B4-BE49-F238E27FC236}">
                  <a16:creationId xmlns:a16="http://schemas.microsoft.com/office/drawing/2014/main" xmlns="" id="{4DE4C1A9-341B-4DC8-0193-D0F109AABB2A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82879" y="630936"/>
              <a:ext cx="425195" cy="512063"/>
            </a:xfrm>
            <a:prstGeom prst="rect">
              <a:avLst/>
            </a:prstGeom>
          </p:spPr>
        </p:pic>
        <p:pic>
          <p:nvPicPr>
            <p:cNvPr id="12" name="object 12">
              <a:extLst>
                <a:ext uri="{FF2B5EF4-FFF2-40B4-BE49-F238E27FC236}">
                  <a16:creationId xmlns:a16="http://schemas.microsoft.com/office/drawing/2014/main" xmlns="" id="{C7863EB5-405C-BC90-B33B-2A74ED681B54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4585715"/>
              <a:ext cx="612642" cy="557783"/>
            </a:xfrm>
            <a:prstGeom prst="rect">
              <a:avLst/>
            </a:prstGeom>
          </p:spPr>
        </p:pic>
        <p:pic>
          <p:nvPicPr>
            <p:cNvPr id="13" name="object 13">
              <a:extLst>
                <a:ext uri="{FF2B5EF4-FFF2-40B4-BE49-F238E27FC236}">
                  <a16:creationId xmlns:a16="http://schemas.microsoft.com/office/drawing/2014/main" xmlns="" id="{310F7847-2ECC-FFFE-3279-1F1A4073303D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92023" y="68580"/>
              <a:ext cx="411480" cy="434339"/>
            </a:xfrm>
            <a:prstGeom prst="rect">
              <a:avLst/>
            </a:prstGeom>
          </p:spPr>
        </p:pic>
      </p:grpSp>
      <p:grpSp>
        <p:nvGrpSpPr>
          <p:cNvPr id="18" name="Группа 17">
            <a:extLst>
              <a:ext uri="{FF2B5EF4-FFF2-40B4-BE49-F238E27FC236}">
                <a16:creationId xmlns:a16="http://schemas.microsoft.com/office/drawing/2014/main" xmlns="" id="{DDD0B9B9-EFAB-84D5-158A-0532F34C8653}"/>
              </a:ext>
            </a:extLst>
          </p:cNvPr>
          <p:cNvGrpSpPr/>
          <p:nvPr/>
        </p:nvGrpSpPr>
        <p:grpSpPr>
          <a:xfrm>
            <a:off x="745170" y="227858"/>
            <a:ext cx="658496" cy="629158"/>
            <a:chOff x="6629399" y="2564892"/>
            <a:chExt cx="658496" cy="629158"/>
          </a:xfrm>
        </p:grpSpPr>
        <p:sp>
          <p:nvSpPr>
            <p:cNvPr id="16" name="object 7">
              <a:extLst>
                <a:ext uri="{FF2B5EF4-FFF2-40B4-BE49-F238E27FC236}">
                  <a16:creationId xmlns:a16="http://schemas.microsoft.com/office/drawing/2014/main" xmlns="" id="{22F87EE4-33D9-6CBB-096E-4D84CC76BB76}"/>
                </a:ext>
              </a:extLst>
            </p:cNvPr>
            <p:cNvSpPr/>
            <p:nvPr/>
          </p:nvSpPr>
          <p:spPr>
            <a:xfrm>
              <a:off x="6629400" y="2564892"/>
              <a:ext cx="658495" cy="622300"/>
            </a:xfrm>
            <a:custGeom>
              <a:avLst/>
              <a:gdLst/>
              <a:ahLst/>
              <a:cxnLst/>
              <a:rect l="l" t="t" r="r" b="b"/>
              <a:pathLst>
                <a:path w="658494" h="622300">
                  <a:moveTo>
                    <a:pt x="329184" y="0"/>
                  </a:moveTo>
                  <a:lnTo>
                    <a:pt x="280540" y="3370"/>
                  </a:lnTo>
                  <a:lnTo>
                    <a:pt x="234112" y="13162"/>
                  </a:lnTo>
                  <a:lnTo>
                    <a:pt x="190409" y="28895"/>
                  </a:lnTo>
                  <a:lnTo>
                    <a:pt x="149941" y="50087"/>
                  </a:lnTo>
                  <a:lnTo>
                    <a:pt x="113216" y="76257"/>
                  </a:lnTo>
                  <a:lnTo>
                    <a:pt x="80744" y="106925"/>
                  </a:lnTo>
                  <a:lnTo>
                    <a:pt x="53034" y="141609"/>
                  </a:lnTo>
                  <a:lnTo>
                    <a:pt x="30595" y="179829"/>
                  </a:lnTo>
                  <a:lnTo>
                    <a:pt x="13937" y="221104"/>
                  </a:lnTo>
                  <a:lnTo>
                    <a:pt x="3569" y="264953"/>
                  </a:lnTo>
                  <a:lnTo>
                    <a:pt x="0" y="310895"/>
                  </a:lnTo>
                  <a:lnTo>
                    <a:pt x="3569" y="356838"/>
                  </a:lnTo>
                  <a:lnTo>
                    <a:pt x="13937" y="400687"/>
                  </a:lnTo>
                  <a:lnTo>
                    <a:pt x="30595" y="441962"/>
                  </a:lnTo>
                  <a:lnTo>
                    <a:pt x="53034" y="480182"/>
                  </a:lnTo>
                  <a:lnTo>
                    <a:pt x="80744" y="514866"/>
                  </a:lnTo>
                  <a:lnTo>
                    <a:pt x="113216" y="545534"/>
                  </a:lnTo>
                  <a:lnTo>
                    <a:pt x="149941" y="571704"/>
                  </a:lnTo>
                  <a:lnTo>
                    <a:pt x="190409" y="592896"/>
                  </a:lnTo>
                  <a:lnTo>
                    <a:pt x="234112" y="608629"/>
                  </a:lnTo>
                  <a:lnTo>
                    <a:pt x="280540" y="618421"/>
                  </a:lnTo>
                  <a:lnTo>
                    <a:pt x="329184" y="621791"/>
                  </a:lnTo>
                  <a:lnTo>
                    <a:pt x="377827" y="618421"/>
                  </a:lnTo>
                  <a:lnTo>
                    <a:pt x="424255" y="608629"/>
                  </a:lnTo>
                  <a:lnTo>
                    <a:pt x="467958" y="592896"/>
                  </a:lnTo>
                  <a:lnTo>
                    <a:pt x="508426" y="571704"/>
                  </a:lnTo>
                  <a:lnTo>
                    <a:pt x="545151" y="545534"/>
                  </a:lnTo>
                  <a:lnTo>
                    <a:pt x="577623" y="514866"/>
                  </a:lnTo>
                  <a:lnTo>
                    <a:pt x="605333" y="480182"/>
                  </a:lnTo>
                  <a:lnTo>
                    <a:pt x="627772" y="441962"/>
                  </a:lnTo>
                  <a:lnTo>
                    <a:pt x="644430" y="400687"/>
                  </a:lnTo>
                  <a:lnTo>
                    <a:pt x="654798" y="356838"/>
                  </a:lnTo>
                  <a:lnTo>
                    <a:pt x="658368" y="310895"/>
                  </a:lnTo>
                  <a:lnTo>
                    <a:pt x="654798" y="264953"/>
                  </a:lnTo>
                  <a:lnTo>
                    <a:pt x="644430" y="221104"/>
                  </a:lnTo>
                  <a:lnTo>
                    <a:pt x="627772" y="179829"/>
                  </a:lnTo>
                  <a:lnTo>
                    <a:pt x="605333" y="141609"/>
                  </a:lnTo>
                  <a:lnTo>
                    <a:pt x="577623" y="106925"/>
                  </a:lnTo>
                  <a:lnTo>
                    <a:pt x="545151" y="76257"/>
                  </a:lnTo>
                  <a:lnTo>
                    <a:pt x="508426" y="50087"/>
                  </a:lnTo>
                  <a:lnTo>
                    <a:pt x="467958" y="28895"/>
                  </a:lnTo>
                  <a:lnTo>
                    <a:pt x="424255" y="13162"/>
                  </a:lnTo>
                  <a:lnTo>
                    <a:pt x="377827" y="3370"/>
                  </a:lnTo>
                  <a:lnTo>
                    <a:pt x="329184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8">
              <a:extLst>
                <a:ext uri="{FF2B5EF4-FFF2-40B4-BE49-F238E27FC236}">
                  <a16:creationId xmlns:a16="http://schemas.microsoft.com/office/drawing/2014/main" xmlns="" id="{BA426503-753D-A206-B7C0-7B3F28E7EE7E}"/>
                </a:ext>
              </a:extLst>
            </p:cNvPr>
            <p:cNvSpPr/>
            <p:nvPr/>
          </p:nvSpPr>
          <p:spPr>
            <a:xfrm>
              <a:off x="6629399" y="2571750"/>
              <a:ext cx="658495" cy="622300"/>
            </a:xfrm>
            <a:custGeom>
              <a:avLst/>
              <a:gdLst/>
              <a:ahLst/>
              <a:cxnLst/>
              <a:rect l="l" t="t" r="r" b="b"/>
              <a:pathLst>
                <a:path w="658494" h="622300">
                  <a:moveTo>
                    <a:pt x="0" y="310895"/>
                  </a:moveTo>
                  <a:lnTo>
                    <a:pt x="3569" y="264953"/>
                  </a:lnTo>
                  <a:lnTo>
                    <a:pt x="13937" y="221104"/>
                  </a:lnTo>
                  <a:lnTo>
                    <a:pt x="30595" y="179829"/>
                  </a:lnTo>
                  <a:lnTo>
                    <a:pt x="53034" y="141609"/>
                  </a:lnTo>
                  <a:lnTo>
                    <a:pt x="80744" y="106925"/>
                  </a:lnTo>
                  <a:lnTo>
                    <a:pt x="113216" y="76257"/>
                  </a:lnTo>
                  <a:lnTo>
                    <a:pt x="149941" y="50087"/>
                  </a:lnTo>
                  <a:lnTo>
                    <a:pt x="190409" y="28895"/>
                  </a:lnTo>
                  <a:lnTo>
                    <a:pt x="234112" y="13162"/>
                  </a:lnTo>
                  <a:lnTo>
                    <a:pt x="280540" y="3370"/>
                  </a:lnTo>
                  <a:lnTo>
                    <a:pt x="329184" y="0"/>
                  </a:lnTo>
                  <a:lnTo>
                    <a:pt x="377827" y="3370"/>
                  </a:lnTo>
                  <a:lnTo>
                    <a:pt x="424255" y="13162"/>
                  </a:lnTo>
                  <a:lnTo>
                    <a:pt x="467958" y="28895"/>
                  </a:lnTo>
                  <a:lnTo>
                    <a:pt x="508426" y="50087"/>
                  </a:lnTo>
                  <a:lnTo>
                    <a:pt x="545151" y="76257"/>
                  </a:lnTo>
                  <a:lnTo>
                    <a:pt x="577623" y="106925"/>
                  </a:lnTo>
                  <a:lnTo>
                    <a:pt x="605333" y="141609"/>
                  </a:lnTo>
                  <a:lnTo>
                    <a:pt x="627772" y="179829"/>
                  </a:lnTo>
                  <a:lnTo>
                    <a:pt x="644430" y="221104"/>
                  </a:lnTo>
                  <a:lnTo>
                    <a:pt x="654798" y="264953"/>
                  </a:lnTo>
                  <a:lnTo>
                    <a:pt x="658368" y="310895"/>
                  </a:lnTo>
                  <a:lnTo>
                    <a:pt x="654798" y="356838"/>
                  </a:lnTo>
                  <a:lnTo>
                    <a:pt x="644430" y="400687"/>
                  </a:lnTo>
                  <a:lnTo>
                    <a:pt x="627772" y="441962"/>
                  </a:lnTo>
                  <a:lnTo>
                    <a:pt x="605333" y="480182"/>
                  </a:lnTo>
                  <a:lnTo>
                    <a:pt x="577623" y="514866"/>
                  </a:lnTo>
                  <a:lnTo>
                    <a:pt x="545151" y="545534"/>
                  </a:lnTo>
                  <a:lnTo>
                    <a:pt x="508426" y="571704"/>
                  </a:lnTo>
                  <a:lnTo>
                    <a:pt x="467958" y="592896"/>
                  </a:lnTo>
                  <a:lnTo>
                    <a:pt x="424255" y="608629"/>
                  </a:lnTo>
                  <a:lnTo>
                    <a:pt x="377827" y="618421"/>
                  </a:lnTo>
                  <a:lnTo>
                    <a:pt x="329184" y="621791"/>
                  </a:lnTo>
                  <a:lnTo>
                    <a:pt x="280540" y="618421"/>
                  </a:lnTo>
                  <a:lnTo>
                    <a:pt x="234112" y="608629"/>
                  </a:lnTo>
                  <a:lnTo>
                    <a:pt x="190409" y="592896"/>
                  </a:lnTo>
                  <a:lnTo>
                    <a:pt x="149941" y="571704"/>
                  </a:lnTo>
                  <a:lnTo>
                    <a:pt x="113216" y="545534"/>
                  </a:lnTo>
                  <a:lnTo>
                    <a:pt x="80744" y="514866"/>
                  </a:lnTo>
                  <a:lnTo>
                    <a:pt x="53034" y="480182"/>
                  </a:lnTo>
                  <a:lnTo>
                    <a:pt x="30595" y="441962"/>
                  </a:lnTo>
                  <a:lnTo>
                    <a:pt x="13937" y="400687"/>
                  </a:lnTo>
                  <a:lnTo>
                    <a:pt x="3569" y="356838"/>
                  </a:lnTo>
                  <a:lnTo>
                    <a:pt x="0" y="310895"/>
                  </a:lnTo>
                  <a:close/>
                </a:path>
              </a:pathLst>
            </a:custGeom>
            <a:ln w="2743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28A03BB7-AF28-AAF2-E875-1369114327D8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301" y="117162"/>
            <a:ext cx="669774" cy="650515"/>
          </a:xfrm>
          <a:prstGeom prst="rect">
            <a:avLst/>
          </a:prstGeom>
        </p:spPr>
      </p:pic>
      <p:sp>
        <p:nvSpPr>
          <p:cNvPr id="31" name="object 9">
            <a:extLst>
              <a:ext uri="{FF2B5EF4-FFF2-40B4-BE49-F238E27FC236}">
                <a16:creationId xmlns:a16="http://schemas.microsoft.com/office/drawing/2014/main" xmlns="" id="{2697953C-BEA4-4731-25F1-ABDE83325BF3}"/>
              </a:ext>
            </a:extLst>
          </p:cNvPr>
          <p:cNvSpPr txBox="1">
            <a:spLocks/>
          </p:cNvSpPr>
          <p:nvPr/>
        </p:nvSpPr>
        <p:spPr>
          <a:xfrm>
            <a:off x="1957276" y="361468"/>
            <a:ext cx="5891323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1550" b="1" i="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ru-RU" sz="1800" dirty="0">
                <a:solidFill>
                  <a:srgbClr val="394850"/>
                </a:solidFill>
                <a:latin typeface="Trebuchet MS"/>
                <a:cs typeface="Trebuchet MS"/>
              </a:rPr>
              <a:t>Поиск коренных проблем. Метод 5 Почему?</a:t>
            </a:r>
            <a:endParaRPr lang="ru-RU" sz="1800" dirty="0">
              <a:latin typeface="Trebuchet MS"/>
              <a:cs typeface="Trebuchet MS"/>
            </a:endParaRPr>
          </a:p>
        </p:txBody>
      </p:sp>
      <p:graphicFrame>
        <p:nvGraphicFramePr>
          <p:cNvPr id="40" name="Таблица 39">
            <a:extLst>
              <a:ext uri="{FF2B5EF4-FFF2-40B4-BE49-F238E27FC236}">
                <a16:creationId xmlns:a16="http://schemas.microsoft.com/office/drawing/2014/main" xmlns="" id="{20992426-19B3-4F1A-6A4D-3A11137255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84059423"/>
              </p:ext>
            </p:extLst>
          </p:nvPr>
        </p:nvGraphicFramePr>
        <p:xfrm>
          <a:off x="978636" y="1046925"/>
          <a:ext cx="7848601" cy="39103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xmlns="" val="612541436"/>
                    </a:ext>
                  </a:extLst>
                </a:gridCol>
                <a:gridCol w="1975107">
                  <a:extLst>
                    <a:ext uri="{9D8B030D-6E8A-4147-A177-3AD203B41FA5}">
                      <a16:colId xmlns:a16="http://schemas.microsoft.com/office/drawing/2014/main" xmlns="" val="530111233"/>
                    </a:ext>
                  </a:extLst>
                </a:gridCol>
                <a:gridCol w="5263894">
                  <a:extLst>
                    <a:ext uri="{9D8B030D-6E8A-4147-A177-3AD203B41FA5}">
                      <a16:colId xmlns:a16="http://schemas.microsoft.com/office/drawing/2014/main" xmlns="" val="222539088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№№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Проблемы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Коренная проблема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xmlns="" val="403676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6350" marR="6350" marT="6350" marB="0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buClr>
                          <a:srgbClr val="000000"/>
                        </a:buClr>
                        <a:buSzPts val="1200"/>
                        <a:buFont typeface="Microsoft Sans Serif" panose="020B0604020202020204" pitchFamily="34" charset="0"/>
                        <a:buNone/>
                      </a:pP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Длительное время уходит на подготовку и определение перечня документов, необходимых для поиска в бумажном архиве</a:t>
                      </a:r>
                    </a:p>
                  </a:txBody>
                  <a:tcPr marL="6350" marR="6350" marT="6350" marB="0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  <a:t>1. Отсутствует четкая структура классификации документов.</a:t>
                      </a:r>
                      <a:b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</a:b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  <a:t>2 Нет понятных инструкций по формированию запросов на поиск документов.</a:t>
                      </a:r>
                      <a:b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</a:b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  <a:t>3 Процесс подготовки запроса включает многократные согласования и уточнения, увеличивающие общее время ожидания.</a:t>
                      </a:r>
                    </a:p>
                  </a:txBody>
                  <a:tcPr marL="6350" marR="6350" marT="635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0913780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6350" marR="6350" marT="6350" marB="0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buClr>
                          <a:srgbClr val="000000"/>
                        </a:buClr>
                        <a:buSzPts val="1200"/>
                        <a:buFont typeface="Microsoft Sans Serif" panose="020B0604020202020204" pitchFamily="34" charset="0"/>
                        <a:buNone/>
                      </a:pP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Длительный поиск документов в архиве.</a:t>
                      </a:r>
                    </a:p>
                  </a:txBody>
                  <a:tcPr marL="6350" marR="6350" marT="6350" marB="0"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t">
                        <a:buAutoNum type="arabicPeriod"/>
                      </a:pP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  <a:t>Количество бумажной документации ежегодно увеличивается, занимая всё больше пространства и усложняя управление архивом.</a:t>
                      </a:r>
                      <a:b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</a:b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  <a:t>1.1. Несовершенство методов систематизации архивных материалов - неправильное размещение документов: документы часто оказываются расположены вне установленной схемы, что сильно осложняет их последующий поиск.</a:t>
                      </a:r>
                      <a:b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</a:b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  <a:t>1.2. Из-за больших объемов бумаги и отсутствия точной индексации поиск конкретного документа превращается в длительный и ресурсоемкий процесс.</a:t>
                      </a:r>
                      <a:b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</a:b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  <a:t>2. Фрагментарность каталогов и используемых для ориентации в документах.</a:t>
                      </a:r>
                      <a:b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</a:b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  <a:t>3. Высокая загруженность сотрудников, выполняющих поисковую работу.</a:t>
                      </a:r>
                    </a:p>
                    <a:p>
                      <a:pPr marL="0" indent="0" algn="l" fontAlgn="t">
                        <a:buNone/>
                      </a:pP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Microsoft Sans Serif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6350" marR="6350" marT="635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706770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6350" marR="6350" marT="6350" marB="0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buClr>
                          <a:srgbClr val="000000"/>
                        </a:buClr>
                        <a:buSzPts val="1200"/>
                        <a:buFont typeface="Microsoft Sans Serif" panose="020B0604020202020204" pitchFamily="34" charset="0"/>
                        <a:buNone/>
                      </a:pP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Излишние манипуляции с документами.</a:t>
                      </a:r>
                    </a:p>
                  </a:txBody>
                  <a:tcPr marL="6350" marR="6350" marT="6350" marB="0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  <a:t>Для предоставления ответа на запрос необходимо сделать копию запрашиваемых документов, что приводит к необходимости постоянного выполнения некоторых манипуляций с документами в архиве (расшивка, сканирование, последующее сшивание) - это занимает много времени и сил сотрудников, ухудшая показатели эффективности работы. </a:t>
                      </a:r>
                    </a:p>
                  </a:txBody>
                  <a:tcPr marL="6350" marR="6350" marT="635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3030693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6856968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69E5BACC-2333-1F13-9E12-9197FD4B67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4">
            <a:extLst>
              <a:ext uri="{FF2B5EF4-FFF2-40B4-BE49-F238E27FC236}">
                <a16:creationId xmlns:a16="http://schemas.microsoft.com/office/drawing/2014/main" xmlns="" id="{A9351628-3E77-6232-4487-48280469580C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78990" y="209893"/>
            <a:ext cx="7531609" cy="685457"/>
          </a:xfrm>
          <a:prstGeom prst="rect">
            <a:avLst/>
          </a:prstGeom>
        </p:spPr>
      </p:pic>
      <p:grpSp>
        <p:nvGrpSpPr>
          <p:cNvPr id="6" name="object 6">
            <a:extLst>
              <a:ext uri="{FF2B5EF4-FFF2-40B4-BE49-F238E27FC236}">
                <a16:creationId xmlns:a16="http://schemas.microsoft.com/office/drawing/2014/main" xmlns="" id="{9A945823-7BC8-B693-6566-95CC8CE57CCC}"/>
              </a:ext>
            </a:extLst>
          </p:cNvPr>
          <p:cNvGrpSpPr/>
          <p:nvPr/>
        </p:nvGrpSpPr>
        <p:grpSpPr>
          <a:xfrm>
            <a:off x="0" y="0"/>
            <a:ext cx="612642" cy="5143500"/>
            <a:chOff x="0" y="0"/>
            <a:chExt cx="612642" cy="5143500"/>
          </a:xfrm>
        </p:grpSpPr>
        <p:pic>
          <p:nvPicPr>
            <p:cNvPr id="9" name="object 9">
              <a:extLst>
                <a:ext uri="{FF2B5EF4-FFF2-40B4-BE49-F238E27FC236}">
                  <a16:creationId xmlns:a16="http://schemas.microsoft.com/office/drawing/2014/main" xmlns="" id="{D07B85D1-41FA-4910-77A3-AFF52CF6271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435" y="0"/>
              <a:ext cx="548640" cy="5129784"/>
            </a:xfrm>
            <a:prstGeom prst="rect">
              <a:avLst/>
            </a:prstGeom>
          </p:spPr>
        </p:pic>
        <p:sp>
          <p:nvSpPr>
            <p:cNvPr id="10" name="object 10">
              <a:extLst>
                <a:ext uri="{FF2B5EF4-FFF2-40B4-BE49-F238E27FC236}">
                  <a16:creationId xmlns:a16="http://schemas.microsoft.com/office/drawing/2014/main" xmlns="" id="{D64BFF37-B3A4-56B9-2B4D-648DCD8D7445}"/>
                </a:ext>
              </a:extLst>
            </p:cNvPr>
            <p:cNvSpPr/>
            <p:nvPr/>
          </p:nvSpPr>
          <p:spPr>
            <a:xfrm>
              <a:off x="0" y="0"/>
              <a:ext cx="182880" cy="5143500"/>
            </a:xfrm>
            <a:custGeom>
              <a:avLst/>
              <a:gdLst/>
              <a:ahLst/>
              <a:cxnLst/>
              <a:rect l="l" t="t" r="r" b="b"/>
              <a:pathLst>
                <a:path w="182880" h="5143500">
                  <a:moveTo>
                    <a:pt x="0" y="5143500"/>
                  </a:moveTo>
                  <a:lnTo>
                    <a:pt x="182879" y="5143500"/>
                  </a:lnTo>
                  <a:lnTo>
                    <a:pt x="182879" y="0"/>
                  </a:lnTo>
                  <a:lnTo>
                    <a:pt x="0" y="0"/>
                  </a:lnTo>
                  <a:lnTo>
                    <a:pt x="0" y="5143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>
              <a:extLst>
                <a:ext uri="{FF2B5EF4-FFF2-40B4-BE49-F238E27FC236}">
                  <a16:creationId xmlns:a16="http://schemas.microsoft.com/office/drawing/2014/main" xmlns="" id="{6D244F5A-3353-FC2C-E5AF-1FC493E2DCB4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82879" y="630936"/>
              <a:ext cx="425195" cy="512063"/>
            </a:xfrm>
            <a:prstGeom prst="rect">
              <a:avLst/>
            </a:prstGeom>
          </p:spPr>
        </p:pic>
        <p:pic>
          <p:nvPicPr>
            <p:cNvPr id="12" name="object 12">
              <a:extLst>
                <a:ext uri="{FF2B5EF4-FFF2-40B4-BE49-F238E27FC236}">
                  <a16:creationId xmlns:a16="http://schemas.microsoft.com/office/drawing/2014/main" xmlns="" id="{DD942BEF-7157-E4F8-ED90-162EFE1EACD6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4585715"/>
              <a:ext cx="612642" cy="557783"/>
            </a:xfrm>
            <a:prstGeom prst="rect">
              <a:avLst/>
            </a:prstGeom>
          </p:spPr>
        </p:pic>
        <p:pic>
          <p:nvPicPr>
            <p:cNvPr id="13" name="object 13">
              <a:extLst>
                <a:ext uri="{FF2B5EF4-FFF2-40B4-BE49-F238E27FC236}">
                  <a16:creationId xmlns:a16="http://schemas.microsoft.com/office/drawing/2014/main" xmlns="" id="{E24E94E0-8BDC-6AD5-D652-4BDACE09317B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92023" y="68580"/>
              <a:ext cx="411480" cy="434339"/>
            </a:xfrm>
            <a:prstGeom prst="rect">
              <a:avLst/>
            </a:prstGeom>
          </p:spPr>
        </p:pic>
      </p:grpSp>
      <p:grpSp>
        <p:nvGrpSpPr>
          <p:cNvPr id="18" name="Группа 17">
            <a:extLst>
              <a:ext uri="{FF2B5EF4-FFF2-40B4-BE49-F238E27FC236}">
                <a16:creationId xmlns:a16="http://schemas.microsoft.com/office/drawing/2014/main" xmlns="" id="{AD4B974A-55D6-6EED-A7A2-39EACA0A3BBE}"/>
              </a:ext>
            </a:extLst>
          </p:cNvPr>
          <p:cNvGrpSpPr/>
          <p:nvPr/>
        </p:nvGrpSpPr>
        <p:grpSpPr>
          <a:xfrm>
            <a:off x="745170" y="227858"/>
            <a:ext cx="658496" cy="629158"/>
            <a:chOff x="6629399" y="2564892"/>
            <a:chExt cx="658496" cy="629158"/>
          </a:xfrm>
        </p:grpSpPr>
        <p:sp>
          <p:nvSpPr>
            <p:cNvPr id="16" name="object 7">
              <a:extLst>
                <a:ext uri="{FF2B5EF4-FFF2-40B4-BE49-F238E27FC236}">
                  <a16:creationId xmlns:a16="http://schemas.microsoft.com/office/drawing/2014/main" xmlns="" id="{32482F76-D7B5-12AA-C745-90003222D05C}"/>
                </a:ext>
              </a:extLst>
            </p:cNvPr>
            <p:cNvSpPr/>
            <p:nvPr/>
          </p:nvSpPr>
          <p:spPr>
            <a:xfrm>
              <a:off x="6629400" y="2564892"/>
              <a:ext cx="658495" cy="622300"/>
            </a:xfrm>
            <a:custGeom>
              <a:avLst/>
              <a:gdLst/>
              <a:ahLst/>
              <a:cxnLst/>
              <a:rect l="l" t="t" r="r" b="b"/>
              <a:pathLst>
                <a:path w="658494" h="622300">
                  <a:moveTo>
                    <a:pt x="329184" y="0"/>
                  </a:moveTo>
                  <a:lnTo>
                    <a:pt x="280540" y="3370"/>
                  </a:lnTo>
                  <a:lnTo>
                    <a:pt x="234112" y="13162"/>
                  </a:lnTo>
                  <a:lnTo>
                    <a:pt x="190409" y="28895"/>
                  </a:lnTo>
                  <a:lnTo>
                    <a:pt x="149941" y="50087"/>
                  </a:lnTo>
                  <a:lnTo>
                    <a:pt x="113216" y="76257"/>
                  </a:lnTo>
                  <a:lnTo>
                    <a:pt x="80744" y="106925"/>
                  </a:lnTo>
                  <a:lnTo>
                    <a:pt x="53034" y="141609"/>
                  </a:lnTo>
                  <a:lnTo>
                    <a:pt x="30595" y="179829"/>
                  </a:lnTo>
                  <a:lnTo>
                    <a:pt x="13937" y="221104"/>
                  </a:lnTo>
                  <a:lnTo>
                    <a:pt x="3569" y="264953"/>
                  </a:lnTo>
                  <a:lnTo>
                    <a:pt x="0" y="310895"/>
                  </a:lnTo>
                  <a:lnTo>
                    <a:pt x="3569" y="356838"/>
                  </a:lnTo>
                  <a:lnTo>
                    <a:pt x="13937" y="400687"/>
                  </a:lnTo>
                  <a:lnTo>
                    <a:pt x="30595" y="441962"/>
                  </a:lnTo>
                  <a:lnTo>
                    <a:pt x="53034" y="480182"/>
                  </a:lnTo>
                  <a:lnTo>
                    <a:pt x="80744" y="514866"/>
                  </a:lnTo>
                  <a:lnTo>
                    <a:pt x="113216" y="545534"/>
                  </a:lnTo>
                  <a:lnTo>
                    <a:pt x="149941" y="571704"/>
                  </a:lnTo>
                  <a:lnTo>
                    <a:pt x="190409" y="592896"/>
                  </a:lnTo>
                  <a:lnTo>
                    <a:pt x="234112" y="608629"/>
                  </a:lnTo>
                  <a:lnTo>
                    <a:pt x="280540" y="618421"/>
                  </a:lnTo>
                  <a:lnTo>
                    <a:pt x="329184" y="621791"/>
                  </a:lnTo>
                  <a:lnTo>
                    <a:pt x="377827" y="618421"/>
                  </a:lnTo>
                  <a:lnTo>
                    <a:pt x="424255" y="608629"/>
                  </a:lnTo>
                  <a:lnTo>
                    <a:pt x="467958" y="592896"/>
                  </a:lnTo>
                  <a:lnTo>
                    <a:pt x="508426" y="571704"/>
                  </a:lnTo>
                  <a:lnTo>
                    <a:pt x="545151" y="545534"/>
                  </a:lnTo>
                  <a:lnTo>
                    <a:pt x="577623" y="514866"/>
                  </a:lnTo>
                  <a:lnTo>
                    <a:pt x="605333" y="480182"/>
                  </a:lnTo>
                  <a:lnTo>
                    <a:pt x="627772" y="441962"/>
                  </a:lnTo>
                  <a:lnTo>
                    <a:pt x="644430" y="400687"/>
                  </a:lnTo>
                  <a:lnTo>
                    <a:pt x="654798" y="356838"/>
                  </a:lnTo>
                  <a:lnTo>
                    <a:pt x="658368" y="310895"/>
                  </a:lnTo>
                  <a:lnTo>
                    <a:pt x="654798" y="264953"/>
                  </a:lnTo>
                  <a:lnTo>
                    <a:pt x="644430" y="221104"/>
                  </a:lnTo>
                  <a:lnTo>
                    <a:pt x="627772" y="179829"/>
                  </a:lnTo>
                  <a:lnTo>
                    <a:pt x="605333" y="141609"/>
                  </a:lnTo>
                  <a:lnTo>
                    <a:pt x="577623" y="106925"/>
                  </a:lnTo>
                  <a:lnTo>
                    <a:pt x="545151" y="76257"/>
                  </a:lnTo>
                  <a:lnTo>
                    <a:pt x="508426" y="50087"/>
                  </a:lnTo>
                  <a:lnTo>
                    <a:pt x="467958" y="28895"/>
                  </a:lnTo>
                  <a:lnTo>
                    <a:pt x="424255" y="13162"/>
                  </a:lnTo>
                  <a:lnTo>
                    <a:pt x="377827" y="3370"/>
                  </a:lnTo>
                  <a:lnTo>
                    <a:pt x="329184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8">
              <a:extLst>
                <a:ext uri="{FF2B5EF4-FFF2-40B4-BE49-F238E27FC236}">
                  <a16:creationId xmlns:a16="http://schemas.microsoft.com/office/drawing/2014/main" xmlns="" id="{E06FCEB0-8D03-D354-DD92-5B91906081FB}"/>
                </a:ext>
              </a:extLst>
            </p:cNvPr>
            <p:cNvSpPr/>
            <p:nvPr/>
          </p:nvSpPr>
          <p:spPr>
            <a:xfrm>
              <a:off x="6629399" y="2571750"/>
              <a:ext cx="658495" cy="622300"/>
            </a:xfrm>
            <a:custGeom>
              <a:avLst/>
              <a:gdLst/>
              <a:ahLst/>
              <a:cxnLst/>
              <a:rect l="l" t="t" r="r" b="b"/>
              <a:pathLst>
                <a:path w="658494" h="622300">
                  <a:moveTo>
                    <a:pt x="0" y="310895"/>
                  </a:moveTo>
                  <a:lnTo>
                    <a:pt x="3569" y="264953"/>
                  </a:lnTo>
                  <a:lnTo>
                    <a:pt x="13937" y="221104"/>
                  </a:lnTo>
                  <a:lnTo>
                    <a:pt x="30595" y="179829"/>
                  </a:lnTo>
                  <a:lnTo>
                    <a:pt x="53034" y="141609"/>
                  </a:lnTo>
                  <a:lnTo>
                    <a:pt x="80744" y="106925"/>
                  </a:lnTo>
                  <a:lnTo>
                    <a:pt x="113216" y="76257"/>
                  </a:lnTo>
                  <a:lnTo>
                    <a:pt x="149941" y="50087"/>
                  </a:lnTo>
                  <a:lnTo>
                    <a:pt x="190409" y="28895"/>
                  </a:lnTo>
                  <a:lnTo>
                    <a:pt x="234112" y="13162"/>
                  </a:lnTo>
                  <a:lnTo>
                    <a:pt x="280540" y="3370"/>
                  </a:lnTo>
                  <a:lnTo>
                    <a:pt x="329184" y="0"/>
                  </a:lnTo>
                  <a:lnTo>
                    <a:pt x="377827" y="3370"/>
                  </a:lnTo>
                  <a:lnTo>
                    <a:pt x="424255" y="13162"/>
                  </a:lnTo>
                  <a:lnTo>
                    <a:pt x="467958" y="28895"/>
                  </a:lnTo>
                  <a:lnTo>
                    <a:pt x="508426" y="50087"/>
                  </a:lnTo>
                  <a:lnTo>
                    <a:pt x="545151" y="76257"/>
                  </a:lnTo>
                  <a:lnTo>
                    <a:pt x="577623" y="106925"/>
                  </a:lnTo>
                  <a:lnTo>
                    <a:pt x="605333" y="141609"/>
                  </a:lnTo>
                  <a:lnTo>
                    <a:pt x="627772" y="179829"/>
                  </a:lnTo>
                  <a:lnTo>
                    <a:pt x="644430" y="221104"/>
                  </a:lnTo>
                  <a:lnTo>
                    <a:pt x="654798" y="264953"/>
                  </a:lnTo>
                  <a:lnTo>
                    <a:pt x="658368" y="310895"/>
                  </a:lnTo>
                  <a:lnTo>
                    <a:pt x="654798" y="356838"/>
                  </a:lnTo>
                  <a:lnTo>
                    <a:pt x="644430" y="400687"/>
                  </a:lnTo>
                  <a:lnTo>
                    <a:pt x="627772" y="441962"/>
                  </a:lnTo>
                  <a:lnTo>
                    <a:pt x="605333" y="480182"/>
                  </a:lnTo>
                  <a:lnTo>
                    <a:pt x="577623" y="514866"/>
                  </a:lnTo>
                  <a:lnTo>
                    <a:pt x="545151" y="545534"/>
                  </a:lnTo>
                  <a:lnTo>
                    <a:pt x="508426" y="571704"/>
                  </a:lnTo>
                  <a:lnTo>
                    <a:pt x="467958" y="592896"/>
                  </a:lnTo>
                  <a:lnTo>
                    <a:pt x="424255" y="608629"/>
                  </a:lnTo>
                  <a:lnTo>
                    <a:pt x="377827" y="618421"/>
                  </a:lnTo>
                  <a:lnTo>
                    <a:pt x="329184" y="621791"/>
                  </a:lnTo>
                  <a:lnTo>
                    <a:pt x="280540" y="618421"/>
                  </a:lnTo>
                  <a:lnTo>
                    <a:pt x="234112" y="608629"/>
                  </a:lnTo>
                  <a:lnTo>
                    <a:pt x="190409" y="592896"/>
                  </a:lnTo>
                  <a:lnTo>
                    <a:pt x="149941" y="571704"/>
                  </a:lnTo>
                  <a:lnTo>
                    <a:pt x="113216" y="545534"/>
                  </a:lnTo>
                  <a:lnTo>
                    <a:pt x="80744" y="514866"/>
                  </a:lnTo>
                  <a:lnTo>
                    <a:pt x="53034" y="480182"/>
                  </a:lnTo>
                  <a:lnTo>
                    <a:pt x="30595" y="441962"/>
                  </a:lnTo>
                  <a:lnTo>
                    <a:pt x="13937" y="400687"/>
                  </a:lnTo>
                  <a:lnTo>
                    <a:pt x="3569" y="356838"/>
                  </a:lnTo>
                  <a:lnTo>
                    <a:pt x="0" y="310895"/>
                  </a:lnTo>
                  <a:close/>
                </a:path>
              </a:pathLst>
            </a:custGeom>
            <a:ln w="2743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B38E403D-E0C3-7386-1E95-387DEC7CB4D3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301" y="117162"/>
            <a:ext cx="669774" cy="650515"/>
          </a:xfrm>
          <a:prstGeom prst="rect">
            <a:avLst/>
          </a:prstGeom>
        </p:spPr>
      </p:pic>
      <p:sp>
        <p:nvSpPr>
          <p:cNvPr id="31" name="object 9">
            <a:extLst>
              <a:ext uri="{FF2B5EF4-FFF2-40B4-BE49-F238E27FC236}">
                <a16:creationId xmlns:a16="http://schemas.microsoft.com/office/drawing/2014/main" xmlns="" id="{50668A61-6C02-DBC0-B5DF-B1FF894AA037}"/>
              </a:ext>
            </a:extLst>
          </p:cNvPr>
          <p:cNvSpPr txBox="1">
            <a:spLocks/>
          </p:cNvSpPr>
          <p:nvPr/>
        </p:nvSpPr>
        <p:spPr>
          <a:xfrm>
            <a:off x="1957276" y="361468"/>
            <a:ext cx="5891323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1550" b="1" i="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ru-RU" sz="1800" dirty="0">
                <a:solidFill>
                  <a:srgbClr val="394850"/>
                </a:solidFill>
                <a:latin typeface="Trebuchet MS"/>
                <a:cs typeface="Trebuchet MS"/>
              </a:rPr>
              <a:t>Поиск коренных проблем. Метод 5 Почему?</a:t>
            </a:r>
            <a:endParaRPr lang="ru-RU" sz="1800" dirty="0">
              <a:latin typeface="Trebuchet MS"/>
              <a:cs typeface="Trebuchet MS"/>
            </a:endParaRPr>
          </a:p>
        </p:txBody>
      </p:sp>
      <p:graphicFrame>
        <p:nvGraphicFramePr>
          <p:cNvPr id="40" name="Таблица 39">
            <a:extLst>
              <a:ext uri="{FF2B5EF4-FFF2-40B4-BE49-F238E27FC236}">
                <a16:creationId xmlns:a16="http://schemas.microsoft.com/office/drawing/2014/main" xmlns="" id="{B9263905-7121-9059-8229-D28801322E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86845936"/>
              </p:ext>
            </p:extLst>
          </p:nvPr>
        </p:nvGraphicFramePr>
        <p:xfrm>
          <a:off x="920493" y="1132772"/>
          <a:ext cx="7848601" cy="2562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xmlns="" val="612541436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xmlns="" val="530111233"/>
                    </a:ext>
                  </a:extLst>
                </a:gridCol>
                <a:gridCol w="4953001">
                  <a:extLst>
                    <a:ext uri="{9D8B030D-6E8A-4147-A177-3AD203B41FA5}">
                      <a16:colId xmlns:a16="http://schemas.microsoft.com/office/drawing/2014/main" xmlns="" val="222539088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№№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Проблемы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Коренная проблема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xmlns="" val="403676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6350" marR="6350" marT="6350" marB="0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buClr>
                          <a:srgbClr val="000000"/>
                        </a:buClr>
                        <a:buSzPts val="1200"/>
                        <a:buFont typeface="Microsoft Sans Serif" panose="020B0604020202020204" pitchFamily="34" charset="0"/>
                        <a:buNone/>
                      </a:pP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Процесс протекает на разных этажах.</a:t>
                      </a:r>
                    </a:p>
                  </a:txBody>
                  <a:tcPr marL="6350" marR="6350" marT="6350" marB="0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  <a:t>Архивное помещение расположено в труднодоступном месте (цокольный этаж, конец коридора), что вынуждает сотрудников совершать дополнительные перемещения для поиска и отбора необходимых документов. Это создает дополнительную физическую нагрузку и увеличивает временные издержки, негативно влияя на производительность труда.</a:t>
                      </a:r>
                    </a:p>
                    <a:p>
                      <a:pPr algn="l" fontAlgn="t">
                        <a:buNone/>
                      </a:pP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Microsoft Sans Serif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6350" marR="6350" marT="635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354894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6350" marR="6350" marT="6350" marB="0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buClr>
                          <a:srgbClr val="000000"/>
                        </a:buClr>
                        <a:buSzPts val="1200"/>
                        <a:buFont typeface="Microsoft Sans Serif" panose="020B0604020202020204" pitchFamily="34" charset="0"/>
                        <a:buNone/>
                      </a:pP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Отсутствует закрепленный сотрудник за ведение архивного дела.</a:t>
                      </a:r>
                    </a:p>
                  </a:txBody>
                  <a:tcPr marL="6350" marR="6350" marT="6350" marB="0"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t">
                        <a:buAutoNum type="arabicPeriod"/>
                      </a:pP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  <a:t>Из начально не была выделена штатная единица архиватора по ведению архива. </a:t>
                      </a:r>
                      <a:b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</a:b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  <a:t>2. Не была закреплена функция за ведением архивного дела ни за одним сотрудником (каждый сотрудник должен был формировать документы по объекту самостоятельно)</a:t>
                      </a:r>
                    </a:p>
                    <a:p>
                      <a:pPr marL="0" indent="0" algn="l" fontAlgn="t">
                        <a:buNone/>
                      </a:pP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Microsoft Sans Serif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6350" marR="6350" marT="635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469207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6336071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95056" y="219456"/>
            <a:ext cx="655320" cy="4832985"/>
            <a:chOff x="95056" y="219456"/>
            <a:chExt cx="655320" cy="4832985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14883" y="219456"/>
              <a:ext cx="530351" cy="481888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46303" y="219456"/>
              <a:ext cx="187960" cy="4832985"/>
            </a:xfrm>
            <a:custGeom>
              <a:avLst/>
              <a:gdLst/>
              <a:ahLst/>
              <a:cxnLst/>
              <a:rect l="l" t="t" r="r" b="b"/>
              <a:pathLst>
                <a:path w="187960" h="4832985">
                  <a:moveTo>
                    <a:pt x="187452" y="0"/>
                  </a:moveTo>
                  <a:lnTo>
                    <a:pt x="0" y="0"/>
                  </a:lnTo>
                  <a:lnTo>
                    <a:pt x="0" y="4832604"/>
                  </a:lnTo>
                  <a:lnTo>
                    <a:pt x="187452" y="4832604"/>
                  </a:lnTo>
                  <a:lnTo>
                    <a:pt x="18745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33756" y="822960"/>
              <a:ext cx="411480" cy="48006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5056" y="4526279"/>
              <a:ext cx="654748" cy="525778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38327" y="297180"/>
              <a:ext cx="406908" cy="406908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034592" y="74117"/>
            <a:ext cx="297815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394850"/>
                </a:solidFill>
                <a:latin typeface="Trebuchet MS"/>
                <a:cs typeface="Trebuchet MS"/>
              </a:rPr>
              <a:t>Карта</a:t>
            </a:r>
            <a:r>
              <a:rPr sz="1800" spc="-30" dirty="0">
                <a:solidFill>
                  <a:srgbClr val="39485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394850"/>
                </a:solidFill>
                <a:latin typeface="Trebuchet MS"/>
                <a:cs typeface="Trebuchet MS"/>
              </a:rPr>
              <a:t>текущего</a:t>
            </a:r>
            <a:r>
              <a:rPr sz="1800" spc="-25" dirty="0">
                <a:solidFill>
                  <a:srgbClr val="394850"/>
                </a:solidFill>
                <a:latin typeface="Trebuchet MS"/>
                <a:cs typeface="Trebuchet MS"/>
              </a:rPr>
              <a:t> </a:t>
            </a:r>
            <a:r>
              <a:rPr sz="1800" spc="-10" dirty="0">
                <a:solidFill>
                  <a:srgbClr val="394850"/>
                </a:solidFill>
                <a:latin typeface="Trebuchet MS"/>
                <a:cs typeface="Trebuchet MS"/>
              </a:rPr>
              <a:t>состояния</a:t>
            </a:r>
            <a:endParaRPr sz="1800" dirty="0">
              <a:latin typeface="Trebuchet MS"/>
              <a:cs typeface="Trebuchet MS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882396" y="448055"/>
            <a:ext cx="8114665" cy="11430"/>
          </a:xfrm>
          <a:custGeom>
            <a:avLst/>
            <a:gdLst/>
            <a:ahLst/>
            <a:cxnLst/>
            <a:rect l="l" t="t" r="r" b="b"/>
            <a:pathLst>
              <a:path w="8114665" h="11429">
                <a:moveTo>
                  <a:pt x="0" y="10922"/>
                </a:moveTo>
                <a:lnTo>
                  <a:pt x="8114410" y="0"/>
                </a:lnTo>
              </a:path>
            </a:pathLst>
          </a:custGeom>
          <a:ln w="18288">
            <a:solidFill>
              <a:srgbClr val="EE85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962246" y="3793266"/>
            <a:ext cx="7419753" cy="1090042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878205" algn="ctr">
              <a:lnSpc>
                <a:spcPct val="100000"/>
              </a:lnSpc>
              <a:spcBef>
                <a:spcPts val="700"/>
              </a:spcBef>
            </a:pPr>
            <a:r>
              <a:rPr sz="1000" b="1" spc="-10" dirty="0">
                <a:solidFill>
                  <a:srgbClr val="FF0000"/>
                </a:solidFill>
                <a:latin typeface="Arial"/>
                <a:cs typeface="Arial"/>
              </a:rPr>
              <a:t>Проблемы</a:t>
            </a:r>
            <a:endParaRPr sz="1000" dirty="0">
              <a:latin typeface="Arial"/>
              <a:cs typeface="Arial"/>
            </a:endParaRPr>
          </a:p>
          <a:p>
            <a:pPr marL="153035" indent="-140335">
              <a:lnSpc>
                <a:spcPct val="100000"/>
              </a:lnSpc>
              <a:spcBef>
                <a:spcPts val="600"/>
              </a:spcBef>
              <a:buAutoNum type="arabicPeriod"/>
              <a:tabLst>
                <a:tab pos="153035" algn="l"/>
              </a:tabLst>
            </a:pPr>
            <a:r>
              <a:rPr lang="ru-RU" sz="1000" spc="-10" dirty="0">
                <a:latin typeface="Microsoft Sans Serif"/>
                <a:cs typeface="Microsoft Sans Serif"/>
              </a:rPr>
              <a:t>Длительное время уходит на подготовку и определение перечня документов, необходимых для поиска в бумажном архиве</a:t>
            </a:r>
            <a:r>
              <a:rPr sz="1000" spc="-10" dirty="0">
                <a:latin typeface="Microsoft Sans Serif"/>
                <a:cs typeface="Microsoft Sans Serif"/>
              </a:rPr>
              <a:t>.</a:t>
            </a:r>
            <a:endParaRPr sz="1000" dirty="0">
              <a:latin typeface="Microsoft Sans Serif"/>
              <a:cs typeface="Microsoft Sans Serif"/>
            </a:endParaRPr>
          </a:p>
          <a:p>
            <a:pPr marL="153035" indent="-140335">
              <a:lnSpc>
                <a:spcPts val="1195"/>
              </a:lnSpc>
              <a:spcBef>
                <a:spcPts val="25"/>
              </a:spcBef>
              <a:buAutoNum type="arabicPeriod"/>
              <a:tabLst>
                <a:tab pos="153035" algn="l"/>
              </a:tabLst>
            </a:pPr>
            <a:r>
              <a:rPr sz="1000" spc="-10" dirty="0">
                <a:latin typeface="Microsoft Sans Serif"/>
                <a:cs typeface="Microsoft Sans Serif"/>
              </a:rPr>
              <a:t>Длительный</a:t>
            </a:r>
            <a:r>
              <a:rPr sz="1000" dirty="0">
                <a:latin typeface="Microsoft Sans Serif"/>
                <a:cs typeface="Microsoft Sans Serif"/>
              </a:rPr>
              <a:t> </a:t>
            </a:r>
            <a:r>
              <a:rPr sz="1000" spc="-20" dirty="0" err="1">
                <a:latin typeface="Microsoft Sans Serif"/>
                <a:cs typeface="Microsoft Sans Serif"/>
              </a:rPr>
              <a:t>поиск</a:t>
            </a:r>
            <a:r>
              <a:rPr sz="1000" spc="-30" dirty="0">
                <a:latin typeface="Microsoft Sans Serif"/>
                <a:cs typeface="Microsoft Sans Serif"/>
              </a:rPr>
              <a:t> </a:t>
            </a:r>
            <a:r>
              <a:rPr lang="ru-RU" sz="1000" spc="-30" dirty="0">
                <a:latin typeface="Microsoft Sans Serif"/>
                <a:cs typeface="Microsoft Sans Serif"/>
              </a:rPr>
              <a:t>документов </a:t>
            </a:r>
            <a:r>
              <a:rPr sz="1000" dirty="0">
                <a:latin typeface="Microsoft Sans Serif"/>
                <a:cs typeface="Microsoft Sans Serif"/>
              </a:rPr>
              <a:t>в</a:t>
            </a:r>
            <a:r>
              <a:rPr sz="1000" spc="35" dirty="0">
                <a:latin typeface="Microsoft Sans Serif"/>
                <a:cs typeface="Microsoft Sans Serif"/>
              </a:rPr>
              <a:t> </a:t>
            </a:r>
            <a:r>
              <a:rPr sz="1000" spc="-10" dirty="0">
                <a:latin typeface="Microsoft Sans Serif"/>
                <a:cs typeface="Microsoft Sans Serif"/>
              </a:rPr>
              <a:t>архиве.</a:t>
            </a:r>
            <a:endParaRPr sz="1000" dirty="0">
              <a:latin typeface="Microsoft Sans Serif"/>
              <a:cs typeface="Microsoft Sans Serif"/>
            </a:endParaRPr>
          </a:p>
          <a:p>
            <a:pPr marL="152400" indent="-139700">
              <a:lnSpc>
                <a:spcPts val="1190"/>
              </a:lnSpc>
              <a:buAutoNum type="arabicPeriod"/>
              <a:tabLst>
                <a:tab pos="152400" algn="l"/>
              </a:tabLst>
            </a:pPr>
            <a:r>
              <a:rPr sz="1000" dirty="0">
                <a:latin typeface="Microsoft Sans Serif"/>
                <a:cs typeface="Microsoft Sans Serif"/>
              </a:rPr>
              <a:t>Излишние</a:t>
            </a:r>
            <a:r>
              <a:rPr sz="1000" spc="-20" dirty="0">
                <a:latin typeface="Microsoft Sans Serif"/>
                <a:cs typeface="Microsoft Sans Serif"/>
              </a:rPr>
              <a:t> </a:t>
            </a:r>
            <a:r>
              <a:rPr sz="1000" spc="-10" dirty="0">
                <a:latin typeface="Microsoft Sans Serif"/>
                <a:cs typeface="Microsoft Sans Serif"/>
              </a:rPr>
              <a:t>манипуляции</a:t>
            </a:r>
            <a:r>
              <a:rPr sz="1000" spc="10" dirty="0">
                <a:latin typeface="Microsoft Sans Serif"/>
                <a:cs typeface="Microsoft Sans Serif"/>
              </a:rPr>
              <a:t> </a:t>
            </a:r>
            <a:r>
              <a:rPr sz="1000" dirty="0">
                <a:latin typeface="Microsoft Sans Serif"/>
                <a:cs typeface="Microsoft Sans Serif"/>
              </a:rPr>
              <a:t>с</a:t>
            </a:r>
            <a:r>
              <a:rPr sz="1000" spc="-35" dirty="0">
                <a:latin typeface="Microsoft Sans Serif"/>
                <a:cs typeface="Microsoft Sans Serif"/>
              </a:rPr>
              <a:t> </a:t>
            </a:r>
            <a:r>
              <a:rPr sz="1000" spc="-10" dirty="0">
                <a:latin typeface="Microsoft Sans Serif"/>
                <a:cs typeface="Microsoft Sans Serif"/>
              </a:rPr>
              <a:t>документами.</a:t>
            </a:r>
            <a:endParaRPr sz="1000" dirty="0">
              <a:latin typeface="Microsoft Sans Serif"/>
              <a:cs typeface="Microsoft Sans Serif"/>
            </a:endParaRPr>
          </a:p>
          <a:p>
            <a:pPr marL="153035" indent="-140335">
              <a:lnSpc>
                <a:spcPts val="1195"/>
              </a:lnSpc>
              <a:buAutoNum type="arabicPeriod"/>
              <a:tabLst>
                <a:tab pos="153035" algn="l"/>
              </a:tabLst>
            </a:pPr>
            <a:r>
              <a:rPr sz="1000" dirty="0">
                <a:latin typeface="Microsoft Sans Serif"/>
                <a:cs typeface="Microsoft Sans Serif"/>
              </a:rPr>
              <a:t>Процесс</a:t>
            </a:r>
            <a:r>
              <a:rPr sz="1000" spc="-45" dirty="0">
                <a:latin typeface="Microsoft Sans Serif"/>
                <a:cs typeface="Microsoft Sans Serif"/>
              </a:rPr>
              <a:t> </a:t>
            </a:r>
            <a:r>
              <a:rPr sz="1000" spc="-10" dirty="0">
                <a:latin typeface="Microsoft Sans Serif"/>
                <a:cs typeface="Microsoft Sans Serif"/>
              </a:rPr>
              <a:t>протекает</a:t>
            </a:r>
            <a:r>
              <a:rPr sz="1000" dirty="0">
                <a:latin typeface="Microsoft Sans Serif"/>
                <a:cs typeface="Microsoft Sans Serif"/>
              </a:rPr>
              <a:t> на</a:t>
            </a:r>
            <a:r>
              <a:rPr sz="1000" spc="-25" dirty="0">
                <a:latin typeface="Microsoft Sans Serif"/>
                <a:cs typeface="Microsoft Sans Serif"/>
              </a:rPr>
              <a:t> </a:t>
            </a:r>
            <a:r>
              <a:rPr sz="1000" dirty="0">
                <a:latin typeface="Microsoft Sans Serif"/>
                <a:cs typeface="Microsoft Sans Serif"/>
              </a:rPr>
              <a:t>разных</a:t>
            </a:r>
            <a:r>
              <a:rPr sz="1000" spc="-45" dirty="0">
                <a:latin typeface="Microsoft Sans Serif"/>
                <a:cs typeface="Microsoft Sans Serif"/>
              </a:rPr>
              <a:t> </a:t>
            </a:r>
            <a:r>
              <a:rPr sz="1000" spc="-10" dirty="0">
                <a:latin typeface="Microsoft Sans Serif"/>
                <a:cs typeface="Microsoft Sans Serif"/>
              </a:rPr>
              <a:t>этажах.</a:t>
            </a:r>
            <a:endParaRPr sz="1000" dirty="0">
              <a:latin typeface="Microsoft Sans Serif"/>
              <a:cs typeface="Microsoft Sans Serif"/>
            </a:endParaRPr>
          </a:p>
          <a:p>
            <a:pPr marL="152400" indent="-139700">
              <a:lnSpc>
                <a:spcPct val="100000"/>
              </a:lnSpc>
              <a:spcBef>
                <a:spcPts val="25"/>
              </a:spcBef>
              <a:buAutoNum type="arabicPeriod"/>
              <a:tabLst>
                <a:tab pos="152400" algn="l"/>
              </a:tabLst>
            </a:pPr>
            <a:r>
              <a:rPr sz="1000" dirty="0">
                <a:latin typeface="Microsoft Sans Serif"/>
                <a:cs typeface="Microsoft Sans Serif"/>
              </a:rPr>
              <a:t>Отсутствует</a:t>
            </a:r>
            <a:r>
              <a:rPr sz="1000" spc="-10" dirty="0">
                <a:latin typeface="Microsoft Sans Serif"/>
                <a:cs typeface="Microsoft Sans Serif"/>
              </a:rPr>
              <a:t> закрепленный</a:t>
            </a:r>
            <a:r>
              <a:rPr sz="1000" spc="-30" dirty="0">
                <a:latin typeface="Microsoft Sans Serif"/>
                <a:cs typeface="Microsoft Sans Serif"/>
              </a:rPr>
              <a:t> </a:t>
            </a:r>
            <a:r>
              <a:rPr sz="1000" spc="-10" dirty="0">
                <a:latin typeface="Microsoft Sans Serif"/>
                <a:cs typeface="Microsoft Sans Serif"/>
              </a:rPr>
              <a:t>сотрудник</a:t>
            </a:r>
            <a:r>
              <a:rPr sz="1000" spc="-45" dirty="0">
                <a:latin typeface="Microsoft Sans Serif"/>
                <a:cs typeface="Microsoft Sans Serif"/>
              </a:rPr>
              <a:t> </a:t>
            </a:r>
            <a:r>
              <a:rPr sz="1000" dirty="0">
                <a:latin typeface="Microsoft Sans Serif"/>
                <a:cs typeface="Microsoft Sans Serif"/>
              </a:rPr>
              <a:t>за</a:t>
            </a:r>
            <a:r>
              <a:rPr sz="1000" spc="-55" dirty="0">
                <a:latin typeface="Microsoft Sans Serif"/>
                <a:cs typeface="Microsoft Sans Serif"/>
              </a:rPr>
              <a:t> </a:t>
            </a:r>
            <a:r>
              <a:rPr sz="1000" dirty="0">
                <a:latin typeface="Microsoft Sans Serif"/>
                <a:cs typeface="Microsoft Sans Serif"/>
              </a:rPr>
              <a:t>ведение</a:t>
            </a:r>
            <a:r>
              <a:rPr sz="1000" spc="5" dirty="0">
                <a:latin typeface="Microsoft Sans Serif"/>
                <a:cs typeface="Microsoft Sans Serif"/>
              </a:rPr>
              <a:t> </a:t>
            </a:r>
            <a:r>
              <a:rPr sz="1000" spc="-10" dirty="0">
                <a:latin typeface="Microsoft Sans Serif"/>
                <a:cs typeface="Microsoft Sans Serif"/>
              </a:rPr>
              <a:t>архивного</a:t>
            </a:r>
            <a:r>
              <a:rPr sz="1000" spc="-25" dirty="0">
                <a:latin typeface="Microsoft Sans Serif"/>
                <a:cs typeface="Microsoft Sans Serif"/>
              </a:rPr>
              <a:t> </a:t>
            </a:r>
            <a:r>
              <a:rPr sz="1000" spc="-10" dirty="0">
                <a:latin typeface="Microsoft Sans Serif"/>
                <a:cs typeface="Microsoft Sans Serif"/>
              </a:rPr>
              <a:t>дела.</a:t>
            </a:r>
            <a:endParaRPr sz="1000" dirty="0">
              <a:latin typeface="Microsoft Sans Serif"/>
              <a:cs typeface="Microsoft Sans Serif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997578" y="3372434"/>
            <a:ext cx="1421765" cy="13529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800" b="1" dirty="0">
                <a:latin typeface="Arial"/>
                <a:cs typeface="Arial"/>
              </a:rPr>
              <a:t>ИТОГО</a:t>
            </a:r>
            <a:r>
              <a:rPr sz="800" b="1" spc="-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–</a:t>
            </a:r>
            <a:r>
              <a:rPr sz="800" b="1" spc="-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ВПП</a:t>
            </a:r>
            <a:r>
              <a:rPr sz="800" b="1" spc="-2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(25</a:t>
            </a:r>
            <a:r>
              <a:rPr sz="800" b="1" spc="-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ч.</a:t>
            </a:r>
            <a:r>
              <a:rPr sz="800" b="1" spc="5" dirty="0">
                <a:latin typeface="Arial"/>
                <a:cs typeface="Arial"/>
              </a:rPr>
              <a:t> </a:t>
            </a:r>
            <a:r>
              <a:rPr sz="800" b="1" dirty="0" smtClean="0">
                <a:latin typeface="Arial"/>
                <a:cs typeface="Arial"/>
              </a:rPr>
              <a:t>1</a:t>
            </a:r>
            <a:r>
              <a:rPr lang="ru-RU" sz="800" b="1" dirty="0" smtClean="0">
                <a:latin typeface="Arial"/>
                <a:cs typeface="Arial"/>
              </a:rPr>
              <a:t>8</a:t>
            </a:r>
            <a:r>
              <a:rPr sz="800" b="1" spc="-5" dirty="0" smtClean="0">
                <a:latin typeface="Arial"/>
                <a:cs typeface="Arial"/>
              </a:rPr>
              <a:t> </a:t>
            </a:r>
            <a:r>
              <a:rPr sz="800" b="1" spc="-20" dirty="0">
                <a:latin typeface="Arial"/>
                <a:cs typeface="Arial"/>
              </a:rPr>
              <a:t>мин.)</a:t>
            </a:r>
            <a:endParaRPr sz="800" dirty="0">
              <a:latin typeface="Arial"/>
              <a:cs typeface="Arial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7708392" y="2482595"/>
            <a:ext cx="1040130" cy="925830"/>
            <a:chOff x="7708392" y="2482595"/>
            <a:chExt cx="1040130" cy="925830"/>
          </a:xfrm>
        </p:grpSpPr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708392" y="2482595"/>
              <a:ext cx="1040129" cy="925830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767828" y="2578607"/>
              <a:ext cx="939546" cy="761238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758684" y="2510027"/>
              <a:ext cx="941831" cy="827532"/>
            </a:xfrm>
            <a:prstGeom prst="rect">
              <a:avLst/>
            </a:prstGeom>
          </p:spPr>
        </p:pic>
      </p:grpSp>
      <p:grpSp>
        <p:nvGrpSpPr>
          <p:cNvPr id="17" name="object 17"/>
          <p:cNvGrpSpPr/>
          <p:nvPr/>
        </p:nvGrpSpPr>
        <p:grpSpPr>
          <a:xfrm>
            <a:off x="854963" y="3527171"/>
            <a:ext cx="8026400" cy="302260"/>
            <a:chOff x="854963" y="3527171"/>
            <a:chExt cx="8026400" cy="302260"/>
          </a:xfrm>
        </p:grpSpPr>
        <p:sp>
          <p:nvSpPr>
            <p:cNvPr id="18" name="object 18"/>
            <p:cNvSpPr/>
            <p:nvPr/>
          </p:nvSpPr>
          <p:spPr>
            <a:xfrm>
              <a:off x="854963" y="3527171"/>
              <a:ext cx="8026400" cy="77470"/>
            </a:xfrm>
            <a:custGeom>
              <a:avLst/>
              <a:gdLst/>
              <a:ahLst/>
              <a:cxnLst/>
              <a:rect l="l" t="t" r="r" b="b"/>
              <a:pathLst>
                <a:path w="8026400" h="77470">
                  <a:moveTo>
                    <a:pt x="76136" y="888"/>
                  </a:moveTo>
                  <a:lnTo>
                    <a:pt x="0" y="39115"/>
                  </a:lnTo>
                  <a:lnTo>
                    <a:pt x="76263" y="77088"/>
                  </a:lnTo>
                  <a:lnTo>
                    <a:pt x="76210" y="45338"/>
                  </a:lnTo>
                  <a:lnTo>
                    <a:pt x="63538" y="45338"/>
                  </a:lnTo>
                  <a:lnTo>
                    <a:pt x="63512" y="32638"/>
                  </a:lnTo>
                  <a:lnTo>
                    <a:pt x="76189" y="32638"/>
                  </a:lnTo>
                  <a:lnTo>
                    <a:pt x="76136" y="888"/>
                  </a:lnTo>
                  <a:close/>
                </a:path>
                <a:path w="8026400" h="77470">
                  <a:moveTo>
                    <a:pt x="7975473" y="0"/>
                  </a:moveTo>
                  <a:lnTo>
                    <a:pt x="7975475" y="888"/>
                  </a:lnTo>
                  <a:lnTo>
                    <a:pt x="7975600" y="50799"/>
                  </a:lnTo>
                  <a:lnTo>
                    <a:pt x="8013466" y="31771"/>
                  </a:lnTo>
                  <a:lnTo>
                    <a:pt x="7988300" y="31771"/>
                  </a:lnTo>
                  <a:lnTo>
                    <a:pt x="7988300" y="19071"/>
                  </a:lnTo>
                  <a:lnTo>
                    <a:pt x="8013904" y="19071"/>
                  </a:lnTo>
                  <a:lnTo>
                    <a:pt x="7975473" y="0"/>
                  </a:lnTo>
                  <a:close/>
                </a:path>
                <a:path w="8026400" h="77470">
                  <a:moveTo>
                    <a:pt x="7975520" y="19071"/>
                  </a:moveTo>
                  <a:lnTo>
                    <a:pt x="63512" y="32638"/>
                  </a:lnTo>
                  <a:lnTo>
                    <a:pt x="63538" y="45338"/>
                  </a:lnTo>
                  <a:lnTo>
                    <a:pt x="76210" y="45338"/>
                  </a:lnTo>
                  <a:lnTo>
                    <a:pt x="76189" y="32638"/>
                  </a:lnTo>
                  <a:lnTo>
                    <a:pt x="7469857" y="32638"/>
                  </a:lnTo>
                  <a:lnTo>
                    <a:pt x="7975552" y="31771"/>
                  </a:lnTo>
                  <a:lnTo>
                    <a:pt x="7975520" y="19071"/>
                  </a:lnTo>
                  <a:close/>
                </a:path>
                <a:path w="8026400" h="77470">
                  <a:moveTo>
                    <a:pt x="7469857" y="32638"/>
                  </a:moveTo>
                  <a:lnTo>
                    <a:pt x="76189" y="32638"/>
                  </a:lnTo>
                  <a:lnTo>
                    <a:pt x="76210" y="45338"/>
                  </a:lnTo>
                  <a:lnTo>
                    <a:pt x="63538" y="45338"/>
                  </a:lnTo>
                  <a:lnTo>
                    <a:pt x="7469857" y="32638"/>
                  </a:lnTo>
                  <a:close/>
                </a:path>
                <a:path w="8026400" h="77470">
                  <a:moveTo>
                    <a:pt x="8013904" y="19071"/>
                  </a:moveTo>
                  <a:lnTo>
                    <a:pt x="7988300" y="19071"/>
                  </a:lnTo>
                  <a:lnTo>
                    <a:pt x="7988300" y="31771"/>
                  </a:lnTo>
                  <a:lnTo>
                    <a:pt x="8013466" y="31771"/>
                  </a:lnTo>
                  <a:lnTo>
                    <a:pt x="8026400" y="25272"/>
                  </a:lnTo>
                  <a:lnTo>
                    <a:pt x="8013904" y="19071"/>
                  </a:lnTo>
                  <a:close/>
                </a:path>
              </a:pathLst>
            </a:custGeom>
            <a:solidFill>
              <a:srgbClr val="3B81F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542918" y="3590798"/>
              <a:ext cx="218566" cy="236239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540633" y="3588512"/>
              <a:ext cx="223138" cy="240811"/>
            </a:xfrm>
            <a:prstGeom prst="rect">
              <a:avLst/>
            </a:prstGeom>
          </p:spPr>
        </p:pic>
      </p:grpSp>
      <p:sp>
        <p:nvSpPr>
          <p:cNvPr id="21" name="object 21"/>
          <p:cNvSpPr txBox="1"/>
          <p:nvPr/>
        </p:nvSpPr>
        <p:spPr>
          <a:xfrm>
            <a:off x="7758683" y="2510027"/>
            <a:ext cx="942340" cy="733277"/>
          </a:xfrm>
          <a:prstGeom prst="rect">
            <a:avLst/>
          </a:prstGeom>
          <a:ln w="9144">
            <a:solidFill>
              <a:srgbClr val="FDA839"/>
            </a:solidFill>
          </a:ln>
        </p:spPr>
        <p:txBody>
          <a:bodyPr vert="horz" wrap="square" lIns="0" tIns="29209" rIns="0" bIns="0" rtlCol="0">
            <a:spAutoFit/>
          </a:bodyPr>
          <a:lstStyle/>
          <a:p>
            <a:pPr marL="107950" marR="100965" indent="77470">
              <a:lnSpc>
                <a:spcPts val="760"/>
              </a:lnSpc>
            </a:pPr>
            <a:r>
              <a:rPr sz="650" spc="-10" dirty="0" err="1">
                <a:latin typeface="Microsoft Sans Serif"/>
                <a:cs typeface="Microsoft Sans Serif"/>
              </a:rPr>
              <a:t>Формирование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пакета</a:t>
            </a:r>
            <a:r>
              <a:rPr sz="650" spc="-15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документов</a:t>
            </a:r>
            <a:endParaRPr sz="650" dirty="0">
              <a:latin typeface="Microsoft Sans Serif"/>
              <a:cs typeface="Microsoft Sans Serif"/>
            </a:endParaRPr>
          </a:p>
          <a:p>
            <a:pPr marL="176530" indent="-13970">
              <a:lnSpc>
                <a:spcPts val="765"/>
              </a:lnSpc>
            </a:pPr>
            <a:r>
              <a:rPr sz="650" dirty="0">
                <a:latin typeface="Microsoft Sans Serif"/>
                <a:cs typeface="Microsoft Sans Serif"/>
              </a:rPr>
              <a:t>в</a:t>
            </a:r>
            <a:r>
              <a:rPr sz="650" spc="-5" dirty="0">
                <a:latin typeface="Microsoft Sans Serif"/>
                <a:cs typeface="Microsoft Sans Serif"/>
              </a:rPr>
              <a:t> </a:t>
            </a:r>
            <a:r>
              <a:rPr sz="650" dirty="0">
                <a:latin typeface="Microsoft Sans Serif"/>
                <a:cs typeface="Microsoft Sans Serif"/>
              </a:rPr>
              <a:t>сетевой</a:t>
            </a:r>
            <a:r>
              <a:rPr sz="650" spc="-2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папке</a:t>
            </a:r>
            <a:endParaRPr sz="650" dirty="0">
              <a:latin typeface="Microsoft Sans Serif"/>
              <a:cs typeface="Microsoft Sans Serif"/>
            </a:endParaRPr>
          </a:p>
          <a:p>
            <a:pPr marL="144780" marR="135255" indent="-635" algn="ctr">
              <a:lnSpc>
                <a:spcPct val="99200"/>
              </a:lnSpc>
              <a:spcBef>
                <a:spcPts val="20"/>
              </a:spcBef>
            </a:pPr>
            <a:r>
              <a:rPr sz="650" dirty="0">
                <a:latin typeface="Microsoft Sans Serif"/>
                <a:cs typeface="Microsoft Sans Serif"/>
              </a:rPr>
              <a:t>для</a:t>
            </a:r>
            <a:r>
              <a:rPr sz="650" spc="-3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подготовки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dirty="0">
                <a:latin typeface="Microsoft Sans Serif"/>
                <a:cs typeface="Microsoft Sans Serif"/>
              </a:rPr>
              <a:t>ответа</a:t>
            </a:r>
            <a:r>
              <a:rPr sz="650" spc="-20" dirty="0">
                <a:latin typeface="Microsoft Sans Serif"/>
                <a:cs typeface="Microsoft Sans Serif"/>
              </a:rPr>
              <a:t> </a:t>
            </a:r>
            <a:r>
              <a:rPr sz="650" dirty="0" err="1">
                <a:latin typeface="Microsoft Sans Serif"/>
                <a:cs typeface="Microsoft Sans Serif"/>
              </a:rPr>
              <a:t>на</a:t>
            </a:r>
            <a:r>
              <a:rPr sz="650" spc="-15" dirty="0">
                <a:latin typeface="Microsoft Sans Serif"/>
                <a:cs typeface="Microsoft Sans Serif"/>
              </a:rPr>
              <a:t> </a:t>
            </a:r>
            <a:r>
              <a:rPr sz="650" spc="-20" dirty="0" err="1">
                <a:latin typeface="Microsoft Sans Serif"/>
                <a:cs typeface="Microsoft Sans Serif"/>
              </a:rPr>
              <a:t>запрос</a:t>
            </a:r>
            <a:endParaRPr lang="ru-RU" sz="650" spc="-20" dirty="0">
              <a:latin typeface="Microsoft Sans Serif"/>
              <a:cs typeface="Microsoft Sans Serif"/>
            </a:endParaRPr>
          </a:p>
          <a:p>
            <a:pPr marL="144780" marR="135255" indent="-635" algn="ctr">
              <a:lnSpc>
                <a:spcPct val="99200"/>
              </a:lnSpc>
              <a:spcBef>
                <a:spcPts val="20"/>
              </a:spcBef>
            </a:pPr>
            <a:endParaRPr lang="ru-RU" sz="650" spc="-20" dirty="0">
              <a:latin typeface="Microsoft Sans Serif"/>
              <a:cs typeface="Microsoft Sans Serif"/>
            </a:endParaRPr>
          </a:p>
          <a:p>
            <a:pPr marL="144780" marR="135255" indent="-635" algn="ctr">
              <a:lnSpc>
                <a:spcPct val="99200"/>
              </a:lnSpc>
              <a:spcBef>
                <a:spcPts val="20"/>
              </a:spcBef>
            </a:pP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dirty="0">
                <a:solidFill>
                  <a:srgbClr val="002060"/>
                </a:solidFill>
                <a:latin typeface="Microsoft Sans Serif"/>
                <a:cs typeface="Microsoft Sans Serif"/>
              </a:rPr>
              <a:t>12</a:t>
            </a:r>
            <a:r>
              <a:rPr sz="650" spc="-10" dirty="0">
                <a:solidFill>
                  <a:srgbClr val="002060"/>
                </a:solidFill>
                <a:latin typeface="Microsoft Sans Serif"/>
                <a:cs typeface="Microsoft Sans Serif"/>
              </a:rPr>
              <a:t> минут</a:t>
            </a:r>
            <a:endParaRPr sz="650" dirty="0">
              <a:solidFill>
                <a:srgbClr val="002060"/>
              </a:solidFill>
              <a:latin typeface="Microsoft Sans Serif"/>
              <a:cs typeface="Microsoft Sans Serif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1133855" y="2391155"/>
            <a:ext cx="1040130" cy="1062990"/>
            <a:chOff x="1133855" y="2391155"/>
            <a:chExt cx="1040130" cy="1062990"/>
          </a:xfrm>
        </p:grpSpPr>
        <p:pic>
          <p:nvPicPr>
            <p:cNvPr id="23" name="object 2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33855" y="2446019"/>
              <a:ext cx="1040130" cy="925830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79575" y="2391155"/>
              <a:ext cx="948689" cy="1062990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84147" y="2473450"/>
              <a:ext cx="941831" cy="947039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1184147" y="2473451"/>
              <a:ext cx="942340" cy="828040"/>
            </a:xfrm>
            <a:custGeom>
              <a:avLst/>
              <a:gdLst/>
              <a:ahLst/>
              <a:cxnLst/>
              <a:rect l="l" t="t" r="r" b="b"/>
              <a:pathLst>
                <a:path w="942339" h="828039">
                  <a:moveTo>
                    <a:pt x="0" y="827532"/>
                  </a:moveTo>
                  <a:lnTo>
                    <a:pt x="941831" y="827532"/>
                  </a:lnTo>
                  <a:lnTo>
                    <a:pt x="941831" y="0"/>
                  </a:lnTo>
                  <a:lnTo>
                    <a:pt x="0" y="0"/>
                  </a:lnTo>
                  <a:lnTo>
                    <a:pt x="0" y="827532"/>
                  </a:lnTo>
                  <a:close/>
                </a:path>
              </a:pathLst>
            </a:custGeom>
            <a:ln w="9143">
              <a:solidFill>
                <a:srgbClr val="FDA83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1184528" y="2468180"/>
            <a:ext cx="932815" cy="9213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3030" marR="107314" algn="ctr">
              <a:lnSpc>
                <a:spcPct val="100099"/>
              </a:lnSpc>
              <a:spcBef>
                <a:spcPts val="100"/>
              </a:spcBef>
            </a:pPr>
            <a:r>
              <a:rPr sz="650" spc="-10" dirty="0">
                <a:latin typeface="Microsoft Sans Serif"/>
                <a:cs typeface="Microsoft Sans Serif"/>
              </a:rPr>
              <a:t>Поступление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задачи </a:t>
            </a:r>
            <a:r>
              <a:rPr sz="650" dirty="0">
                <a:latin typeface="Microsoft Sans Serif"/>
                <a:cs typeface="Microsoft Sans Serif"/>
              </a:rPr>
              <a:t>по</a:t>
            </a:r>
            <a:r>
              <a:rPr sz="650" spc="-5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сбору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информации</a:t>
            </a:r>
            <a:r>
              <a:rPr sz="650" spc="50" dirty="0">
                <a:latin typeface="Microsoft Sans Serif"/>
                <a:cs typeface="Microsoft Sans Serif"/>
              </a:rPr>
              <a:t> </a:t>
            </a:r>
            <a:r>
              <a:rPr sz="650" spc="-25" dirty="0">
                <a:latin typeface="Microsoft Sans Serif"/>
                <a:cs typeface="Microsoft Sans Serif"/>
              </a:rPr>
              <a:t>для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подготовки ответа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dirty="0">
                <a:latin typeface="Microsoft Sans Serif"/>
                <a:cs typeface="Microsoft Sans Serif"/>
              </a:rPr>
              <a:t>в</a:t>
            </a:r>
            <a:r>
              <a:rPr sz="650" spc="1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структурные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подразделения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dirty="0">
                <a:latin typeface="Microsoft Sans Serif"/>
                <a:cs typeface="Microsoft Sans Serif"/>
              </a:rPr>
              <a:t>(например,</a:t>
            </a:r>
            <a:r>
              <a:rPr sz="650" spc="120" dirty="0">
                <a:latin typeface="Microsoft Sans Serif"/>
                <a:cs typeface="Microsoft Sans Serif"/>
              </a:rPr>
              <a:t> </a:t>
            </a:r>
            <a:r>
              <a:rPr sz="650" spc="-20" dirty="0">
                <a:latin typeface="Microsoft Sans Serif"/>
                <a:cs typeface="Microsoft Sans Serif"/>
              </a:rPr>
              <a:t>СДО,</a:t>
            </a:r>
            <a:endParaRPr sz="650" dirty="0">
              <a:latin typeface="Microsoft Sans Serif"/>
              <a:cs typeface="Microsoft Sans Serif"/>
            </a:endParaRPr>
          </a:p>
          <a:p>
            <a:pPr marL="1905" algn="ctr">
              <a:lnSpc>
                <a:spcPct val="100000"/>
              </a:lnSpc>
              <a:spcBef>
                <a:spcPts val="15"/>
              </a:spcBef>
            </a:pPr>
            <a:r>
              <a:rPr sz="650" dirty="0">
                <a:latin typeface="Microsoft Sans Serif"/>
                <a:cs typeface="Microsoft Sans Serif"/>
              </a:rPr>
              <a:t>ПТО,</a:t>
            </a:r>
            <a:r>
              <a:rPr sz="650" spc="-10" dirty="0">
                <a:latin typeface="Microsoft Sans Serif"/>
                <a:cs typeface="Microsoft Sans Serif"/>
              </a:rPr>
              <a:t> ОПиПП, </a:t>
            </a:r>
            <a:r>
              <a:rPr sz="650" spc="-20" dirty="0">
                <a:latin typeface="Microsoft Sans Serif"/>
                <a:cs typeface="Microsoft Sans Serif"/>
              </a:rPr>
              <a:t>ФЭО)</a:t>
            </a:r>
            <a:endParaRPr sz="650" dirty="0">
              <a:latin typeface="Microsoft Sans Serif"/>
              <a:cs typeface="Microsoft Sans Serif"/>
            </a:endParaRPr>
          </a:p>
          <a:p>
            <a:pPr algn="ctr">
              <a:lnSpc>
                <a:spcPct val="100000"/>
              </a:lnSpc>
              <a:spcBef>
                <a:spcPts val="10"/>
              </a:spcBef>
            </a:pPr>
            <a:r>
              <a:rPr sz="650" dirty="0">
                <a:solidFill>
                  <a:srgbClr val="002060"/>
                </a:solidFill>
                <a:latin typeface="Microsoft Sans Serif"/>
                <a:cs typeface="Microsoft Sans Serif"/>
              </a:rPr>
              <a:t>4 </a:t>
            </a:r>
            <a:r>
              <a:rPr sz="650" spc="-20" dirty="0">
                <a:solidFill>
                  <a:srgbClr val="002060"/>
                </a:solidFill>
                <a:latin typeface="Microsoft Sans Serif"/>
                <a:cs typeface="Microsoft Sans Serif"/>
              </a:rPr>
              <a:t>часа</a:t>
            </a:r>
            <a:endParaRPr sz="650" dirty="0">
              <a:solidFill>
                <a:srgbClr val="002060"/>
              </a:solidFill>
              <a:latin typeface="Microsoft Sans Serif"/>
              <a:cs typeface="Microsoft Sans Serif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1133855" y="2066544"/>
            <a:ext cx="1040130" cy="432434"/>
            <a:chOff x="1133855" y="2066544"/>
            <a:chExt cx="1040130" cy="432434"/>
          </a:xfrm>
        </p:grpSpPr>
        <p:pic>
          <p:nvPicPr>
            <p:cNvPr id="29" name="object 2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133855" y="2066544"/>
              <a:ext cx="1040130" cy="432054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476755" y="2157984"/>
              <a:ext cx="390906" cy="276606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1184147" y="2098548"/>
              <a:ext cx="942340" cy="334010"/>
            </a:xfrm>
            <a:custGeom>
              <a:avLst/>
              <a:gdLst/>
              <a:ahLst/>
              <a:cxnLst/>
              <a:rect l="l" t="t" r="r" b="b"/>
              <a:pathLst>
                <a:path w="942339" h="334010">
                  <a:moveTo>
                    <a:pt x="941831" y="0"/>
                  </a:moveTo>
                  <a:lnTo>
                    <a:pt x="0" y="0"/>
                  </a:lnTo>
                  <a:lnTo>
                    <a:pt x="0" y="333756"/>
                  </a:lnTo>
                  <a:lnTo>
                    <a:pt x="941831" y="333756"/>
                  </a:lnTo>
                  <a:lnTo>
                    <a:pt x="941831" y="0"/>
                  </a:lnTo>
                  <a:close/>
                </a:path>
              </a:pathLst>
            </a:custGeom>
            <a:solidFill>
              <a:srgbClr val="78909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1184147" y="2098548"/>
              <a:ext cx="942340" cy="334010"/>
            </a:xfrm>
            <a:custGeom>
              <a:avLst/>
              <a:gdLst/>
              <a:ahLst/>
              <a:cxnLst/>
              <a:rect l="l" t="t" r="r" b="b"/>
              <a:pathLst>
                <a:path w="942339" h="334010">
                  <a:moveTo>
                    <a:pt x="0" y="333756"/>
                  </a:moveTo>
                  <a:lnTo>
                    <a:pt x="941831" y="333756"/>
                  </a:lnTo>
                  <a:lnTo>
                    <a:pt x="941831" y="0"/>
                  </a:lnTo>
                  <a:lnTo>
                    <a:pt x="0" y="0"/>
                  </a:lnTo>
                  <a:lnTo>
                    <a:pt x="0" y="333756"/>
                  </a:lnTo>
                  <a:close/>
                </a:path>
              </a:pathLst>
            </a:custGeom>
            <a:ln w="9144">
              <a:solidFill>
                <a:srgbClr val="748D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3" name="object 33"/>
          <p:cNvSpPr txBox="1"/>
          <p:nvPr/>
        </p:nvSpPr>
        <p:spPr>
          <a:xfrm>
            <a:off x="1188719" y="2201672"/>
            <a:ext cx="932815" cy="13017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37465" algn="ctr">
              <a:lnSpc>
                <a:spcPct val="100000"/>
              </a:lnSpc>
              <a:spcBef>
                <a:spcPts val="135"/>
              </a:spcBef>
            </a:pPr>
            <a:r>
              <a:rPr sz="650" b="1" spc="-25" dirty="0">
                <a:solidFill>
                  <a:srgbClr val="FFFFFF"/>
                </a:solidFill>
                <a:latin typeface="Arial"/>
                <a:cs typeface="Arial"/>
              </a:rPr>
              <a:t>ЭДО</a:t>
            </a:r>
            <a:endParaRPr sz="650">
              <a:latin typeface="Arial"/>
              <a:cs typeface="Arial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846453" y="2714297"/>
            <a:ext cx="265430" cy="196850"/>
          </a:xfrm>
          <a:custGeom>
            <a:avLst/>
            <a:gdLst/>
            <a:ahLst/>
            <a:cxnLst/>
            <a:rect l="l" t="t" r="r" b="b"/>
            <a:pathLst>
              <a:path w="265430" h="196850">
                <a:moveTo>
                  <a:pt x="166878" y="0"/>
                </a:moveTo>
                <a:lnTo>
                  <a:pt x="166878" y="49149"/>
                </a:lnTo>
                <a:lnTo>
                  <a:pt x="0" y="49149"/>
                </a:lnTo>
                <a:lnTo>
                  <a:pt x="0" y="147447"/>
                </a:lnTo>
                <a:lnTo>
                  <a:pt x="166878" y="147447"/>
                </a:lnTo>
                <a:lnTo>
                  <a:pt x="166878" y="196595"/>
                </a:lnTo>
                <a:lnTo>
                  <a:pt x="265175" y="98298"/>
                </a:lnTo>
                <a:lnTo>
                  <a:pt x="166878" y="0"/>
                </a:lnTo>
                <a:close/>
              </a:path>
            </a:pathLst>
          </a:custGeom>
          <a:solidFill>
            <a:srgbClr val="92D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6" name="object 36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3773932" y="2450519"/>
            <a:ext cx="1040130" cy="921257"/>
          </a:xfrm>
          <a:prstGeom prst="rect">
            <a:avLst/>
          </a:prstGeom>
        </p:spPr>
      </p:pic>
      <p:pic>
        <p:nvPicPr>
          <p:cNvPr id="37" name="object 37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3824223" y="2477951"/>
            <a:ext cx="941831" cy="822960"/>
          </a:xfrm>
          <a:prstGeom prst="rect">
            <a:avLst/>
          </a:prstGeom>
        </p:spPr>
      </p:pic>
      <p:sp>
        <p:nvSpPr>
          <p:cNvPr id="38" name="object 38"/>
          <p:cNvSpPr txBox="1"/>
          <p:nvPr/>
        </p:nvSpPr>
        <p:spPr>
          <a:xfrm>
            <a:off x="3803903" y="2487167"/>
            <a:ext cx="942340" cy="708527"/>
          </a:xfrm>
          <a:prstGeom prst="rect">
            <a:avLst/>
          </a:prstGeom>
          <a:ln w="9144">
            <a:solidFill>
              <a:srgbClr val="FDA839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650" dirty="0">
              <a:latin typeface="Times New Roman"/>
              <a:cs typeface="Times New Roman"/>
            </a:endParaRPr>
          </a:p>
          <a:p>
            <a:pPr marL="120650" marR="115570" algn="ctr">
              <a:lnSpc>
                <a:spcPts val="760"/>
              </a:lnSpc>
            </a:pPr>
            <a:r>
              <a:rPr sz="650" spc="-10" dirty="0" err="1">
                <a:latin typeface="Microsoft Sans Serif"/>
                <a:cs typeface="Microsoft Sans Serif"/>
              </a:rPr>
              <a:t>Поиск</a:t>
            </a:r>
            <a:r>
              <a:rPr sz="650" spc="-10" dirty="0">
                <a:latin typeface="Microsoft Sans Serif"/>
                <a:cs typeface="Microsoft Sans Serif"/>
              </a:rPr>
              <a:t> документов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dirty="0">
                <a:latin typeface="Microsoft Sans Serif"/>
                <a:cs typeface="Microsoft Sans Serif"/>
              </a:rPr>
              <a:t>в</a:t>
            </a:r>
            <a:r>
              <a:rPr sz="650" spc="10" dirty="0">
                <a:latin typeface="Microsoft Sans Serif"/>
                <a:cs typeface="Microsoft Sans Serif"/>
              </a:rPr>
              <a:t> </a:t>
            </a:r>
            <a:r>
              <a:rPr sz="650" spc="-10" dirty="0" err="1">
                <a:latin typeface="Microsoft Sans Serif"/>
                <a:cs typeface="Microsoft Sans Serif"/>
              </a:rPr>
              <a:t>архиве</a:t>
            </a:r>
            <a:endParaRPr lang="ru-RU" sz="650" spc="-10" dirty="0">
              <a:latin typeface="Microsoft Sans Serif"/>
              <a:cs typeface="Microsoft Sans Serif"/>
            </a:endParaRPr>
          </a:p>
          <a:p>
            <a:pPr marL="120650" marR="115570" algn="ctr">
              <a:lnSpc>
                <a:spcPts val="760"/>
              </a:lnSpc>
            </a:pPr>
            <a:endParaRPr lang="ru-RU" sz="650" spc="-10" dirty="0">
              <a:latin typeface="Microsoft Sans Serif"/>
              <a:cs typeface="Microsoft Sans Serif"/>
            </a:endParaRPr>
          </a:p>
          <a:p>
            <a:pPr marL="120650" marR="115570" algn="ctr">
              <a:lnSpc>
                <a:spcPts val="760"/>
              </a:lnSpc>
            </a:pPr>
            <a:endParaRPr lang="ru-RU" sz="650" dirty="0">
              <a:latin typeface="Microsoft Sans Serif"/>
              <a:cs typeface="Microsoft Sans Serif"/>
            </a:endParaRPr>
          </a:p>
          <a:p>
            <a:pPr marL="120650" marR="115570" algn="ctr">
              <a:lnSpc>
                <a:spcPts val="760"/>
              </a:lnSpc>
            </a:pPr>
            <a:endParaRPr sz="650" dirty="0">
              <a:latin typeface="Microsoft Sans Serif"/>
              <a:cs typeface="Microsoft Sans Serif"/>
            </a:endParaRPr>
          </a:p>
          <a:p>
            <a:pPr algn="ctr">
              <a:lnSpc>
                <a:spcPts val="765"/>
              </a:lnSpc>
            </a:pPr>
            <a:r>
              <a:rPr sz="650" dirty="0">
                <a:solidFill>
                  <a:srgbClr val="002060"/>
                </a:solidFill>
                <a:latin typeface="Microsoft Sans Serif"/>
                <a:cs typeface="Microsoft Sans Serif"/>
              </a:rPr>
              <a:t>4 </a:t>
            </a:r>
            <a:r>
              <a:rPr sz="650" spc="-20" dirty="0">
                <a:solidFill>
                  <a:srgbClr val="002060"/>
                </a:solidFill>
                <a:latin typeface="Microsoft Sans Serif"/>
                <a:cs typeface="Microsoft Sans Serif"/>
              </a:rPr>
              <a:t>часа</a:t>
            </a:r>
            <a:endParaRPr sz="650" dirty="0">
              <a:solidFill>
                <a:srgbClr val="002060"/>
              </a:solidFill>
              <a:latin typeface="Microsoft Sans Serif"/>
              <a:cs typeface="Microsoft Sans Serif"/>
            </a:endParaRPr>
          </a:p>
        </p:txBody>
      </p:sp>
      <p:grpSp>
        <p:nvGrpSpPr>
          <p:cNvPr id="39" name="object 39"/>
          <p:cNvGrpSpPr/>
          <p:nvPr/>
        </p:nvGrpSpPr>
        <p:grpSpPr>
          <a:xfrm>
            <a:off x="3753611" y="2061972"/>
            <a:ext cx="1040130" cy="427990"/>
            <a:chOff x="3753611" y="2061972"/>
            <a:chExt cx="1040130" cy="427990"/>
          </a:xfrm>
        </p:grpSpPr>
        <p:pic>
          <p:nvPicPr>
            <p:cNvPr id="40" name="object 40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753611" y="2061972"/>
              <a:ext cx="1040130" cy="427481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927347" y="2103120"/>
              <a:ext cx="747522" cy="377189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3803903" y="2093976"/>
              <a:ext cx="942340" cy="329565"/>
            </a:xfrm>
            <a:custGeom>
              <a:avLst/>
              <a:gdLst/>
              <a:ahLst/>
              <a:cxnLst/>
              <a:rect l="l" t="t" r="r" b="b"/>
              <a:pathLst>
                <a:path w="942339" h="329564">
                  <a:moveTo>
                    <a:pt x="941831" y="0"/>
                  </a:moveTo>
                  <a:lnTo>
                    <a:pt x="0" y="0"/>
                  </a:lnTo>
                  <a:lnTo>
                    <a:pt x="0" y="329184"/>
                  </a:lnTo>
                  <a:lnTo>
                    <a:pt x="941831" y="329184"/>
                  </a:lnTo>
                  <a:lnTo>
                    <a:pt x="941831" y="0"/>
                  </a:lnTo>
                  <a:close/>
                </a:path>
              </a:pathLst>
            </a:custGeom>
            <a:solidFill>
              <a:srgbClr val="78909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3803903" y="2093976"/>
              <a:ext cx="942340" cy="329565"/>
            </a:xfrm>
            <a:custGeom>
              <a:avLst/>
              <a:gdLst/>
              <a:ahLst/>
              <a:cxnLst/>
              <a:rect l="l" t="t" r="r" b="b"/>
              <a:pathLst>
                <a:path w="942339" h="329564">
                  <a:moveTo>
                    <a:pt x="0" y="329184"/>
                  </a:moveTo>
                  <a:lnTo>
                    <a:pt x="941831" y="329184"/>
                  </a:lnTo>
                  <a:lnTo>
                    <a:pt x="941831" y="0"/>
                  </a:lnTo>
                  <a:lnTo>
                    <a:pt x="0" y="0"/>
                  </a:lnTo>
                  <a:lnTo>
                    <a:pt x="0" y="329184"/>
                  </a:lnTo>
                  <a:close/>
                </a:path>
              </a:pathLst>
            </a:custGeom>
            <a:ln w="9144">
              <a:solidFill>
                <a:srgbClr val="748D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4" name="object 44"/>
          <p:cNvSpPr txBox="1"/>
          <p:nvPr/>
        </p:nvSpPr>
        <p:spPr>
          <a:xfrm>
            <a:off x="4016755" y="2142871"/>
            <a:ext cx="553720" cy="23495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71755" marR="5080" indent="-59690">
              <a:lnSpc>
                <a:spcPct val="106200"/>
              </a:lnSpc>
              <a:spcBef>
                <a:spcPts val="85"/>
              </a:spcBef>
            </a:pPr>
            <a:r>
              <a:rPr sz="650" b="1" spc="-10" dirty="0">
                <a:solidFill>
                  <a:srgbClr val="FFFFFF"/>
                </a:solidFill>
                <a:latin typeface="Arial"/>
                <a:cs typeface="Arial"/>
              </a:rPr>
              <a:t>Физические</a:t>
            </a:r>
            <a:r>
              <a:rPr sz="650" b="1" spc="5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650" b="1" spc="-10" dirty="0">
                <a:solidFill>
                  <a:srgbClr val="FFFFFF"/>
                </a:solidFill>
                <a:latin typeface="Arial"/>
                <a:cs typeface="Arial"/>
              </a:rPr>
              <a:t>действия</a:t>
            </a:r>
            <a:endParaRPr sz="650">
              <a:latin typeface="Arial"/>
              <a:cs typeface="Arial"/>
            </a:endParaRPr>
          </a:p>
        </p:txBody>
      </p:sp>
      <p:grpSp>
        <p:nvGrpSpPr>
          <p:cNvPr id="45" name="object 45"/>
          <p:cNvGrpSpPr/>
          <p:nvPr/>
        </p:nvGrpSpPr>
        <p:grpSpPr>
          <a:xfrm>
            <a:off x="2432304" y="2446020"/>
            <a:ext cx="1045210" cy="925830"/>
            <a:chOff x="2432304" y="2446020"/>
            <a:chExt cx="1045210" cy="925830"/>
          </a:xfrm>
        </p:grpSpPr>
        <p:pic>
          <p:nvPicPr>
            <p:cNvPr id="46" name="object 46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432304" y="2446020"/>
              <a:ext cx="1044702" cy="925830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482596" y="2592324"/>
              <a:ext cx="971550" cy="660654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2482596" y="2473452"/>
              <a:ext cx="946404" cy="827532"/>
            </a:xfrm>
            <a:prstGeom prst="rect">
              <a:avLst/>
            </a:prstGeom>
          </p:spPr>
        </p:pic>
      </p:grpSp>
      <p:sp>
        <p:nvSpPr>
          <p:cNvPr id="49" name="object 49"/>
          <p:cNvSpPr txBox="1"/>
          <p:nvPr/>
        </p:nvSpPr>
        <p:spPr>
          <a:xfrm>
            <a:off x="2482595" y="2473451"/>
            <a:ext cx="946785" cy="783035"/>
          </a:xfrm>
          <a:prstGeom prst="rect">
            <a:avLst/>
          </a:prstGeom>
          <a:ln w="9144">
            <a:solidFill>
              <a:srgbClr val="FDA839"/>
            </a:solidFill>
          </a:ln>
        </p:spPr>
        <p:txBody>
          <a:bodyPr vert="horz" wrap="square" lIns="0" tIns="74295" rIns="0" bIns="0" rtlCol="0">
            <a:spAutoFit/>
          </a:bodyPr>
          <a:lstStyle/>
          <a:p>
            <a:pPr algn="ctr">
              <a:lnSpc>
                <a:spcPts val="770"/>
              </a:lnSpc>
              <a:spcBef>
                <a:spcPts val="5"/>
              </a:spcBef>
            </a:pPr>
            <a:r>
              <a:rPr sz="650" spc="-10" dirty="0" err="1">
                <a:latin typeface="Microsoft Sans Serif"/>
                <a:cs typeface="Microsoft Sans Serif"/>
              </a:rPr>
              <a:t>Подготовка</a:t>
            </a:r>
            <a:endParaRPr sz="650" dirty="0">
              <a:latin typeface="Microsoft Sans Serif"/>
              <a:cs typeface="Microsoft Sans Serif"/>
            </a:endParaRPr>
          </a:p>
          <a:p>
            <a:pPr marL="1905" algn="ctr">
              <a:lnSpc>
                <a:spcPts val="770"/>
              </a:lnSpc>
            </a:pPr>
            <a:r>
              <a:rPr lang="ru-RU" sz="650" spc="-10" dirty="0">
                <a:latin typeface="Microsoft Sans Serif"/>
                <a:cs typeface="Microsoft Sans Serif"/>
              </a:rPr>
              <a:t>списка</a:t>
            </a:r>
            <a:r>
              <a:rPr sz="650" spc="40" dirty="0">
                <a:latin typeface="Microsoft Sans Serif"/>
                <a:cs typeface="Microsoft Sans Serif"/>
              </a:rPr>
              <a:t> </a:t>
            </a:r>
            <a:r>
              <a:rPr sz="650" dirty="0">
                <a:latin typeface="Microsoft Sans Serif"/>
                <a:cs typeface="Microsoft Sans Serif"/>
              </a:rPr>
              <a:t>для</a:t>
            </a:r>
            <a:r>
              <a:rPr sz="650" spc="-45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поиска</a:t>
            </a:r>
            <a:endParaRPr sz="650" dirty="0">
              <a:latin typeface="Microsoft Sans Serif"/>
              <a:cs typeface="Microsoft Sans Serif"/>
            </a:endParaRPr>
          </a:p>
          <a:p>
            <a:pPr marL="213995" marR="210185" algn="ctr">
              <a:lnSpc>
                <a:spcPct val="101499"/>
              </a:lnSpc>
            </a:pPr>
            <a:r>
              <a:rPr sz="650" spc="-10" dirty="0">
                <a:latin typeface="Microsoft Sans Serif"/>
                <a:cs typeface="Microsoft Sans Serif"/>
              </a:rPr>
              <a:t>документов</a:t>
            </a:r>
            <a:r>
              <a:rPr sz="650" dirty="0">
                <a:latin typeface="Microsoft Sans Serif"/>
                <a:cs typeface="Microsoft Sans Serif"/>
              </a:rPr>
              <a:t> </a:t>
            </a:r>
            <a:r>
              <a:rPr sz="650" spc="-50" dirty="0">
                <a:latin typeface="Microsoft Sans Serif"/>
                <a:cs typeface="Microsoft Sans Serif"/>
              </a:rPr>
              <a:t>в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архив</a:t>
            </a:r>
            <a:endParaRPr sz="650" dirty="0">
              <a:latin typeface="Microsoft Sans Serif"/>
              <a:cs typeface="Microsoft Sans Serif"/>
            </a:endParaRPr>
          </a:p>
          <a:p>
            <a:pPr algn="ctr">
              <a:lnSpc>
                <a:spcPts val="755"/>
              </a:lnSpc>
            </a:pPr>
            <a:endParaRPr lang="ru-RU" sz="650" dirty="0">
              <a:solidFill>
                <a:srgbClr val="006FC0"/>
              </a:solidFill>
              <a:latin typeface="Microsoft Sans Serif"/>
              <a:cs typeface="Microsoft Sans Serif"/>
            </a:endParaRPr>
          </a:p>
          <a:p>
            <a:pPr algn="ctr">
              <a:lnSpc>
                <a:spcPts val="755"/>
              </a:lnSpc>
            </a:pPr>
            <a:endParaRPr lang="ru-RU" sz="650" dirty="0">
              <a:solidFill>
                <a:srgbClr val="006FC0"/>
              </a:solidFill>
              <a:latin typeface="Microsoft Sans Serif"/>
              <a:cs typeface="Microsoft Sans Serif"/>
            </a:endParaRPr>
          </a:p>
          <a:p>
            <a:pPr algn="ctr">
              <a:lnSpc>
                <a:spcPts val="755"/>
              </a:lnSpc>
            </a:pPr>
            <a:r>
              <a:rPr sz="650" dirty="0">
                <a:solidFill>
                  <a:srgbClr val="002060"/>
                </a:solidFill>
                <a:latin typeface="Microsoft Sans Serif"/>
                <a:cs typeface="Microsoft Sans Serif"/>
              </a:rPr>
              <a:t>2 </a:t>
            </a:r>
            <a:r>
              <a:rPr sz="650" spc="-20" dirty="0">
                <a:solidFill>
                  <a:srgbClr val="002060"/>
                </a:solidFill>
                <a:latin typeface="Microsoft Sans Serif"/>
                <a:cs typeface="Microsoft Sans Serif"/>
              </a:rPr>
              <a:t>часа</a:t>
            </a:r>
            <a:endParaRPr sz="650" dirty="0">
              <a:solidFill>
                <a:srgbClr val="002060"/>
              </a:solidFill>
              <a:latin typeface="Microsoft Sans Serif"/>
              <a:cs typeface="Microsoft Sans Serif"/>
            </a:endParaRPr>
          </a:p>
        </p:txBody>
      </p:sp>
      <p:grpSp>
        <p:nvGrpSpPr>
          <p:cNvPr id="50" name="object 50"/>
          <p:cNvGrpSpPr/>
          <p:nvPr/>
        </p:nvGrpSpPr>
        <p:grpSpPr>
          <a:xfrm>
            <a:off x="2427732" y="2061972"/>
            <a:ext cx="1045210" cy="427990"/>
            <a:chOff x="2427732" y="2061972"/>
            <a:chExt cx="1045210" cy="427990"/>
          </a:xfrm>
        </p:grpSpPr>
        <p:pic>
          <p:nvPicPr>
            <p:cNvPr id="51" name="object 51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2427732" y="2061972"/>
              <a:ext cx="1044702" cy="427481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2660904" y="2153412"/>
              <a:ext cx="614933" cy="272033"/>
            </a:xfrm>
            <a:prstGeom prst="rect">
              <a:avLst/>
            </a:prstGeom>
          </p:spPr>
        </p:pic>
        <p:sp>
          <p:nvSpPr>
            <p:cNvPr id="53" name="object 53"/>
            <p:cNvSpPr/>
            <p:nvPr/>
          </p:nvSpPr>
          <p:spPr>
            <a:xfrm>
              <a:off x="2478024" y="2093976"/>
              <a:ext cx="946785" cy="329565"/>
            </a:xfrm>
            <a:custGeom>
              <a:avLst/>
              <a:gdLst/>
              <a:ahLst/>
              <a:cxnLst/>
              <a:rect l="l" t="t" r="r" b="b"/>
              <a:pathLst>
                <a:path w="946785" h="329564">
                  <a:moveTo>
                    <a:pt x="946403" y="0"/>
                  </a:moveTo>
                  <a:lnTo>
                    <a:pt x="0" y="0"/>
                  </a:lnTo>
                  <a:lnTo>
                    <a:pt x="0" y="329184"/>
                  </a:lnTo>
                  <a:lnTo>
                    <a:pt x="946403" y="329184"/>
                  </a:lnTo>
                  <a:lnTo>
                    <a:pt x="946403" y="0"/>
                  </a:lnTo>
                  <a:close/>
                </a:path>
              </a:pathLst>
            </a:custGeom>
            <a:solidFill>
              <a:srgbClr val="78909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2478024" y="2093976"/>
              <a:ext cx="946785" cy="329565"/>
            </a:xfrm>
            <a:custGeom>
              <a:avLst/>
              <a:gdLst/>
              <a:ahLst/>
              <a:cxnLst/>
              <a:rect l="l" t="t" r="r" b="b"/>
              <a:pathLst>
                <a:path w="946785" h="329564">
                  <a:moveTo>
                    <a:pt x="0" y="329184"/>
                  </a:moveTo>
                  <a:lnTo>
                    <a:pt x="946403" y="329184"/>
                  </a:lnTo>
                  <a:lnTo>
                    <a:pt x="946403" y="0"/>
                  </a:lnTo>
                  <a:lnTo>
                    <a:pt x="0" y="0"/>
                  </a:lnTo>
                  <a:lnTo>
                    <a:pt x="0" y="329184"/>
                  </a:lnTo>
                  <a:close/>
                </a:path>
              </a:pathLst>
            </a:custGeom>
            <a:ln w="9143">
              <a:solidFill>
                <a:srgbClr val="748D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5" name="object 55"/>
          <p:cNvSpPr txBox="1"/>
          <p:nvPr/>
        </p:nvSpPr>
        <p:spPr>
          <a:xfrm>
            <a:off x="2745739" y="2194686"/>
            <a:ext cx="444500" cy="13017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650" b="1" dirty="0">
                <a:solidFill>
                  <a:srgbClr val="FFFFFF"/>
                </a:solidFill>
                <a:latin typeface="Arial"/>
                <a:cs typeface="Arial"/>
              </a:rPr>
              <a:t>Отчёт</a:t>
            </a:r>
            <a:r>
              <a:rPr sz="650" b="1" spc="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650" b="1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650" b="1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650" b="1" spc="-50" dirty="0">
                <a:solidFill>
                  <a:srgbClr val="FFFFFF"/>
                </a:solidFill>
                <a:latin typeface="Arial"/>
                <a:cs typeface="Arial"/>
              </a:rPr>
              <a:t>С</a:t>
            </a:r>
            <a:endParaRPr sz="650">
              <a:latin typeface="Arial"/>
              <a:cs typeface="Arial"/>
            </a:endParaRPr>
          </a:p>
        </p:txBody>
      </p:sp>
      <p:grpSp>
        <p:nvGrpSpPr>
          <p:cNvPr id="56" name="object 56"/>
          <p:cNvGrpSpPr/>
          <p:nvPr/>
        </p:nvGrpSpPr>
        <p:grpSpPr>
          <a:xfrm>
            <a:off x="5052059" y="2459735"/>
            <a:ext cx="1085850" cy="925830"/>
            <a:chOff x="5052059" y="2459735"/>
            <a:chExt cx="1085850" cy="925830"/>
          </a:xfrm>
        </p:grpSpPr>
        <p:pic>
          <p:nvPicPr>
            <p:cNvPr id="57" name="object 57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5052059" y="2459735"/>
              <a:ext cx="1085850" cy="925830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5102351" y="2487167"/>
              <a:ext cx="987551" cy="827532"/>
            </a:xfrm>
            <a:prstGeom prst="rect">
              <a:avLst/>
            </a:prstGeom>
          </p:spPr>
        </p:pic>
      </p:grpSp>
      <p:sp>
        <p:nvSpPr>
          <p:cNvPr id="59" name="object 59"/>
          <p:cNvSpPr txBox="1"/>
          <p:nvPr/>
        </p:nvSpPr>
        <p:spPr>
          <a:xfrm>
            <a:off x="5102352" y="2487167"/>
            <a:ext cx="988060" cy="676211"/>
          </a:xfrm>
          <a:prstGeom prst="rect">
            <a:avLst/>
          </a:prstGeom>
          <a:ln w="9144">
            <a:solidFill>
              <a:srgbClr val="FDA839"/>
            </a:solidFill>
          </a:ln>
        </p:spPr>
        <p:txBody>
          <a:bodyPr vert="horz" wrap="square" lIns="0" tIns="74295" rIns="0" bIns="0" rtlCol="0">
            <a:spAutoFit/>
          </a:bodyPr>
          <a:lstStyle/>
          <a:p>
            <a:pPr marL="2540" algn="ctr">
              <a:lnSpc>
                <a:spcPts val="770"/>
              </a:lnSpc>
              <a:spcBef>
                <a:spcPts val="5"/>
              </a:spcBef>
            </a:pPr>
            <a:r>
              <a:rPr sz="650" spc="-10" dirty="0" err="1">
                <a:latin typeface="Microsoft Sans Serif"/>
                <a:cs typeface="Microsoft Sans Serif"/>
              </a:rPr>
              <a:t>Расшивание</a:t>
            </a:r>
            <a:endParaRPr sz="650" dirty="0">
              <a:latin typeface="Microsoft Sans Serif"/>
              <a:cs typeface="Microsoft Sans Serif"/>
            </a:endParaRPr>
          </a:p>
          <a:p>
            <a:pPr marL="12065" algn="ctr">
              <a:lnSpc>
                <a:spcPts val="770"/>
              </a:lnSpc>
            </a:pPr>
            <a:r>
              <a:rPr sz="650" spc="-10" dirty="0">
                <a:latin typeface="Microsoft Sans Serif"/>
                <a:cs typeface="Microsoft Sans Serif"/>
              </a:rPr>
              <a:t>найденных</a:t>
            </a:r>
            <a:endParaRPr sz="650" dirty="0">
              <a:latin typeface="Microsoft Sans Serif"/>
              <a:cs typeface="Microsoft Sans Serif"/>
            </a:endParaRPr>
          </a:p>
          <a:p>
            <a:pPr marL="135890" marR="121285" algn="ctr">
              <a:lnSpc>
                <a:spcPct val="99200"/>
              </a:lnSpc>
              <a:spcBef>
                <a:spcPts val="20"/>
              </a:spcBef>
            </a:pPr>
            <a:r>
              <a:rPr sz="650" spc="-10" dirty="0">
                <a:latin typeface="Microsoft Sans Serif"/>
                <a:cs typeface="Microsoft Sans Serif"/>
              </a:rPr>
              <a:t>документов/скани-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рование/</a:t>
            </a:r>
            <a:r>
              <a:rPr sz="650" spc="-10" dirty="0" err="1">
                <a:latin typeface="Microsoft Sans Serif"/>
                <a:cs typeface="Microsoft Sans Serif"/>
              </a:rPr>
              <a:t>сшивание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endParaRPr lang="ru-RU" sz="650" spc="500" dirty="0">
              <a:latin typeface="Microsoft Sans Serif"/>
              <a:cs typeface="Microsoft Sans Serif"/>
            </a:endParaRPr>
          </a:p>
          <a:p>
            <a:pPr marL="135890" marR="121285" algn="ctr">
              <a:lnSpc>
                <a:spcPct val="99200"/>
              </a:lnSpc>
              <a:spcBef>
                <a:spcPts val="20"/>
              </a:spcBef>
            </a:pPr>
            <a:endParaRPr lang="ru-RU" sz="650" spc="500" dirty="0">
              <a:solidFill>
                <a:srgbClr val="006FC0"/>
              </a:solidFill>
              <a:latin typeface="Microsoft Sans Serif"/>
              <a:cs typeface="Microsoft Sans Serif"/>
            </a:endParaRPr>
          </a:p>
          <a:p>
            <a:pPr marL="135890" marR="121285" algn="ctr">
              <a:lnSpc>
                <a:spcPct val="99200"/>
              </a:lnSpc>
              <a:spcBef>
                <a:spcPts val="20"/>
              </a:spcBef>
            </a:pPr>
            <a:r>
              <a:rPr sz="650" dirty="0">
                <a:solidFill>
                  <a:srgbClr val="002060"/>
                </a:solidFill>
                <a:latin typeface="Microsoft Sans Serif"/>
                <a:cs typeface="Microsoft Sans Serif"/>
              </a:rPr>
              <a:t>2 </a:t>
            </a:r>
            <a:r>
              <a:rPr sz="650" spc="-20" dirty="0">
                <a:solidFill>
                  <a:srgbClr val="002060"/>
                </a:solidFill>
                <a:latin typeface="Microsoft Sans Serif"/>
                <a:cs typeface="Microsoft Sans Serif"/>
              </a:rPr>
              <a:t>часа</a:t>
            </a:r>
            <a:endParaRPr sz="650" dirty="0">
              <a:solidFill>
                <a:srgbClr val="002060"/>
              </a:solidFill>
              <a:latin typeface="Microsoft Sans Serif"/>
              <a:cs typeface="Microsoft Sans Serif"/>
            </a:endParaRPr>
          </a:p>
        </p:txBody>
      </p:sp>
      <p:grpSp>
        <p:nvGrpSpPr>
          <p:cNvPr id="60" name="object 60"/>
          <p:cNvGrpSpPr/>
          <p:nvPr/>
        </p:nvGrpSpPr>
        <p:grpSpPr>
          <a:xfrm>
            <a:off x="5047488" y="2066544"/>
            <a:ext cx="1085850" cy="427990"/>
            <a:chOff x="5047488" y="2066544"/>
            <a:chExt cx="1085850" cy="427990"/>
          </a:xfrm>
        </p:grpSpPr>
        <p:pic>
          <p:nvPicPr>
            <p:cNvPr id="61" name="object 61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5047488" y="2066544"/>
              <a:ext cx="1085850" cy="427481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5248656" y="2103120"/>
              <a:ext cx="747522" cy="381762"/>
            </a:xfrm>
            <a:prstGeom prst="rect">
              <a:avLst/>
            </a:prstGeom>
          </p:spPr>
        </p:pic>
        <p:sp>
          <p:nvSpPr>
            <p:cNvPr id="63" name="object 63"/>
            <p:cNvSpPr/>
            <p:nvPr/>
          </p:nvSpPr>
          <p:spPr>
            <a:xfrm>
              <a:off x="5097780" y="2098548"/>
              <a:ext cx="988060" cy="329565"/>
            </a:xfrm>
            <a:custGeom>
              <a:avLst/>
              <a:gdLst/>
              <a:ahLst/>
              <a:cxnLst/>
              <a:rect l="l" t="t" r="r" b="b"/>
              <a:pathLst>
                <a:path w="988060" h="329564">
                  <a:moveTo>
                    <a:pt x="987551" y="0"/>
                  </a:moveTo>
                  <a:lnTo>
                    <a:pt x="0" y="0"/>
                  </a:lnTo>
                  <a:lnTo>
                    <a:pt x="0" y="329183"/>
                  </a:lnTo>
                  <a:lnTo>
                    <a:pt x="987551" y="329183"/>
                  </a:lnTo>
                  <a:lnTo>
                    <a:pt x="987551" y="0"/>
                  </a:lnTo>
                  <a:close/>
                </a:path>
              </a:pathLst>
            </a:custGeom>
            <a:solidFill>
              <a:srgbClr val="78909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" name="object 64"/>
            <p:cNvSpPr/>
            <p:nvPr/>
          </p:nvSpPr>
          <p:spPr>
            <a:xfrm>
              <a:off x="5097780" y="2098548"/>
              <a:ext cx="988060" cy="329565"/>
            </a:xfrm>
            <a:custGeom>
              <a:avLst/>
              <a:gdLst/>
              <a:ahLst/>
              <a:cxnLst/>
              <a:rect l="l" t="t" r="r" b="b"/>
              <a:pathLst>
                <a:path w="988060" h="329564">
                  <a:moveTo>
                    <a:pt x="0" y="329183"/>
                  </a:moveTo>
                  <a:lnTo>
                    <a:pt x="987551" y="329183"/>
                  </a:lnTo>
                  <a:lnTo>
                    <a:pt x="987551" y="0"/>
                  </a:lnTo>
                  <a:lnTo>
                    <a:pt x="0" y="0"/>
                  </a:lnTo>
                  <a:lnTo>
                    <a:pt x="0" y="329183"/>
                  </a:lnTo>
                  <a:close/>
                </a:path>
              </a:pathLst>
            </a:custGeom>
            <a:ln w="9144">
              <a:solidFill>
                <a:srgbClr val="748D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5" name="object 65"/>
          <p:cNvSpPr txBox="1"/>
          <p:nvPr/>
        </p:nvSpPr>
        <p:spPr>
          <a:xfrm>
            <a:off x="5335651" y="2143760"/>
            <a:ext cx="556260" cy="24002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650" b="1" spc="-10" dirty="0">
                <a:solidFill>
                  <a:srgbClr val="FFFFFF"/>
                </a:solidFill>
                <a:latin typeface="Arial"/>
                <a:cs typeface="Arial"/>
              </a:rPr>
              <a:t>Физические</a:t>
            </a:r>
            <a:endParaRPr sz="650">
              <a:latin typeface="Arial"/>
              <a:cs typeface="Arial"/>
            </a:endParaRPr>
          </a:p>
          <a:p>
            <a:pPr marL="71755">
              <a:lnSpc>
                <a:spcPct val="100000"/>
              </a:lnSpc>
              <a:spcBef>
                <a:spcPts val="80"/>
              </a:spcBef>
            </a:pPr>
            <a:r>
              <a:rPr sz="650" b="1" spc="-10" dirty="0">
                <a:solidFill>
                  <a:srgbClr val="FFFFFF"/>
                </a:solidFill>
                <a:latin typeface="Arial"/>
                <a:cs typeface="Arial"/>
              </a:rPr>
              <a:t>действия</a:t>
            </a:r>
            <a:endParaRPr sz="650">
              <a:latin typeface="Arial"/>
              <a:cs typeface="Arial"/>
            </a:endParaRPr>
          </a:p>
        </p:txBody>
      </p:sp>
      <p:grpSp>
        <p:nvGrpSpPr>
          <p:cNvPr id="66" name="object 66"/>
          <p:cNvGrpSpPr/>
          <p:nvPr/>
        </p:nvGrpSpPr>
        <p:grpSpPr>
          <a:xfrm>
            <a:off x="7699247" y="2061972"/>
            <a:ext cx="1040130" cy="427990"/>
            <a:chOff x="7699247" y="2061972"/>
            <a:chExt cx="1040130" cy="427990"/>
          </a:xfrm>
        </p:grpSpPr>
        <p:pic>
          <p:nvPicPr>
            <p:cNvPr id="67" name="object 67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7699247" y="2061972"/>
              <a:ext cx="1040129" cy="427481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8042147" y="2153412"/>
              <a:ext cx="390905" cy="272033"/>
            </a:xfrm>
            <a:prstGeom prst="rect">
              <a:avLst/>
            </a:prstGeom>
          </p:spPr>
        </p:pic>
        <p:sp>
          <p:nvSpPr>
            <p:cNvPr id="69" name="object 69"/>
            <p:cNvSpPr/>
            <p:nvPr/>
          </p:nvSpPr>
          <p:spPr>
            <a:xfrm>
              <a:off x="7749539" y="2093976"/>
              <a:ext cx="942340" cy="329565"/>
            </a:xfrm>
            <a:custGeom>
              <a:avLst/>
              <a:gdLst/>
              <a:ahLst/>
              <a:cxnLst/>
              <a:rect l="l" t="t" r="r" b="b"/>
              <a:pathLst>
                <a:path w="942340" h="329564">
                  <a:moveTo>
                    <a:pt x="941831" y="0"/>
                  </a:moveTo>
                  <a:lnTo>
                    <a:pt x="0" y="0"/>
                  </a:lnTo>
                  <a:lnTo>
                    <a:pt x="0" y="329184"/>
                  </a:lnTo>
                  <a:lnTo>
                    <a:pt x="941831" y="329184"/>
                  </a:lnTo>
                  <a:lnTo>
                    <a:pt x="941831" y="0"/>
                  </a:lnTo>
                  <a:close/>
                </a:path>
              </a:pathLst>
            </a:custGeom>
            <a:solidFill>
              <a:srgbClr val="4285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0" name="object 70"/>
          <p:cNvSpPr txBox="1"/>
          <p:nvPr/>
        </p:nvSpPr>
        <p:spPr>
          <a:xfrm>
            <a:off x="7749540" y="2093976"/>
            <a:ext cx="942340" cy="329565"/>
          </a:xfrm>
          <a:prstGeom prst="rect">
            <a:avLst/>
          </a:prstGeom>
          <a:ln w="9144">
            <a:solidFill>
              <a:srgbClr val="748D99"/>
            </a:solidFill>
          </a:ln>
        </p:spPr>
        <p:txBody>
          <a:bodyPr vert="horz" wrap="square" lIns="0" tIns="2349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85"/>
              </a:spcBef>
            </a:pPr>
            <a:endParaRPr sz="650">
              <a:latin typeface="Times New Roman"/>
              <a:cs typeface="Times New Roman"/>
            </a:endParaRPr>
          </a:p>
          <a:p>
            <a:pPr marL="45085" algn="ctr">
              <a:lnSpc>
                <a:spcPct val="100000"/>
              </a:lnSpc>
            </a:pPr>
            <a:r>
              <a:rPr sz="650" b="1" spc="-25" dirty="0">
                <a:solidFill>
                  <a:srgbClr val="FFFFFF"/>
                </a:solidFill>
                <a:latin typeface="Arial"/>
                <a:cs typeface="Arial"/>
              </a:rPr>
              <a:t>ЭДО</a:t>
            </a:r>
            <a:endParaRPr sz="650">
              <a:latin typeface="Arial"/>
              <a:cs typeface="Arial"/>
            </a:endParaRPr>
          </a:p>
        </p:txBody>
      </p:sp>
      <p:grpSp>
        <p:nvGrpSpPr>
          <p:cNvPr id="71" name="object 71"/>
          <p:cNvGrpSpPr/>
          <p:nvPr/>
        </p:nvGrpSpPr>
        <p:grpSpPr>
          <a:xfrm>
            <a:off x="6382511" y="2473451"/>
            <a:ext cx="1040130" cy="925830"/>
            <a:chOff x="6382511" y="2473451"/>
            <a:chExt cx="1040130" cy="925830"/>
          </a:xfrm>
        </p:grpSpPr>
        <p:pic>
          <p:nvPicPr>
            <p:cNvPr id="72" name="object 7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382511" y="2473451"/>
              <a:ext cx="1040130" cy="925830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6432803" y="2500883"/>
              <a:ext cx="941831" cy="827532"/>
            </a:xfrm>
            <a:prstGeom prst="rect">
              <a:avLst/>
            </a:prstGeom>
          </p:spPr>
        </p:pic>
      </p:grpSp>
      <p:sp>
        <p:nvSpPr>
          <p:cNvPr id="74" name="object 74"/>
          <p:cNvSpPr txBox="1"/>
          <p:nvPr/>
        </p:nvSpPr>
        <p:spPr>
          <a:xfrm>
            <a:off x="6432803" y="2500883"/>
            <a:ext cx="942340" cy="708527"/>
          </a:xfrm>
          <a:prstGeom prst="rect">
            <a:avLst/>
          </a:prstGeom>
          <a:ln w="9144">
            <a:solidFill>
              <a:srgbClr val="FDA839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650" dirty="0">
              <a:latin typeface="Times New Roman"/>
              <a:cs typeface="Times New Roman"/>
            </a:endParaRPr>
          </a:p>
          <a:p>
            <a:pPr marL="5080" algn="ctr">
              <a:lnSpc>
                <a:spcPts val="770"/>
              </a:lnSpc>
            </a:pPr>
            <a:r>
              <a:rPr sz="650" spc="-10" dirty="0" err="1">
                <a:latin typeface="Microsoft Sans Serif"/>
                <a:cs typeface="Microsoft Sans Serif"/>
              </a:rPr>
              <a:t>Возврат</a:t>
            </a:r>
            <a:endParaRPr sz="650" dirty="0">
              <a:latin typeface="Microsoft Sans Serif"/>
              <a:cs typeface="Microsoft Sans Serif"/>
            </a:endParaRPr>
          </a:p>
          <a:p>
            <a:pPr marL="212090" marR="207010" algn="ctr">
              <a:lnSpc>
                <a:spcPts val="790"/>
              </a:lnSpc>
              <a:spcBef>
                <a:spcPts val="5"/>
              </a:spcBef>
            </a:pPr>
            <a:r>
              <a:rPr sz="650" spc="-10" dirty="0">
                <a:latin typeface="Microsoft Sans Serif"/>
                <a:cs typeface="Microsoft Sans Serif"/>
              </a:rPr>
              <a:t>документов</a:t>
            </a:r>
            <a:r>
              <a:rPr sz="650" dirty="0">
                <a:latin typeface="Microsoft Sans Serif"/>
                <a:cs typeface="Microsoft Sans Serif"/>
              </a:rPr>
              <a:t> </a:t>
            </a:r>
            <a:r>
              <a:rPr sz="650" spc="-50" dirty="0">
                <a:latin typeface="Microsoft Sans Serif"/>
                <a:cs typeface="Microsoft Sans Serif"/>
              </a:rPr>
              <a:t>в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spc="-10" dirty="0" err="1">
                <a:latin typeface="Microsoft Sans Serif"/>
                <a:cs typeface="Microsoft Sans Serif"/>
              </a:rPr>
              <a:t>архив</a:t>
            </a:r>
            <a:endParaRPr lang="ru-RU" sz="650" spc="-10" dirty="0">
              <a:latin typeface="Microsoft Sans Serif"/>
              <a:cs typeface="Microsoft Sans Serif"/>
            </a:endParaRPr>
          </a:p>
          <a:p>
            <a:pPr marL="212090" marR="207010" algn="ctr">
              <a:lnSpc>
                <a:spcPts val="790"/>
              </a:lnSpc>
              <a:spcBef>
                <a:spcPts val="5"/>
              </a:spcBef>
            </a:pPr>
            <a:endParaRPr lang="ru-RU" sz="650" dirty="0">
              <a:latin typeface="Microsoft Sans Serif"/>
              <a:cs typeface="Microsoft Sans Serif"/>
            </a:endParaRPr>
          </a:p>
          <a:p>
            <a:pPr marL="212090" marR="207010" algn="ctr">
              <a:lnSpc>
                <a:spcPts val="790"/>
              </a:lnSpc>
              <a:spcBef>
                <a:spcPts val="5"/>
              </a:spcBef>
            </a:pPr>
            <a:endParaRPr sz="650" dirty="0">
              <a:latin typeface="Microsoft Sans Serif"/>
              <a:cs typeface="Microsoft Sans Serif"/>
            </a:endParaRPr>
          </a:p>
          <a:p>
            <a:pPr marL="5080" algn="ctr">
              <a:lnSpc>
                <a:spcPts val="765"/>
              </a:lnSpc>
            </a:pPr>
            <a:r>
              <a:rPr sz="650" dirty="0">
                <a:solidFill>
                  <a:srgbClr val="002060"/>
                </a:solidFill>
                <a:latin typeface="Microsoft Sans Serif"/>
                <a:cs typeface="Microsoft Sans Serif"/>
              </a:rPr>
              <a:t>30</a:t>
            </a:r>
            <a:r>
              <a:rPr sz="650" spc="-15" dirty="0">
                <a:solidFill>
                  <a:srgbClr val="002060"/>
                </a:solidFill>
                <a:latin typeface="Microsoft Sans Serif"/>
                <a:cs typeface="Microsoft Sans Serif"/>
              </a:rPr>
              <a:t> </a:t>
            </a:r>
            <a:r>
              <a:rPr sz="650" spc="-10" dirty="0">
                <a:solidFill>
                  <a:srgbClr val="002060"/>
                </a:solidFill>
                <a:latin typeface="Microsoft Sans Serif"/>
                <a:cs typeface="Microsoft Sans Serif"/>
              </a:rPr>
              <a:t>минут</a:t>
            </a:r>
            <a:endParaRPr sz="650" dirty="0">
              <a:solidFill>
                <a:srgbClr val="002060"/>
              </a:solidFill>
              <a:latin typeface="Microsoft Sans Serif"/>
              <a:cs typeface="Microsoft Sans Serif"/>
            </a:endParaRPr>
          </a:p>
        </p:txBody>
      </p:sp>
      <p:grpSp>
        <p:nvGrpSpPr>
          <p:cNvPr id="75" name="object 75"/>
          <p:cNvGrpSpPr/>
          <p:nvPr/>
        </p:nvGrpSpPr>
        <p:grpSpPr>
          <a:xfrm>
            <a:off x="6382511" y="2071116"/>
            <a:ext cx="1040130" cy="432434"/>
            <a:chOff x="6382511" y="2071116"/>
            <a:chExt cx="1040130" cy="432434"/>
          </a:xfrm>
        </p:grpSpPr>
        <p:pic>
          <p:nvPicPr>
            <p:cNvPr id="76" name="object 76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382511" y="2071116"/>
              <a:ext cx="1040130" cy="432054"/>
            </a:xfrm>
            <a:prstGeom prst="rect">
              <a:avLst/>
            </a:prstGeom>
          </p:spPr>
        </p:pic>
        <p:pic>
          <p:nvPicPr>
            <p:cNvPr id="77" name="object 77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6556247" y="2112264"/>
              <a:ext cx="747522" cy="377189"/>
            </a:xfrm>
            <a:prstGeom prst="rect">
              <a:avLst/>
            </a:prstGeom>
          </p:spPr>
        </p:pic>
        <p:sp>
          <p:nvSpPr>
            <p:cNvPr id="78" name="object 78"/>
            <p:cNvSpPr/>
            <p:nvPr/>
          </p:nvSpPr>
          <p:spPr>
            <a:xfrm>
              <a:off x="6432803" y="2103120"/>
              <a:ext cx="942340" cy="334010"/>
            </a:xfrm>
            <a:custGeom>
              <a:avLst/>
              <a:gdLst/>
              <a:ahLst/>
              <a:cxnLst/>
              <a:rect l="l" t="t" r="r" b="b"/>
              <a:pathLst>
                <a:path w="942340" h="334010">
                  <a:moveTo>
                    <a:pt x="941831" y="0"/>
                  </a:moveTo>
                  <a:lnTo>
                    <a:pt x="0" y="0"/>
                  </a:lnTo>
                  <a:lnTo>
                    <a:pt x="0" y="333756"/>
                  </a:lnTo>
                  <a:lnTo>
                    <a:pt x="941831" y="333756"/>
                  </a:lnTo>
                  <a:lnTo>
                    <a:pt x="941831" y="0"/>
                  </a:lnTo>
                  <a:close/>
                </a:path>
              </a:pathLst>
            </a:custGeom>
            <a:solidFill>
              <a:srgbClr val="78909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" name="object 79"/>
            <p:cNvSpPr/>
            <p:nvPr/>
          </p:nvSpPr>
          <p:spPr>
            <a:xfrm>
              <a:off x="6432803" y="2103120"/>
              <a:ext cx="942340" cy="334010"/>
            </a:xfrm>
            <a:custGeom>
              <a:avLst/>
              <a:gdLst/>
              <a:ahLst/>
              <a:cxnLst/>
              <a:rect l="l" t="t" r="r" b="b"/>
              <a:pathLst>
                <a:path w="942340" h="334010">
                  <a:moveTo>
                    <a:pt x="0" y="333756"/>
                  </a:moveTo>
                  <a:lnTo>
                    <a:pt x="941831" y="333756"/>
                  </a:lnTo>
                  <a:lnTo>
                    <a:pt x="941831" y="0"/>
                  </a:lnTo>
                  <a:lnTo>
                    <a:pt x="0" y="0"/>
                  </a:lnTo>
                  <a:lnTo>
                    <a:pt x="0" y="333756"/>
                  </a:lnTo>
                  <a:close/>
                </a:path>
              </a:pathLst>
            </a:custGeom>
            <a:ln w="9144">
              <a:solidFill>
                <a:srgbClr val="748D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0" name="object 80"/>
          <p:cNvSpPr txBox="1"/>
          <p:nvPr/>
        </p:nvSpPr>
        <p:spPr>
          <a:xfrm>
            <a:off x="6645909" y="2151964"/>
            <a:ext cx="553720" cy="23558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650" b="1" spc="-10" dirty="0">
                <a:solidFill>
                  <a:srgbClr val="FFFFFF"/>
                </a:solidFill>
                <a:latin typeface="Arial"/>
                <a:cs typeface="Arial"/>
              </a:rPr>
              <a:t>Физические</a:t>
            </a:r>
            <a:endParaRPr sz="650">
              <a:latin typeface="Arial"/>
              <a:cs typeface="Arial"/>
            </a:endParaRPr>
          </a:p>
          <a:p>
            <a:pPr marL="71755">
              <a:lnSpc>
                <a:spcPct val="100000"/>
              </a:lnSpc>
              <a:spcBef>
                <a:spcPts val="50"/>
              </a:spcBef>
            </a:pPr>
            <a:r>
              <a:rPr sz="650" b="1" spc="-10" dirty="0">
                <a:solidFill>
                  <a:srgbClr val="FFFFFF"/>
                </a:solidFill>
                <a:latin typeface="Arial"/>
                <a:cs typeface="Arial"/>
              </a:rPr>
              <a:t>действия</a:t>
            </a:r>
            <a:endParaRPr sz="650">
              <a:latin typeface="Arial"/>
              <a:cs typeface="Arial"/>
            </a:endParaRPr>
          </a:p>
        </p:txBody>
      </p:sp>
      <p:grpSp>
        <p:nvGrpSpPr>
          <p:cNvPr id="181" name="Группа 180">
            <a:extLst>
              <a:ext uri="{FF2B5EF4-FFF2-40B4-BE49-F238E27FC236}">
                <a16:creationId xmlns:a16="http://schemas.microsoft.com/office/drawing/2014/main" xmlns="" id="{E2A8C9DF-6C4D-B62E-94C1-8B32C1D8163F}"/>
              </a:ext>
            </a:extLst>
          </p:cNvPr>
          <p:cNvGrpSpPr/>
          <p:nvPr/>
        </p:nvGrpSpPr>
        <p:grpSpPr>
          <a:xfrm>
            <a:off x="2174246" y="2513615"/>
            <a:ext cx="5474869" cy="395721"/>
            <a:chOff x="2283620" y="2698606"/>
            <a:chExt cx="5474869" cy="395721"/>
          </a:xfrm>
        </p:grpSpPr>
        <p:sp>
          <p:nvSpPr>
            <p:cNvPr id="82" name="object 82"/>
            <p:cNvSpPr/>
            <p:nvPr/>
          </p:nvSpPr>
          <p:spPr>
            <a:xfrm>
              <a:off x="2283620" y="2879062"/>
              <a:ext cx="4234180" cy="215265"/>
            </a:xfrm>
            <a:custGeom>
              <a:avLst/>
              <a:gdLst/>
              <a:ahLst/>
              <a:cxnLst/>
              <a:rect l="l" t="t" r="r" b="b"/>
              <a:pathLst>
                <a:path w="4234180" h="215264">
                  <a:moveTo>
                    <a:pt x="260604" y="116586"/>
                  </a:moveTo>
                  <a:lnTo>
                    <a:pt x="162306" y="18288"/>
                  </a:lnTo>
                  <a:lnTo>
                    <a:pt x="162306" y="67437"/>
                  </a:lnTo>
                  <a:lnTo>
                    <a:pt x="0" y="67437"/>
                  </a:lnTo>
                  <a:lnTo>
                    <a:pt x="0" y="165735"/>
                  </a:lnTo>
                  <a:lnTo>
                    <a:pt x="162306" y="165735"/>
                  </a:lnTo>
                  <a:lnTo>
                    <a:pt x="162306" y="214884"/>
                  </a:lnTo>
                  <a:lnTo>
                    <a:pt x="260604" y="116586"/>
                  </a:lnTo>
                  <a:close/>
                </a:path>
                <a:path w="4234180" h="215264">
                  <a:moveTo>
                    <a:pt x="1581912" y="107442"/>
                  </a:moveTo>
                  <a:lnTo>
                    <a:pt x="1483614" y="9144"/>
                  </a:lnTo>
                  <a:lnTo>
                    <a:pt x="1483614" y="58293"/>
                  </a:lnTo>
                  <a:lnTo>
                    <a:pt x="1316736" y="58293"/>
                  </a:lnTo>
                  <a:lnTo>
                    <a:pt x="1316736" y="156591"/>
                  </a:lnTo>
                  <a:lnTo>
                    <a:pt x="1483614" y="156591"/>
                  </a:lnTo>
                  <a:lnTo>
                    <a:pt x="1483614" y="205740"/>
                  </a:lnTo>
                  <a:lnTo>
                    <a:pt x="1581912" y="107442"/>
                  </a:lnTo>
                  <a:close/>
                </a:path>
                <a:path w="4234180" h="215264">
                  <a:moveTo>
                    <a:pt x="2894076" y="114300"/>
                  </a:moveTo>
                  <a:lnTo>
                    <a:pt x="2793492" y="13716"/>
                  </a:lnTo>
                  <a:lnTo>
                    <a:pt x="2793492" y="64008"/>
                  </a:lnTo>
                  <a:lnTo>
                    <a:pt x="2628900" y="64008"/>
                  </a:lnTo>
                  <a:lnTo>
                    <a:pt x="2628900" y="164592"/>
                  </a:lnTo>
                  <a:lnTo>
                    <a:pt x="2793492" y="164592"/>
                  </a:lnTo>
                  <a:lnTo>
                    <a:pt x="2793492" y="214884"/>
                  </a:lnTo>
                  <a:lnTo>
                    <a:pt x="2894076" y="114300"/>
                  </a:lnTo>
                  <a:close/>
                </a:path>
                <a:path w="4234180" h="215264">
                  <a:moveTo>
                    <a:pt x="4233672" y="98298"/>
                  </a:moveTo>
                  <a:lnTo>
                    <a:pt x="4135374" y="0"/>
                  </a:lnTo>
                  <a:lnTo>
                    <a:pt x="4135374" y="49149"/>
                  </a:lnTo>
                  <a:lnTo>
                    <a:pt x="3973068" y="49149"/>
                  </a:lnTo>
                  <a:lnTo>
                    <a:pt x="3973068" y="147447"/>
                  </a:lnTo>
                  <a:lnTo>
                    <a:pt x="4135374" y="147447"/>
                  </a:lnTo>
                  <a:lnTo>
                    <a:pt x="4135374" y="196596"/>
                  </a:lnTo>
                  <a:lnTo>
                    <a:pt x="4233672" y="98298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3" name="object 83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7520745" y="2698606"/>
              <a:ext cx="237744" cy="137160"/>
            </a:xfrm>
            <a:prstGeom prst="rect">
              <a:avLst/>
            </a:prstGeom>
          </p:spPr>
        </p:pic>
      </p:grpSp>
      <p:sp>
        <p:nvSpPr>
          <p:cNvPr id="84" name="object 84"/>
          <p:cNvSpPr txBox="1"/>
          <p:nvPr/>
        </p:nvSpPr>
        <p:spPr>
          <a:xfrm>
            <a:off x="7476008" y="2479357"/>
            <a:ext cx="99695" cy="1847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050" b="1" spc="-50" dirty="0">
                <a:solidFill>
                  <a:srgbClr val="FFFFFF"/>
                </a:solidFill>
                <a:latin typeface="Arial"/>
                <a:cs typeface="Arial"/>
              </a:rPr>
              <a:t>4</a:t>
            </a:r>
            <a:endParaRPr sz="1050" dirty="0">
              <a:latin typeface="Arial"/>
              <a:cs typeface="Arial"/>
            </a:endParaRPr>
          </a:p>
        </p:txBody>
      </p:sp>
      <p:sp>
        <p:nvSpPr>
          <p:cNvPr id="86" name="object 86"/>
          <p:cNvSpPr/>
          <p:nvPr/>
        </p:nvSpPr>
        <p:spPr>
          <a:xfrm>
            <a:off x="7456549" y="2674164"/>
            <a:ext cx="260985" cy="196850"/>
          </a:xfrm>
          <a:custGeom>
            <a:avLst/>
            <a:gdLst/>
            <a:ahLst/>
            <a:cxnLst/>
            <a:rect l="l" t="t" r="r" b="b"/>
            <a:pathLst>
              <a:path w="260984" h="196850">
                <a:moveTo>
                  <a:pt x="162305" y="0"/>
                </a:moveTo>
                <a:lnTo>
                  <a:pt x="162305" y="49149"/>
                </a:lnTo>
                <a:lnTo>
                  <a:pt x="0" y="49149"/>
                </a:lnTo>
                <a:lnTo>
                  <a:pt x="0" y="147446"/>
                </a:lnTo>
                <a:lnTo>
                  <a:pt x="162305" y="147446"/>
                </a:lnTo>
                <a:lnTo>
                  <a:pt x="162305" y="196595"/>
                </a:lnTo>
                <a:lnTo>
                  <a:pt x="260603" y="98298"/>
                </a:lnTo>
                <a:lnTo>
                  <a:pt x="162305" y="0"/>
                </a:lnTo>
                <a:close/>
              </a:path>
            </a:pathLst>
          </a:custGeom>
          <a:solidFill>
            <a:srgbClr val="92D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7" name="object 87"/>
          <p:cNvPicPr/>
          <p:nvPr/>
        </p:nvPicPr>
        <p:blipFill>
          <a:blip r:embed="rId33" cstate="print"/>
          <a:stretch>
            <a:fillRect/>
          </a:stretch>
        </p:blipFill>
        <p:spPr>
          <a:xfrm>
            <a:off x="3314700" y="1979676"/>
            <a:ext cx="201168" cy="182880"/>
          </a:xfrm>
          <a:prstGeom prst="rect">
            <a:avLst/>
          </a:prstGeom>
        </p:spPr>
      </p:pic>
      <p:pic>
        <p:nvPicPr>
          <p:cNvPr id="179" name="object 87">
            <a:extLst>
              <a:ext uri="{FF2B5EF4-FFF2-40B4-BE49-F238E27FC236}">
                <a16:creationId xmlns:a16="http://schemas.microsoft.com/office/drawing/2014/main" xmlns="" id="{ABBDF225-554F-02C1-B4B6-10258F85712C}"/>
              </a:ext>
            </a:extLst>
          </p:cNvPr>
          <p:cNvPicPr/>
          <p:nvPr/>
        </p:nvPicPr>
        <p:blipFill>
          <a:blip r:embed="rId33" cstate="print"/>
          <a:stretch>
            <a:fillRect/>
          </a:stretch>
        </p:blipFill>
        <p:spPr>
          <a:xfrm>
            <a:off x="3550284" y="2469180"/>
            <a:ext cx="201168" cy="182880"/>
          </a:xfrm>
          <a:prstGeom prst="rect">
            <a:avLst/>
          </a:prstGeom>
        </p:spPr>
      </p:pic>
      <p:sp>
        <p:nvSpPr>
          <p:cNvPr id="88" name="object 88"/>
          <p:cNvSpPr txBox="1"/>
          <p:nvPr/>
        </p:nvSpPr>
        <p:spPr>
          <a:xfrm>
            <a:off x="3368421" y="1974341"/>
            <a:ext cx="99695" cy="1847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050" b="1" spc="-50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endParaRPr sz="1050">
              <a:latin typeface="Arial"/>
              <a:cs typeface="Arial"/>
            </a:endParaRPr>
          </a:p>
        </p:txBody>
      </p:sp>
      <p:pic>
        <p:nvPicPr>
          <p:cNvPr id="89" name="object 89"/>
          <p:cNvPicPr/>
          <p:nvPr/>
        </p:nvPicPr>
        <p:blipFill>
          <a:blip r:embed="rId33" cstate="print"/>
          <a:stretch>
            <a:fillRect/>
          </a:stretch>
        </p:blipFill>
        <p:spPr>
          <a:xfrm>
            <a:off x="4462271" y="1975104"/>
            <a:ext cx="201167" cy="182880"/>
          </a:xfrm>
          <a:prstGeom prst="rect">
            <a:avLst/>
          </a:prstGeom>
        </p:spPr>
      </p:pic>
      <p:sp>
        <p:nvSpPr>
          <p:cNvPr id="90" name="object 90"/>
          <p:cNvSpPr txBox="1"/>
          <p:nvPr/>
        </p:nvSpPr>
        <p:spPr>
          <a:xfrm>
            <a:off x="4516373" y="1972817"/>
            <a:ext cx="99695" cy="1847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050" b="1" spc="-50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endParaRPr sz="1050">
              <a:latin typeface="Arial"/>
              <a:cs typeface="Arial"/>
            </a:endParaRPr>
          </a:p>
        </p:txBody>
      </p:sp>
      <p:pic>
        <p:nvPicPr>
          <p:cNvPr id="91" name="object 91"/>
          <p:cNvPicPr/>
          <p:nvPr/>
        </p:nvPicPr>
        <p:blipFill>
          <a:blip r:embed="rId32" cstate="print"/>
          <a:stretch>
            <a:fillRect/>
          </a:stretch>
        </p:blipFill>
        <p:spPr>
          <a:xfrm>
            <a:off x="7095743" y="2007107"/>
            <a:ext cx="237744" cy="137160"/>
          </a:xfrm>
          <a:prstGeom prst="rect">
            <a:avLst/>
          </a:prstGeom>
        </p:spPr>
      </p:pic>
      <p:sp>
        <p:nvSpPr>
          <p:cNvPr id="92" name="object 92"/>
          <p:cNvSpPr txBox="1"/>
          <p:nvPr/>
        </p:nvSpPr>
        <p:spPr>
          <a:xfrm>
            <a:off x="7167118" y="1979422"/>
            <a:ext cx="99695" cy="1847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050" b="1" spc="-50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endParaRPr sz="1050">
              <a:latin typeface="Arial"/>
              <a:cs typeface="Arial"/>
            </a:endParaRPr>
          </a:p>
        </p:txBody>
      </p:sp>
      <p:pic>
        <p:nvPicPr>
          <p:cNvPr id="93" name="object 93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4695444" y="2098548"/>
            <a:ext cx="237744" cy="164592"/>
          </a:xfrm>
          <a:prstGeom prst="rect">
            <a:avLst/>
          </a:prstGeom>
        </p:spPr>
      </p:pic>
      <p:sp>
        <p:nvSpPr>
          <p:cNvPr id="94" name="object 94"/>
          <p:cNvSpPr txBox="1"/>
          <p:nvPr/>
        </p:nvSpPr>
        <p:spPr>
          <a:xfrm>
            <a:off x="4765675" y="2084577"/>
            <a:ext cx="99695" cy="1847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050" b="1" spc="-50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endParaRPr sz="1050">
              <a:latin typeface="Arial"/>
              <a:cs typeface="Arial"/>
            </a:endParaRPr>
          </a:p>
        </p:txBody>
      </p:sp>
      <p:pic>
        <p:nvPicPr>
          <p:cNvPr id="95" name="object 95"/>
          <p:cNvPicPr/>
          <p:nvPr/>
        </p:nvPicPr>
        <p:blipFill>
          <a:blip r:embed="rId35" cstate="print"/>
          <a:stretch>
            <a:fillRect/>
          </a:stretch>
        </p:blipFill>
        <p:spPr>
          <a:xfrm>
            <a:off x="5939028" y="2002535"/>
            <a:ext cx="237744" cy="164592"/>
          </a:xfrm>
          <a:prstGeom prst="rect">
            <a:avLst/>
          </a:prstGeom>
        </p:spPr>
      </p:pic>
      <p:sp>
        <p:nvSpPr>
          <p:cNvPr id="96" name="object 96"/>
          <p:cNvSpPr txBox="1"/>
          <p:nvPr/>
        </p:nvSpPr>
        <p:spPr>
          <a:xfrm>
            <a:off x="6011671" y="1989835"/>
            <a:ext cx="99695" cy="1847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050" b="1" spc="-50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97" name="object 97"/>
          <p:cNvGrpSpPr/>
          <p:nvPr/>
        </p:nvGrpSpPr>
        <p:grpSpPr>
          <a:xfrm>
            <a:off x="5486400" y="982980"/>
            <a:ext cx="944244" cy="999490"/>
            <a:chOff x="5486400" y="982980"/>
            <a:chExt cx="944244" cy="999490"/>
          </a:xfrm>
        </p:grpSpPr>
        <p:pic>
          <p:nvPicPr>
            <p:cNvPr id="98" name="object 98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5486400" y="982980"/>
              <a:ext cx="944118" cy="998982"/>
            </a:xfrm>
            <a:prstGeom prst="rect">
              <a:avLst/>
            </a:prstGeom>
          </p:spPr>
        </p:pic>
        <p:pic>
          <p:nvPicPr>
            <p:cNvPr id="99" name="object 99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5536692" y="1010412"/>
              <a:ext cx="845819" cy="900683"/>
            </a:xfrm>
            <a:prstGeom prst="rect">
              <a:avLst/>
            </a:prstGeom>
          </p:spPr>
        </p:pic>
      </p:grpSp>
      <p:sp>
        <p:nvSpPr>
          <p:cNvPr id="100" name="object 100"/>
          <p:cNvSpPr txBox="1"/>
          <p:nvPr/>
        </p:nvSpPr>
        <p:spPr>
          <a:xfrm>
            <a:off x="5536691" y="1010411"/>
            <a:ext cx="845819" cy="505267"/>
          </a:xfrm>
          <a:prstGeom prst="rect">
            <a:avLst/>
          </a:prstGeom>
          <a:ln w="9144">
            <a:solidFill>
              <a:srgbClr val="FDA839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650" dirty="0">
              <a:latin typeface="Times New Roman"/>
              <a:cs typeface="Times New Roman"/>
            </a:endParaRPr>
          </a:p>
          <a:p>
            <a:pPr marL="4445" algn="ctr">
              <a:lnSpc>
                <a:spcPts val="770"/>
              </a:lnSpc>
            </a:pPr>
            <a:r>
              <a:rPr sz="650" spc="-10" dirty="0" err="1">
                <a:latin typeface="Microsoft Sans Serif"/>
                <a:cs typeface="Microsoft Sans Serif"/>
              </a:rPr>
              <a:t>Запрос</a:t>
            </a:r>
            <a:endParaRPr sz="650" dirty="0">
              <a:latin typeface="Microsoft Sans Serif"/>
              <a:cs typeface="Microsoft Sans Serif"/>
            </a:endParaRPr>
          </a:p>
          <a:p>
            <a:pPr marL="635" algn="ctr">
              <a:lnSpc>
                <a:spcPts val="770"/>
              </a:lnSpc>
            </a:pPr>
            <a:r>
              <a:rPr sz="650" spc="-10" dirty="0">
                <a:latin typeface="Microsoft Sans Serif"/>
                <a:cs typeface="Microsoft Sans Serif"/>
              </a:rPr>
              <a:t>(Прокуратура</a:t>
            </a:r>
            <a:endParaRPr sz="650" dirty="0">
              <a:latin typeface="Microsoft Sans Serif"/>
              <a:cs typeface="Microsoft Sans Serif"/>
            </a:endParaRPr>
          </a:p>
          <a:p>
            <a:pPr marL="4445" algn="ctr">
              <a:lnSpc>
                <a:spcPct val="100000"/>
              </a:lnSpc>
              <a:spcBef>
                <a:spcPts val="15"/>
              </a:spcBef>
            </a:pPr>
            <a:r>
              <a:rPr sz="650" spc="-10" dirty="0">
                <a:latin typeface="Microsoft Sans Serif"/>
                <a:cs typeface="Microsoft Sans Serif"/>
              </a:rPr>
              <a:t>(межведомствен</a:t>
            </a:r>
            <a:endParaRPr sz="650" dirty="0">
              <a:latin typeface="Microsoft Sans Serif"/>
              <a:cs typeface="Microsoft Sans Serif"/>
            </a:endParaRPr>
          </a:p>
          <a:p>
            <a:pPr algn="ctr">
              <a:lnSpc>
                <a:spcPct val="100000"/>
              </a:lnSpc>
              <a:spcBef>
                <a:spcPts val="10"/>
              </a:spcBef>
            </a:pPr>
            <a:r>
              <a:rPr sz="650" dirty="0">
                <a:latin typeface="Microsoft Sans Serif"/>
                <a:cs typeface="Microsoft Sans Serif"/>
              </a:rPr>
              <a:t>ный</a:t>
            </a:r>
            <a:r>
              <a:rPr sz="650" spc="-10" dirty="0">
                <a:latin typeface="Microsoft Sans Serif"/>
                <a:cs typeface="Microsoft Sans Serif"/>
              </a:rPr>
              <a:t> запрос))</a:t>
            </a:r>
            <a:endParaRPr sz="650" dirty="0">
              <a:latin typeface="Microsoft Sans Serif"/>
              <a:cs typeface="Microsoft Sans Serif"/>
            </a:endParaRPr>
          </a:p>
        </p:txBody>
      </p:sp>
      <p:grpSp>
        <p:nvGrpSpPr>
          <p:cNvPr id="101" name="object 101"/>
          <p:cNvGrpSpPr/>
          <p:nvPr/>
        </p:nvGrpSpPr>
        <p:grpSpPr>
          <a:xfrm>
            <a:off x="6629400" y="987552"/>
            <a:ext cx="944244" cy="999490"/>
            <a:chOff x="6629400" y="987552"/>
            <a:chExt cx="944244" cy="999490"/>
          </a:xfrm>
        </p:grpSpPr>
        <p:pic>
          <p:nvPicPr>
            <p:cNvPr id="102" name="object 102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6629400" y="987552"/>
              <a:ext cx="944118" cy="998982"/>
            </a:xfrm>
            <a:prstGeom prst="rect">
              <a:avLst/>
            </a:prstGeom>
          </p:spPr>
        </p:pic>
        <p:pic>
          <p:nvPicPr>
            <p:cNvPr id="103" name="object 103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6679692" y="1014984"/>
              <a:ext cx="845820" cy="900683"/>
            </a:xfrm>
            <a:prstGeom prst="rect">
              <a:avLst/>
            </a:prstGeom>
          </p:spPr>
        </p:pic>
      </p:grpSp>
      <p:sp>
        <p:nvSpPr>
          <p:cNvPr id="104" name="object 104"/>
          <p:cNvSpPr txBox="1"/>
          <p:nvPr/>
        </p:nvSpPr>
        <p:spPr>
          <a:xfrm>
            <a:off x="6679692" y="1014983"/>
            <a:ext cx="845819" cy="805349"/>
          </a:xfrm>
          <a:prstGeom prst="rect">
            <a:avLst/>
          </a:prstGeom>
          <a:ln w="9144">
            <a:solidFill>
              <a:srgbClr val="FDA839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650" dirty="0">
              <a:latin typeface="Times New Roman"/>
              <a:cs typeface="Times New Roman"/>
            </a:endParaRPr>
          </a:p>
          <a:p>
            <a:pPr marL="1270" algn="ctr">
              <a:lnSpc>
                <a:spcPts val="770"/>
              </a:lnSpc>
            </a:pPr>
            <a:endParaRPr lang="ru-RU" sz="650" spc="-10" dirty="0">
              <a:latin typeface="Microsoft Sans Serif"/>
              <a:cs typeface="Microsoft Sans Serif"/>
            </a:endParaRPr>
          </a:p>
          <a:p>
            <a:pPr marL="1270" algn="ctr">
              <a:lnSpc>
                <a:spcPts val="770"/>
              </a:lnSpc>
            </a:pPr>
            <a:r>
              <a:rPr sz="650" spc="-10" dirty="0" err="1">
                <a:latin typeface="Microsoft Sans Serif"/>
                <a:cs typeface="Microsoft Sans Serif"/>
              </a:rPr>
              <a:t>Поступление</a:t>
            </a:r>
            <a:endParaRPr sz="650" dirty="0">
              <a:latin typeface="Microsoft Sans Serif"/>
              <a:cs typeface="Microsoft Sans Serif"/>
            </a:endParaRPr>
          </a:p>
          <a:p>
            <a:pPr algn="ctr">
              <a:lnSpc>
                <a:spcPts val="770"/>
              </a:lnSpc>
            </a:pPr>
            <a:r>
              <a:rPr sz="650" spc="-10" dirty="0">
                <a:latin typeface="Microsoft Sans Serif"/>
                <a:cs typeface="Microsoft Sans Serif"/>
              </a:rPr>
              <a:t>запроса</a:t>
            </a:r>
            <a:endParaRPr sz="650" dirty="0">
              <a:latin typeface="Microsoft Sans Serif"/>
              <a:cs typeface="Microsoft Sans Serif"/>
            </a:endParaRPr>
          </a:p>
          <a:p>
            <a:pPr marL="113030" marR="107950" algn="ctr">
              <a:lnSpc>
                <a:spcPct val="101499"/>
              </a:lnSpc>
            </a:pPr>
            <a:r>
              <a:rPr sz="650" spc="-10" dirty="0">
                <a:latin typeface="Microsoft Sans Serif"/>
                <a:cs typeface="Microsoft Sans Serif"/>
              </a:rPr>
              <a:t>начальнику</a:t>
            </a:r>
            <a:r>
              <a:rPr sz="650" spc="-5" dirty="0">
                <a:latin typeface="Microsoft Sans Serif"/>
                <a:cs typeface="Microsoft Sans Serif"/>
              </a:rPr>
              <a:t> </a:t>
            </a:r>
            <a:r>
              <a:rPr sz="650" spc="-40" dirty="0">
                <a:latin typeface="Microsoft Sans Serif"/>
                <a:cs typeface="Microsoft Sans Serif"/>
              </a:rPr>
              <a:t>УКС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endParaRPr lang="ru-RU" sz="650" spc="500" dirty="0">
              <a:latin typeface="Microsoft Sans Serif"/>
              <a:cs typeface="Microsoft Sans Serif"/>
            </a:endParaRPr>
          </a:p>
          <a:p>
            <a:pPr marL="113030" marR="107950" algn="ctr">
              <a:lnSpc>
                <a:spcPct val="101499"/>
              </a:lnSpc>
            </a:pPr>
            <a:endParaRPr lang="ru-RU" sz="650" spc="500" dirty="0">
              <a:solidFill>
                <a:srgbClr val="002060"/>
              </a:solidFill>
              <a:latin typeface="Microsoft Sans Serif"/>
              <a:cs typeface="Microsoft Sans Serif"/>
            </a:endParaRPr>
          </a:p>
          <a:p>
            <a:pPr marL="113030" marR="107950" algn="ctr">
              <a:lnSpc>
                <a:spcPct val="101499"/>
              </a:lnSpc>
            </a:pPr>
            <a:endParaRPr lang="ru-RU" sz="650" dirty="0">
              <a:solidFill>
                <a:srgbClr val="002060"/>
              </a:solidFill>
              <a:latin typeface="Microsoft Sans Serif"/>
              <a:cs typeface="Microsoft Sans Serif"/>
            </a:endParaRPr>
          </a:p>
          <a:p>
            <a:pPr marL="113030" marR="107950" algn="ctr">
              <a:lnSpc>
                <a:spcPct val="101499"/>
              </a:lnSpc>
            </a:pPr>
            <a:r>
              <a:rPr sz="650" dirty="0">
                <a:solidFill>
                  <a:srgbClr val="002060"/>
                </a:solidFill>
                <a:latin typeface="Microsoft Sans Serif"/>
                <a:cs typeface="Microsoft Sans Serif"/>
              </a:rPr>
              <a:t>8 </a:t>
            </a:r>
            <a:r>
              <a:rPr sz="650" spc="-10" dirty="0">
                <a:solidFill>
                  <a:srgbClr val="002060"/>
                </a:solidFill>
                <a:latin typeface="Microsoft Sans Serif"/>
                <a:cs typeface="Microsoft Sans Serif"/>
              </a:rPr>
              <a:t>часов</a:t>
            </a:r>
            <a:endParaRPr sz="650" dirty="0">
              <a:solidFill>
                <a:srgbClr val="002060"/>
              </a:solidFill>
              <a:latin typeface="Microsoft Sans Serif"/>
              <a:cs typeface="Microsoft Sans Serif"/>
            </a:endParaRPr>
          </a:p>
        </p:txBody>
      </p:sp>
      <p:grpSp>
        <p:nvGrpSpPr>
          <p:cNvPr id="105" name="object 105"/>
          <p:cNvGrpSpPr/>
          <p:nvPr/>
        </p:nvGrpSpPr>
        <p:grpSpPr>
          <a:xfrm>
            <a:off x="6638543" y="557783"/>
            <a:ext cx="944244" cy="459740"/>
            <a:chOff x="6638543" y="557783"/>
            <a:chExt cx="944244" cy="459740"/>
          </a:xfrm>
        </p:grpSpPr>
        <p:pic>
          <p:nvPicPr>
            <p:cNvPr id="106" name="object 106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6638543" y="557783"/>
              <a:ext cx="944118" cy="459486"/>
            </a:xfrm>
            <a:prstGeom prst="rect">
              <a:avLst/>
            </a:prstGeom>
          </p:spPr>
        </p:pic>
        <p:sp>
          <p:nvSpPr>
            <p:cNvPr id="107" name="object 107"/>
            <p:cNvSpPr/>
            <p:nvPr/>
          </p:nvSpPr>
          <p:spPr>
            <a:xfrm>
              <a:off x="6688835" y="589787"/>
              <a:ext cx="845819" cy="361315"/>
            </a:xfrm>
            <a:custGeom>
              <a:avLst/>
              <a:gdLst/>
              <a:ahLst/>
              <a:cxnLst/>
              <a:rect l="l" t="t" r="r" b="b"/>
              <a:pathLst>
                <a:path w="845820" h="361315">
                  <a:moveTo>
                    <a:pt x="0" y="361188"/>
                  </a:moveTo>
                  <a:lnTo>
                    <a:pt x="845820" y="361188"/>
                  </a:lnTo>
                  <a:lnTo>
                    <a:pt x="845820" y="0"/>
                  </a:lnTo>
                  <a:lnTo>
                    <a:pt x="0" y="0"/>
                  </a:lnTo>
                  <a:lnTo>
                    <a:pt x="0" y="361188"/>
                  </a:lnTo>
                  <a:close/>
                </a:path>
              </a:pathLst>
            </a:custGeom>
            <a:ln w="9144">
              <a:solidFill>
                <a:srgbClr val="748D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8" name="object 108"/>
          <p:cNvSpPr txBox="1"/>
          <p:nvPr/>
        </p:nvSpPr>
        <p:spPr>
          <a:xfrm>
            <a:off x="6684264" y="585216"/>
            <a:ext cx="855344" cy="370840"/>
          </a:xfrm>
          <a:prstGeom prst="rect">
            <a:avLst/>
          </a:prstGeom>
          <a:solidFill>
            <a:srgbClr val="78909C"/>
          </a:solidFill>
        </p:spPr>
        <p:txBody>
          <a:bodyPr vert="horz" wrap="square" lIns="0" tIns="3556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80"/>
              </a:spcBef>
            </a:pPr>
            <a:endParaRPr sz="650">
              <a:latin typeface="Times New Roman"/>
              <a:cs typeface="Times New Roman"/>
            </a:endParaRPr>
          </a:p>
          <a:p>
            <a:pPr marL="43180" algn="ctr">
              <a:lnSpc>
                <a:spcPct val="100000"/>
              </a:lnSpc>
            </a:pPr>
            <a:r>
              <a:rPr sz="650" b="1" spc="-25" dirty="0">
                <a:solidFill>
                  <a:srgbClr val="FFFFFF"/>
                </a:solidFill>
                <a:latin typeface="Arial"/>
                <a:cs typeface="Arial"/>
              </a:rPr>
              <a:t>ЭДО</a:t>
            </a:r>
            <a:endParaRPr sz="650">
              <a:latin typeface="Arial"/>
              <a:cs typeface="Arial"/>
            </a:endParaRPr>
          </a:p>
        </p:txBody>
      </p:sp>
      <p:grpSp>
        <p:nvGrpSpPr>
          <p:cNvPr id="109" name="object 109"/>
          <p:cNvGrpSpPr/>
          <p:nvPr/>
        </p:nvGrpSpPr>
        <p:grpSpPr>
          <a:xfrm>
            <a:off x="7804404" y="996696"/>
            <a:ext cx="944244" cy="999490"/>
            <a:chOff x="7804404" y="996696"/>
            <a:chExt cx="944244" cy="999490"/>
          </a:xfrm>
        </p:grpSpPr>
        <p:pic>
          <p:nvPicPr>
            <p:cNvPr id="110" name="object 110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7804404" y="996696"/>
              <a:ext cx="944118" cy="998981"/>
            </a:xfrm>
            <a:prstGeom prst="rect">
              <a:avLst/>
            </a:prstGeom>
          </p:spPr>
        </p:pic>
        <p:pic>
          <p:nvPicPr>
            <p:cNvPr id="111" name="object 111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7854696" y="1024128"/>
              <a:ext cx="845820" cy="900684"/>
            </a:xfrm>
            <a:prstGeom prst="rect">
              <a:avLst/>
            </a:prstGeom>
          </p:spPr>
        </p:pic>
      </p:grpSp>
      <p:sp>
        <p:nvSpPr>
          <p:cNvPr id="112" name="object 112"/>
          <p:cNvSpPr txBox="1"/>
          <p:nvPr/>
        </p:nvSpPr>
        <p:spPr>
          <a:xfrm>
            <a:off x="7854695" y="1024127"/>
            <a:ext cx="845819" cy="746999"/>
          </a:xfrm>
          <a:prstGeom prst="rect">
            <a:avLst/>
          </a:prstGeom>
          <a:ln w="9144">
            <a:solidFill>
              <a:srgbClr val="FDA839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650" dirty="0">
              <a:latin typeface="Times New Roman"/>
              <a:cs typeface="Times New Roman"/>
            </a:endParaRPr>
          </a:p>
          <a:p>
            <a:pPr marL="130175" marR="110489" algn="ctr">
              <a:lnSpc>
                <a:spcPts val="760"/>
              </a:lnSpc>
            </a:pPr>
            <a:r>
              <a:rPr sz="650" spc="-10" dirty="0" err="1">
                <a:latin typeface="Microsoft Sans Serif"/>
                <a:cs typeface="Microsoft Sans Serif"/>
              </a:rPr>
              <a:t>Делегирование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запроса</a:t>
            </a:r>
            <a:endParaRPr sz="650" dirty="0">
              <a:latin typeface="Microsoft Sans Serif"/>
              <a:cs typeface="Microsoft Sans Serif"/>
            </a:endParaRPr>
          </a:p>
          <a:p>
            <a:pPr marL="4445" algn="ctr">
              <a:lnSpc>
                <a:spcPts val="765"/>
              </a:lnSpc>
            </a:pPr>
            <a:r>
              <a:rPr sz="650" spc="-10" dirty="0">
                <a:latin typeface="Microsoft Sans Serif"/>
                <a:cs typeface="Microsoft Sans Serif"/>
              </a:rPr>
              <a:t>начальнику</a:t>
            </a:r>
            <a:endParaRPr sz="650" dirty="0">
              <a:latin typeface="Microsoft Sans Serif"/>
              <a:cs typeface="Microsoft Sans Serif"/>
            </a:endParaRPr>
          </a:p>
          <a:p>
            <a:pPr marL="290195" marR="273050" algn="ctr">
              <a:lnSpc>
                <a:spcPts val="760"/>
              </a:lnSpc>
              <a:spcBef>
                <a:spcPts val="55"/>
              </a:spcBef>
            </a:pPr>
            <a:r>
              <a:rPr sz="650" spc="-10" dirty="0" err="1">
                <a:latin typeface="Microsoft Sans Serif"/>
                <a:cs typeface="Microsoft Sans Serif"/>
              </a:rPr>
              <a:t>отдела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endParaRPr lang="ru-RU" sz="650" spc="500" dirty="0">
              <a:latin typeface="Microsoft Sans Serif"/>
              <a:cs typeface="Microsoft Sans Serif"/>
            </a:endParaRPr>
          </a:p>
          <a:p>
            <a:pPr marL="290195" marR="273050" algn="ctr">
              <a:lnSpc>
                <a:spcPts val="760"/>
              </a:lnSpc>
              <a:spcBef>
                <a:spcPts val="55"/>
              </a:spcBef>
            </a:pPr>
            <a:endParaRPr lang="ru-RU" sz="650" spc="500" dirty="0">
              <a:solidFill>
                <a:srgbClr val="006FC0"/>
              </a:solidFill>
              <a:latin typeface="Microsoft Sans Serif"/>
              <a:cs typeface="Microsoft Sans Serif"/>
            </a:endParaRPr>
          </a:p>
          <a:p>
            <a:pPr marL="290195" marR="273050" algn="ctr">
              <a:lnSpc>
                <a:spcPts val="760"/>
              </a:lnSpc>
              <a:spcBef>
                <a:spcPts val="55"/>
              </a:spcBef>
            </a:pPr>
            <a:r>
              <a:rPr sz="650" dirty="0">
                <a:solidFill>
                  <a:srgbClr val="002060"/>
                </a:solidFill>
                <a:latin typeface="Microsoft Sans Serif"/>
                <a:cs typeface="Microsoft Sans Serif"/>
              </a:rPr>
              <a:t>4 </a:t>
            </a:r>
            <a:r>
              <a:rPr sz="650" spc="-20" dirty="0">
                <a:solidFill>
                  <a:srgbClr val="002060"/>
                </a:solidFill>
                <a:latin typeface="Microsoft Sans Serif"/>
                <a:cs typeface="Microsoft Sans Serif"/>
              </a:rPr>
              <a:t>часа</a:t>
            </a:r>
            <a:endParaRPr sz="650" dirty="0">
              <a:solidFill>
                <a:srgbClr val="002060"/>
              </a:solidFill>
              <a:latin typeface="Microsoft Sans Serif"/>
              <a:cs typeface="Microsoft Sans Serif"/>
            </a:endParaRPr>
          </a:p>
        </p:txBody>
      </p:sp>
      <p:pic>
        <p:nvPicPr>
          <p:cNvPr id="113" name="object 113"/>
          <p:cNvPicPr/>
          <p:nvPr/>
        </p:nvPicPr>
        <p:blipFill>
          <a:blip r:embed="rId40" cstate="print"/>
          <a:stretch>
            <a:fillRect/>
          </a:stretch>
        </p:blipFill>
        <p:spPr>
          <a:xfrm>
            <a:off x="7808976" y="548640"/>
            <a:ext cx="944118" cy="454913"/>
          </a:xfrm>
          <a:prstGeom prst="rect">
            <a:avLst/>
          </a:prstGeom>
        </p:spPr>
      </p:pic>
      <p:sp>
        <p:nvSpPr>
          <p:cNvPr id="114" name="object 114"/>
          <p:cNvSpPr txBox="1"/>
          <p:nvPr/>
        </p:nvSpPr>
        <p:spPr>
          <a:xfrm>
            <a:off x="7854695" y="576072"/>
            <a:ext cx="855344" cy="365760"/>
          </a:xfrm>
          <a:prstGeom prst="rect">
            <a:avLst/>
          </a:prstGeom>
          <a:solidFill>
            <a:srgbClr val="78909C"/>
          </a:solidFill>
          <a:ln w="3175">
            <a:solidFill>
              <a:srgbClr val="748D99"/>
            </a:solidFill>
          </a:ln>
        </p:spPr>
        <p:txBody>
          <a:bodyPr vert="horz" wrap="square" lIns="0" tIns="393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10"/>
              </a:spcBef>
            </a:pPr>
            <a:endParaRPr sz="650">
              <a:latin typeface="Times New Roman"/>
              <a:cs typeface="Times New Roman"/>
            </a:endParaRPr>
          </a:p>
          <a:p>
            <a:pPr marL="41910" algn="ctr">
              <a:lnSpc>
                <a:spcPct val="100000"/>
              </a:lnSpc>
            </a:pPr>
            <a:r>
              <a:rPr sz="650" b="1" spc="-25" dirty="0">
                <a:solidFill>
                  <a:srgbClr val="FFFFFF"/>
                </a:solidFill>
                <a:latin typeface="Arial"/>
                <a:cs typeface="Arial"/>
              </a:rPr>
              <a:t>ЭДО</a:t>
            </a:r>
            <a:endParaRPr sz="650">
              <a:latin typeface="Arial"/>
              <a:cs typeface="Arial"/>
            </a:endParaRPr>
          </a:p>
        </p:txBody>
      </p:sp>
      <p:sp>
        <p:nvSpPr>
          <p:cNvPr id="115" name="object 115"/>
          <p:cNvSpPr txBox="1"/>
          <p:nvPr/>
        </p:nvSpPr>
        <p:spPr>
          <a:xfrm>
            <a:off x="4375658" y="595375"/>
            <a:ext cx="99695" cy="1993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550"/>
              </a:lnSpc>
            </a:pPr>
            <a:r>
              <a:rPr sz="1400" b="1" spc="-50" dirty="0">
                <a:solidFill>
                  <a:srgbClr val="FFFFFF"/>
                </a:solidFill>
                <a:latin typeface="Arial"/>
                <a:cs typeface="Arial"/>
              </a:rPr>
              <a:t>8</a:t>
            </a:r>
            <a:endParaRPr sz="1400">
              <a:latin typeface="Arial"/>
              <a:cs typeface="Arial"/>
            </a:endParaRPr>
          </a:p>
        </p:txBody>
      </p:sp>
      <p:sp>
        <p:nvSpPr>
          <p:cNvPr id="116" name="object 116"/>
          <p:cNvSpPr txBox="1"/>
          <p:nvPr/>
        </p:nvSpPr>
        <p:spPr>
          <a:xfrm>
            <a:off x="1215034" y="962990"/>
            <a:ext cx="113030" cy="13017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650" i="1" spc="-50" dirty="0">
                <a:latin typeface="Arial"/>
                <a:cs typeface="Arial"/>
              </a:rPr>
              <a:t>…</a:t>
            </a:r>
            <a:endParaRPr sz="650">
              <a:latin typeface="Arial"/>
              <a:cs typeface="Arial"/>
            </a:endParaRPr>
          </a:p>
        </p:txBody>
      </p:sp>
      <p:grpSp>
        <p:nvGrpSpPr>
          <p:cNvPr id="117" name="object 117"/>
          <p:cNvGrpSpPr/>
          <p:nvPr/>
        </p:nvGrpSpPr>
        <p:grpSpPr>
          <a:xfrm>
            <a:off x="841247" y="996696"/>
            <a:ext cx="939800" cy="889635"/>
            <a:chOff x="841247" y="996696"/>
            <a:chExt cx="939800" cy="889635"/>
          </a:xfrm>
        </p:grpSpPr>
        <p:pic>
          <p:nvPicPr>
            <p:cNvPr id="118" name="object 118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841247" y="996696"/>
              <a:ext cx="939546" cy="889253"/>
            </a:xfrm>
            <a:prstGeom prst="rect">
              <a:avLst/>
            </a:prstGeom>
          </p:spPr>
        </p:pic>
        <p:pic>
          <p:nvPicPr>
            <p:cNvPr id="119" name="object 119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900683" y="1124712"/>
              <a:ext cx="843534" cy="656081"/>
            </a:xfrm>
            <a:prstGeom prst="rect">
              <a:avLst/>
            </a:prstGeom>
          </p:spPr>
        </p:pic>
        <p:pic>
          <p:nvPicPr>
            <p:cNvPr id="120" name="object 120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891539" y="1024128"/>
              <a:ext cx="841247" cy="790956"/>
            </a:xfrm>
            <a:prstGeom prst="rect">
              <a:avLst/>
            </a:prstGeom>
          </p:spPr>
        </p:pic>
        <p:sp>
          <p:nvSpPr>
            <p:cNvPr id="121" name="object 121"/>
            <p:cNvSpPr/>
            <p:nvPr/>
          </p:nvSpPr>
          <p:spPr>
            <a:xfrm>
              <a:off x="891539" y="1024128"/>
              <a:ext cx="841375" cy="791210"/>
            </a:xfrm>
            <a:custGeom>
              <a:avLst/>
              <a:gdLst/>
              <a:ahLst/>
              <a:cxnLst/>
              <a:rect l="l" t="t" r="r" b="b"/>
              <a:pathLst>
                <a:path w="841375" h="791210">
                  <a:moveTo>
                    <a:pt x="0" y="790956"/>
                  </a:moveTo>
                  <a:lnTo>
                    <a:pt x="841247" y="790956"/>
                  </a:lnTo>
                  <a:lnTo>
                    <a:pt x="841247" y="0"/>
                  </a:lnTo>
                  <a:lnTo>
                    <a:pt x="0" y="0"/>
                  </a:lnTo>
                  <a:lnTo>
                    <a:pt x="0" y="790956"/>
                  </a:lnTo>
                  <a:close/>
                </a:path>
              </a:pathLst>
            </a:custGeom>
            <a:ln w="9144">
              <a:solidFill>
                <a:srgbClr val="FDA83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2" name="object 122"/>
          <p:cNvSpPr txBox="1"/>
          <p:nvPr/>
        </p:nvSpPr>
        <p:spPr>
          <a:xfrm>
            <a:off x="983386" y="1160144"/>
            <a:ext cx="652145" cy="5181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770"/>
              </a:lnSpc>
              <a:spcBef>
                <a:spcPts val="95"/>
              </a:spcBef>
            </a:pPr>
            <a:r>
              <a:rPr sz="650" spc="-10" dirty="0">
                <a:latin typeface="Microsoft Sans Serif"/>
                <a:cs typeface="Microsoft Sans Serif"/>
              </a:rPr>
              <a:t>Сотруднику</a:t>
            </a:r>
            <a:r>
              <a:rPr sz="650" spc="5" dirty="0">
                <a:latin typeface="Microsoft Sans Serif"/>
                <a:cs typeface="Microsoft Sans Serif"/>
              </a:rPr>
              <a:t> </a:t>
            </a:r>
            <a:r>
              <a:rPr sz="650" spc="-25" dirty="0">
                <a:latin typeface="Microsoft Sans Serif"/>
                <a:cs typeface="Microsoft Sans Serif"/>
              </a:rPr>
              <a:t>УКС</a:t>
            </a:r>
            <a:endParaRPr sz="650">
              <a:latin typeface="Microsoft Sans Serif"/>
              <a:cs typeface="Microsoft Sans Serif"/>
            </a:endParaRPr>
          </a:p>
          <a:p>
            <a:pPr marL="149225">
              <a:lnSpc>
                <a:spcPts val="770"/>
              </a:lnSpc>
            </a:pPr>
            <a:r>
              <a:rPr sz="650" spc="-10" dirty="0">
                <a:latin typeface="Microsoft Sans Serif"/>
                <a:cs typeface="Microsoft Sans Serif"/>
              </a:rPr>
              <a:t>поступил</a:t>
            </a:r>
            <a:endParaRPr sz="650">
              <a:latin typeface="Microsoft Sans Serif"/>
              <a:cs typeface="Microsoft Sans Serif"/>
            </a:endParaRPr>
          </a:p>
          <a:p>
            <a:pPr marL="131445" marR="82550" indent="-41275">
              <a:lnSpc>
                <a:spcPct val="99200"/>
              </a:lnSpc>
              <a:spcBef>
                <a:spcPts val="25"/>
              </a:spcBef>
            </a:pPr>
            <a:r>
              <a:rPr sz="650" spc="-10" dirty="0">
                <a:latin typeface="Microsoft Sans Serif"/>
                <a:cs typeface="Microsoft Sans Serif"/>
              </a:rPr>
              <a:t>документ</a:t>
            </a:r>
            <a:r>
              <a:rPr sz="650" spc="-15" dirty="0">
                <a:latin typeface="Microsoft Sans Serif"/>
                <a:cs typeface="Microsoft Sans Serif"/>
              </a:rPr>
              <a:t> </a:t>
            </a:r>
            <a:r>
              <a:rPr sz="650" spc="-25" dirty="0">
                <a:latin typeface="Microsoft Sans Serif"/>
                <a:cs typeface="Microsoft Sans Serif"/>
              </a:rPr>
              <a:t>на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бумажном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носителе</a:t>
            </a:r>
            <a:endParaRPr sz="650">
              <a:latin typeface="Microsoft Sans Serif"/>
              <a:cs typeface="Microsoft Sans Serif"/>
            </a:endParaRPr>
          </a:p>
        </p:txBody>
      </p:sp>
      <p:grpSp>
        <p:nvGrpSpPr>
          <p:cNvPr id="123" name="object 123"/>
          <p:cNvGrpSpPr/>
          <p:nvPr/>
        </p:nvGrpSpPr>
        <p:grpSpPr>
          <a:xfrm>
            <a:off x="832103" y="557783"/>
            <a:ext cx="944244" cy="459740"/>
            <a:chOff x="832103" y="557783"/>
            <a:chExt cx="944244" cy="459740"/>
          </a:xfrm>
        </p:grpSpPr>
        <p:pic>
          <p:nvPicPr>
            <p:cNvPr id="124" name="object 124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832103" y="557783"/>
              <a:ext cx="944118" cy="459486"/>
            </a:xfrm>
            <a:prstGeom prst="rect">
              <a:avLst/>
            </a:prstGeom>
          </p:spPr>
        </p:pic>
        <p:pic>
          <p:nvPicPr>
            <p:cNvPr id="125" name="object 125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941831" y="612647"/>
              <a:ext cx="797813" cy="381762"/>
            </a:xfrm>
            <a:prstGeom prst="rect">
              <a:avLst/>
            </a:prstGeom>
          </p:spPr>
        </p:pic>
      </p:grpSp>
      <p:sp>
        <p:nvSpPr>
          <p:cNvPr id="126" name="object 126"/>
          <p:cNvSpPr txBox="1"/>
          <p:nvPr/>
        </p:nvSpPr>
        <p:spPr>
          <a:xfrm>
            <a:off x="882396" y="589787"/>
            <a:ext cx="845819" cy="361315"/>
          </a:xfrm>
          <a:prstGeom prst="rect">
            <a:avLst/>
          </a:prstGeom>
          <a:solidFill>
            <a:srgbClr val="0D5BDC"/>
          </a:solidFill>
          <a:ln w="9144">
            <a:solidFill>
              <a:srgbClr val="748D99"/>
            </a:solidFill>
          </a:ln>
        </p:spPr>
        <p:txBody>
          <a:bodyPr vert="horz" wrap="square" lIns="0" tIns="78105" rIns="0" bIns="0" rtlCol="0">
            <a:spAutoFit/>
          </a:bodyPr>
          <a:lstStyle/>
          <a:p>
            <a:pPr marL="155575">
              <a:lnSpc>
                <a:spcPct val="100000"/>
              </a:lnSpc>
              <a:spcBef>
                <a:spcPts val="615"/>
              </a:spcBef>
            </a:pPr>
            <a:r>
              <a:rPr sz="650" b="1" spc="-10" dirty="0">
                <a:solidFill>
                  <a:srgbClr val="FFFFFF"/>
                </a:solidFill>
                <a:latin typeface="Arial"/>
                <a:cs typeface="Arial"/>
              </a:rPr>
              <a:t>Поступление</a:t>
            </a:r>
            <a:endParaRPr sz="650">
              <a:latin typeface="Arial"/>
              <a:cs typeface="Arial"/>
            </a:endParaRPr>
          </a:p>
          <a:p>
            <a:pPr marL="210820">
              <a:lnSpc>
                <a:spcPct val="100000"/>
              </a:lnSpc>
              <a:spcBef>
                <a:spcPts val="85"/>
              </a:spcBef>
            </a:pPr>
            <a:r>
              <a:rPr sz="650" b="1" spc="-10" dirty="0">
                <a:solidFill>
                  <a:srgbClr val="FFFFFF"/>
                </a:solidFill>
                <a:latin typeface="Arial"/>
                <a:cs typeface="Arial"/>
              </a:rPr>
              <a:t>документа</a:t>
            </a:r>
            <a:endParaRPr sz="650">
              <a:latin typeface="Arial"/>
              <a:cs typeface="Arial"/>
            </a:endParaRPr>
          </a:p>
        </p:txBody>
      </p:sp>
      <p:grpSp>
        <p:nvGrpSpPr>
          <p:cNvPr id="127" name="object 127"/>
          <p:cNvGrpSpPr/>
          <p:nvPr/>
        </p:nvGrpSpPr>
        <p:grpSpPr>
          <a:xfrm>
            <a:off x="1993392" y="1001267"/>
            <a:ext cx="944244" cy="958215"/>
            <a:chOff x="1993392" y="1001267"/>
            <a:chExt cx="944244" cy="958215"/>
          </a:xfrm>
        </p:grpSpPr>
        <p:pic>
          <p:nvPicPr>
            <p:cNvPr id="128" name="object 128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1993392" y="1005839"/>
              <a:ext cx="944118" cy="925830"/>
            </a:xfrm>
            <a:prstGeom prst="rect">
              <a:avLst/>
            </a:prstGeom>
          </p:spPr>
        </p:pic>
        <p:pic>
          <p:nvPicPr>
            <p:cNvPr id="129" name="object 129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2039112" y="1001267"/>
              <a:ext cx="866394" cy="957834"/>
            </a:xfrm>
            <a:prstGeom prst="rect">
              <a:avLst/>
            </a:prstGeom>
          </p:spPr>
        </p:pic>
        <p:pic>
          <p:nvPicPr>
            <p:cNvPr id="130" name="object 130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2043684" y="1033271"/>
              <a:ext cx="845819" cy="827531"/>
            </a:xfrm>
            <a:prstGeom prst="rect">
              <a:avLst/>
            </a:prstGeom>
          </p:spPr>
        </p:pic>
      </p:grpSp>
      <p:sp>
        <p:nvSpPr>
          <p:cNvPr id="131" name="object 131"/>
          <p:cNvSpPr txBox="1"/>
          <p:nvPr/>
        </p:nvSpPr>
        <p:spPr>
          <a:xfrm>
            <a:off x="2043683" y="1033272"/>
            <a:ext cx="845819" cy="820738"/>
          </a:xfrm>
          <a:prstGeom prst="rect">
            <a:avLst/>
          </a:prstGeom>
          <a:ln w="9144">
            <a:solidFill>
              <a:srgbClr val="FDA839"/>
            </a:solidFill>
          </a:ln>
        </p:spPr>
        <p:txBody>
          <a:bodyPr vert="horz" wrap="square" lIns="0" tIns="17780" rIns="0" bIns="0" rtlCol="0">
            <a:spAutoFit/>
          </a:bodyPr>
          <a:lstStyle/>
          <a:p>
            <a:pPr indent="3175" algn="ctr">
              <a:lnSpc>
                <a:spcPts val="770"/>
              </a:lnSpc>
              <a:spcBef>
                <a:spcPts val="140"/>
              </a:spcBef>
            </a:pPr>
            <a:r>
              <a:rPr sz="650" spc="-10" dirty="0" err="1" smtClean="0">
                <a:latin typeface="Microsoft Sans Serif"/>
                <a:cs typeface="Microsoft Sans Serif"/>
              </a:rPr>
              <a:t>После</a:t>
            </a:r>
            <a:r>
              <a:rPr lang="ru-RU" sz="650" dirty="0">
                <a:latin typeface="Microsoft Sans Serif"/>
                <a:cs typeface="Microsoft Sans Serif"/>
              </a:rPr>
              <a:t> </a:t>
            </a:r>
            <a:r>
              <a:rPr sz="650" spc="-10" dirty="0" err="1" smtClean="0">
                <a:latin typeface="Microsoft Sans Serif"/>
                <a:cs typeface="Microsoft Sans Serif"/>
              </a:rPr>
              <a:t>обработки</a:t>
            </a:r>
            <a:r>
              <a:rPr sz="650" spc="500" dirty="0" smtClean="0">
                <a:latin typeface="Microsoft Sans Serif"/>
                <a:cs typeface="Microsoft Sans Serif"/>
              </a:rPr>
              <a:t> </a:t>
            </a:r>
            <a:r>
              <a:rPr sz="650" spc="-20" dirty="0">
                <a:latin typeface="Microsoft Sans Serif"/>
                <a:cs typeface="Microsoft Sans Serif"/>
              </a:rPr>
              <a:t>информации,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документы</a:t>
            </a:r>
            <a:endParaRPr sz="650" dirty="0">
              <a:latin typeface="Microsoft Sans Serif"/>
              <a:cs typeface="Microsoft Sans Serif"/>
            </a:endParaRPr>
          </a:p>
          <a:p>
            <a:pPr algn="ctr">
              <a:lnSpc>
                <a:spcPts val="735"/>
              </a:lnSpc>
            </a:pPr>
            <a:r>
              <a:rPr sz="650" spc="-10" dirty="0">
                <a:latin typeface="Microsoft Sans Serif"/>
                <a:cs typeface="Microsoft Sans Serif"/>
              </a:rPr>
              <a:t>накапливаются</a:t>
            </a:r>
            <a:endParaRPr sz="650" dirty="0">
              <a:latin typeface="Microsoft Sans Serif"/>
              <a:cs typeface="Microsoft Sans Serif"/>
            </a:endParaRPr>
          </a:p>
          <a:p>
            <a:pPr algn="ctr">
              <a:lnSpc>
                <a:spcPct val="100000"/>
              </a:lnSpc>
              <a:spcBef>
                <a:spcPts val="10"/>
              </a:spcBef>
            </a:pPr>
            <a:r>
              <a:rPr sz="650" dirty="0" err="1">
                <a:latin typeface="Microsoft Sans Serif"/>
                <a:cs typeface="Microsoft Sans Serif"/>
              </a:rPr>
              <a:t>для</a:t>
            </a:r>
            <a:r>
              <a:rPr sz="650" spc="-30" dirty="0">
                <a:latin typeface="Microsoft Sans Serif"/>
                <a:cs typeface="Microsoft Sans Serif"/>
              </a:rPr>
              <a:t> </a:t>
            </a:r>
            <a:r>
              <a:rPr sz="650" spc="-10" dirty="0" err="1" smtClean="0">
                <a:latin typeface="Microsoft Sans Serif"/>
                <a:cs typeface="Microsoft Sans Serif"/>
              </a:rPr>
              <a:t>подшивки</a:t>
            </a:r>
            <a:endParaRPr lang="ru-RU" sz="650" spc="-10" dirty="0" smtClean="0">
              <a:latin typeface="Microsoft Sans Serif"/>
              <a:cs typeface="Microsoft Sans Serif"/>
            </a:endParaRPr>
          </a:p>
          <a:p>
            <a:pPr algn="ctr">
              <a:lnSpc>
                <a:spcPct val="100000"/>
              </a:lnSpc>
              <a:spcBef>
                <a:spcPts val="10"/>
              </a:spcBef>
            </a:pPr>
            <a:r>
              <a:rPr lang="ru-RU" sz="650" dirty="0" smtClean="0">
                <a:solidFill>
                  <a:srgbClr val="002060"/>
                </a:solidFill>
                <a:latin typeface="Microsoft Sans Serif"/>
                <a:cs typeface="Microsoft Sans Serif"/>
              </a:rPr>
              <a:t>1 </a:t>
            </a:r>
            <a:r>
              <a:rPr lang="ru-RU" sz="650" spc="-10" dirty="0" smtClean="0">
                <a:solidFill>
                  <a:srgbClr val="002060"/>
                </a:solidFill>
                <a:latin typeface="Microsoft Sans Serif"/>
                <a:cs typeface="Microsoft Sans Serif"/>
              </a:rPr>
              <a:t>минута</a:t>
            </a:r>
            <a:endParaRPr sz="650" dirty="0">
              <a:solidFill>
                <a:srgbClr val="002060"/>
              </a:solidFill>
              <a:latin typeface="Microsoft Sans Serif"/>
              <a:cs typeface="Microsoft Sans Serif"/>
            </a:endParaRPr>
          </a:p>
          <a:p>
            <a:pPr algn="ctr">
              <a:lnSpc>
                <a:spcPts val="770"/>
              </a:lnSpc>
              <a:spcBef>
                <a:spcPts val="15"/>
              </a:spcBef>
            </a:pPr>
            <a:r>
              <a:rPr sz="650" dirty="0">
                <a:solidFill>
                  <a:srgbClr val="002060"/>
                </a:solidFill>
                <a:latin typeface="Microsoft Sans Serif"/>
                <a:cs typeface="Microsoft Sans Serif"/>
              </a:rPr>
              <a:t>(в</a:t>
            </a:r>
            <a:r>
              <a:rPr sz="650" spc="-40" dirty="0">
                <a:solidFill>
                  <a:srgbClr val="002060"/>
                </a:solidFill>
                <a:latin typeface="Microsoft Sans Serif"/>
                <a:cs typeface="Microsoft Sans Serif"/>
              </a:rPr>
              <a:t> </a:t>
            </a:r>
            <a:r>
              <a:rPr sz="650" dirty="0">
                <a:solidFill>
                  <a:srgbClr val="002060"/>
                </a:solidFill>
                <a:latin typeface="Microsoft Sans Serif"/>
                <a:cs typeface="Microsoft Sans Serif"/>
              </a:rPr>
              <a:t>течении</a:t>
            </a:r>
            <a:r>
              <a:rPr sz="650" spc="15" dirty="0">
                <a:solidFill>
                  <a:srgbClr val="002060"/>
                </a:solidFill>
                <a:latin typeface="Microsoft Sans Serif"/>
                <a:cs typeface="Microsoft Sans Serif"/>
              </a:rPr>
              <a:t> </a:t>
            </a:r>
            <a:r>
              <a:rPr sz="650" dirty="0">
                <a:solidFill>
                  <a:srgbClr val="002060"/>
                </a:solidFill>
                <a:latin typeface="Microsoft Sans Serif"/>
                <a:cs typeface="Microsoft Sans Serif"/>
              </a:rPr>
              <a:t>1</a:t>
            </a:r>
            <a:r>
              <a:rPr sz="650" spc="-15" dirty="0">
                <a:solidFill>
                  <a:srgbClr val="002060"/>
                </a:solidFill>
                <a:latin typeface="Microsoft Sans Serif"/>
                <a:cs typeface="Microsoft Sans Serif"/>
              </a:rPr>
              <a:t> </a:t>
            </a:r>
            <a:r>
              <a:rPr sz="650" spc="170" dirty="0">
                <a:solidFill>
                  <a:srgbClr val="002060"/>
                </a:solidFill>
                <a:latin typeface="Microsoft Sans Serif"/>
                <a:cs typeface="Microsoft Sans Serif"/>
              </a:rPr>
              <a:t>–</a:t>
            </a:r>
            <a:r>
              <a:rPr sz="650" spc="-10" dirty="0">
                <a:solidFill>
                  <a:srgbClr val="002060"/>
                </a:solidFill>
                <a:latin typeface="Microsoft Sans Serif"/>
                <a:cs typeface="Microsoft Sans Serif"/>
              </a:rPr>
              <a:t> </a:t>
            </a:r>
            <a:r>
              <a:rPr sz="650" spc="-25" dirty="0">
                <a:solidFill>
                  <a:srgbClr val="002060"/>
                </a:solidFill>
                <a:latin typeface="Microsoft Sans Serif"/>
                <a:cs typeface="Microsoft Sans Serif"/>
              </a:rPr>
              <a:t>10</a:t>
            </a:r>
            <a:endParaRPr sz="650" dirty="0">
              <a:solidFill>
                <a:srgbClr val="002060"/>
              </a:solidFill>
              <a:latin typeface="Microsoft Sans Serif"/>
              <a:cs typeface="Microsoft Sans Serif"/>
            </a:endParaRPr>
          </a:p>
          <a:p>
            <a:pPr algn="ctr">
              <a:lnSpc>
                <a:spcPts val="770"/>
              </a:lnSpc>
            </a:pPr>
            <a:r>
              <a:rPr sz="650" spc="-10" dirty="0">
                <a:solidFill>
                  <a:srgbClr val="002060"/>
                </a:solidFill>
                <a:latin typeface="Microsoft Sans Serif"/>
                <a:cs typeface="Microsoft Sans Serif"/>
              </a:rPr>
              <a:t>месяцев)</a:t>
            </a:r>
            <a:endParaRPr sz="650" dirty="0">
              <a:solidFill>
                <a:srgbClr val="002060"/>
              </a:solidFill>
              <a:latin typeface="Microsoft Sans Serif"/>
              <a:cs typeface="Microsoft Sans Serif"/>
            </a:endParaRPr>
          </a:p>
        </p:txBody>
      </p:sp>
      <p:grpSp>
        <p:nvGrpSpPr>
          <p:cNvPr id="132" name="object 132"/>
          <p:cNvGrpSpPr/>
          <p:nvPr/>
        </p:nvGrpSpPr>
        <p:grpSpPr>
          <a:xfrm>
            <a:off x="1997964" y="562355"/>
            <a:ext cx="939800" cy="459740"/>
            <a:chOff x="1997964" y="562355"/>
            <a:chExt cx="939800" cy="459740"/>
          </a:xfrm>
        </p:grpSpPr>
        <p:pic>
          <p:nvPicPr>
            <p:cNvPr id="133" name="object 133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1997964" y="562355"/>
              <a:ext cx="939546" cy="459486"/>
            </a:xfrm>
            <a:prstGeom prst="rect">
              <a:avLst/>
            </a:prstGeom>
          </p:spPr>
        </p:pic>
        <p:pic>
          <p:nvPicPr>
            <p:cNvPr id="134" name="object 134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2121408" y="608075"/>
              <a:ext cx="747521" cy="381762"/>
            </a:xfrm>
            <a:prstGeom prst="rect">
              <a:avLst/>
            </a:prstGeom>
          </p:spPr>
        </p:pic>
        <p:sp>
          <p:nvSpPr>
            <p:cNvPr id="135" name="object 135"/>
            <p:cNvSpPr/>
            <p:nvPr/>
          </p:nvSpPr>
          <p:spPr>
            <a:xfrm>
              <a:off x="2048256" y="594359"/>
              <a:ext cx="841375" cy="361315"/>
            </a:xfrm>
            <a:custGeom>
              <a:avLst/>
              <a:gdLst/>
              <a:ahLst/>
              <a:cxnLst/>
              <a:rect l="l" t="t" r="r" b="b"/>
              <a:pathLst>
                <a:path w="841375" h="361315">
                  <a:moveTo>
                    <a:pt x="841247" y="0"/>
                  </a:moveTo>
                  <a:lnTo>
                    <a:pt x="0" y="0"/>
                  </a:lnTo>
                  <a:lnTo>
                    <a:pt x="0" y="361188"/>
                  </a:lnTo>
                  <a:lnTo>
                    <a:pt x="841247" y="361188"/>
                  </a:lnTo>
                  <a:lnTo>
                    <a:pt x="841247" y="0"/>
                  </a:lnTo>
                  <a:close/>
                </a:path>
              </a:pathLst>
            </a:custGeom>
            <a:solidFill>
              <a:srgbClr val="78909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6" name="object 136"/>
            <p:cNvSpPr/>
            <p:nvPr/>
          </p:nvSpPr>
          <p:spPr>
            <a:xfrm>
              <a:off x="2048256" y="594359"/>
              <a:ext cx="841375" cy="361315"/>
            </a:xfrm>
            <a:custGeom>
              <a:avLst/>
              <a:gdLst/>
              <a:ahLst/>
              <a:cxnLst/>
              <a:rect l="l" t="t" r="r" b="b"/>
              <a:pathLst>
                <a:path w="841375" h="361315">
                  <a:moveTo>
                    <a:pt x="0" y="361188"/>
                  </a:moveTo>
                  <a:lnTo>
                    <a:pt x="841247" y="361188"/>
                  </a:lnTo>
                  <a:lnTo>
                    <a:pt x="841247" y="0"/>
                  </a:lnTo>
                  <a:lnTo>
                    <a:pt x="0" y="0"/>
                  </a:lnTo>
                  <a:lnTo>
                    <a:pt x="0" y="361188"/>
                  </a:lnTo>
                  <a:close/>
                </a:path>
              </a:pathLst>
            </a:custGeom>
            <a:ln w="9144">
              <a:solidFill>
                <a:srgbClr val="748D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7" name="object 137"/>
          <p:cNvSpPr txBox="1"/>
          <p:nvPr/>
        </p:nvSpPr>
        <p:spPr>
          <a:xfrm>
            <a:off x="2207132" y="649300"/>
            <a:ext cx="553720" cy="23558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650" b="1" spc="-10" dirty="0">
                <a:solidFill>
                  <a:srgbClr val="FFFFFF"/>
                </a:solidFill>
                <a:latin typeface="Arial"/>
                <a:cs typeface="Arial"/>
              </a:rPr>
              <a:t>Физические</a:t>
            </a:r>
            <a:endParaRPr sz="650">
              <a:latin typeface="Arial"/>
              <a:cs typeface="Arial"/>
            </a:endParaRPr>
          </a:p>
          <a:p>
            <a:pPr marL="71755">
              <a:lnSpc>
                <a:spcPct val="100000"/>
              </a:lnSpc>
              <a:spcBef>
                <a:spcPts val="50"/>
              </a:spcBef>
            </a:pPr>
            <a:r>
              <a:rPr sz="650" b="1" spc="-10" dirty="0">
                <a:solidFill>
                  <a:srgbClr val="FFFFFF"/>
                </a:solidFill>
                <a:latin typeface="Arial"/>
                <a:cs typeface="Arial"/>
              </a:rPr>
              <a:t>действия</a:t>
            </a:r>
            <a:endParaRPr sz="650">
              <a:latin typeface="Arial"/>
              <a:cs typeface="Arial"/>
            </a:endParaRPr>
          </a:p>
        </p:txBody>
      </p:sp>
      <p:grpSp>
        <p:nvGrpSpPr>
          <p:cNvPr id="138" name="object 138"/>
          <p:cNvGrpSpPr/>
          <p:nvPr/>
        </p:nvGrpSpPr>
        <p:grpSpPr>
          <a:xfrm>
            <a:off x="4329684" y="987552"/>
            <a:ext cx="944244" cy="999490"/>
            <a:chOff x="4329684" y="987552"/>
            <a:chExt cx="944244" cy="999490"/>
          </a:xfrm>
        </p:grpSpPr>
        <p:pic>
          <p:nvPicPr>
            <p:cNvPr id="139" name="object 139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4329684" y="987552"/>
              <a:ext cx="944117" cy="998982"/>
            </a:xfrm>
            <a:prstGeom prst="rect">
              <a:avLst/>
            </a:prstGeom>
          </p:spPr>
        </p:pic>
        <p:pic>
          <p:nvPicPr>
            <p:cNvPr id="140" name="object 140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4379976" y="1014984"/>
              <a:ext cx="845820" cy="900683"/>
            </a:xfrm>
            <a:prstGeom prst="rect">
              <a:avLst/>
            </a:prstGeom>
          </p:spPr>
        </p:pic>
      </p:grpSp>
      <p:sp>
        <p:nvSpPr>
          <p:cNvPr id="141" name="object 141"/>
          <p:cNvSpPr txBox="1"/>
          <p:nvPr/>
        </p:nvSpPr>
        <p:spPr>
          <a:xfrm>
            <a:off x="4379976" y="1014983"/>
            <a:ext cx="845819" cy="809965"/>
          </a:xfrm>
          <a:prstGeom prst="rect">
            <a:avLst/>
          </a:prstGeom>
          <a:ln w="9144">
            <a:solidFill>
              <a:srgbClr val="FDA839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65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85"/>
              </a:spcBef>
            </a:pPr>
            <a:endParaRPr sz="650" dirty="0">
              <a:latin typeface="Times New Roman"/>
              <a:cs typeface="Times New Roman"/>
            </a:endParaRPr>
          </a:p>
          <a:p>
            <a:pPr marL="118110">
              <a:lnSpc>
                <a:spcPct val="100000"/>
              </a:lnSpc>
              <a:spcBef>
                <a:spcPts val="5"/>
              </a:spcBef>
            </a:pPr>
            <a:r>
              <a:rPr sz="650" spc="-10" dirty="0">
                <a:latin typeface="Microsoft Sans Serif"/>
                <a:cs typeface="Microsoft Sans Serif"/>
              </a:rPr>
              <a:t>Складирование</a:t>
            </a:r>
            <a:endParaRPr sz="650" dirty="0">
              <a:latin typeface="Microsoft Sans Serif"/>
              <a:cs typeface="Microsoft Sans Serif"/>
            </a:endParaRPr>
          </a:p>
          <a:p>
            <a:pPr marL="132080" marR="118745" indent="100330">
              <a:lnSpc>
                <a:spcPct val="99200"/>
              </a:lnSpc>
              <a:spcBef>
                <a:spcPts val="20"/>
              </a:spcBef>
            </a:pPr>
            <a:r>
              <a:rPr sz="650" spc="-10" dirty="0">
                <a:latin typeface="Microsoft Sans Serif"/>
                <a:cs typeface="Microsoft Sans Serif"/>
              </a:rPr>
              <a:t>подшитых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документов</a:t>
            </a:r>
            <a:r>
              <a:rPr sz="650" dirty="0">
                <a:latin typeface="Microsoft Sans Serif"/>
                <a:cs typeface="Microsoft Sans Serif"/>
              </a:rPr>
              <a:t> </a:t>
            </a:r>
            <a:r>
              <a:rPr sz="650" spc="-50" dirty="0">
                <a:latin typeface="Microsoft Sans Serif"/>
                <a:cs typeface="Microsoft Sans Serif"/>
              </a:rPr>
              <a:t>в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dirty="0">
                <a:latin typeface="Microsoft Sans Serif"/>
                <a:cs typeface="Microsoft Sans Serif"/>
              </a:rPr>
              <a:t>архив</a:t>
            </a:r>
            <a:r>
              <a:rPr sz="650" spc="-5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по</a:t>
            </a:r>
            <a:r>
              <a:rPr sz="650" spc="-35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годам</a:t>
            </a:r>
            <a:endParaRPr sz="650" dirty="0">
              <a:latin typeface="Microsoft Sans Serif"/>
              <a:cs typeface="Microsoft Sans Serif"/>
            </a:endParaRPr>
          </a:p>
          <a:p>
            <a:pPr marL="278130">
              <a:lnSpc>
                <a:spcPct val="100000"/>
              </a:lnSpc>
              <a:spcBef>
                <a:spcPts val="15"/>
              </a:spcBef>
            </a:pPr>
            <a:endParaRPr lang="ru-RU" sz="650" dirty="0">
              <a:solidFill>
                <a:srgbClr val="006FC0"/>
              </a:solidFill>
              <a:latin typeface="Microsoft Sans Serif"/>
              <a:cs typeface="Microsoft Sans Serif"/>
            </a:endParaRPr>
          </a:p>
          <a:p>
            <a:pPr marL="278130">
              <a:lnSpc>
                <a:spcPct val="100000"/>
              </a:lnSpc>
              <a:spcBef>
                <a:spcPts val="15"/>
              </a:spcBef>
            </a:pPr>
            <a:r>
              <a:rPr sz="650" dirty="0">
                <a:solidFill>
                  <a:srgbClr val="002060"/>
                </a:solidFill>
                <a:latin typeface="Microsoft Sans Serif"/>
                <a:cs typeface="Microsoft Sans Serif"/>
              </a:rPr>
              <a:t>5 </a:t>
            </a:r>
            <a:r>
              <a:rPr sz="650" spc="-10" dirty="0">
                <a:solidFill>
                  <a:srgbClr val="002060"/>
                </a:solidFill>
                <a:latin typeface="Microsoft Sans Serif"/>
                <a:cs typeface="Microsoft Sans Serif"/>
              </a:rPr>
              <a:t>минут</a:t>
            </a:r>
            <a:endParaRPr sz="650" dirty="0">
              <a:solidFill>
                <a:srgbClr val="002060"/>
              </a:solidFill>
              <a:latin typeface="Microsoft Sans Serif"/>
              <a:cs typeface="Microsoft Sans Serif"/>
            </a:endParaRPr>
          </a:p>
        </p:txBody>
      </p:sp>
      <p:grpSp>
        <p:nvGrpSpPr>
          <p:cNvPr id="142" name="object 142"/>
          <p:cNvGrpSpPr/>
          <p:nvPr/>
        </p:nvGrpSpPr>
        <p:grpSpPr>
          <a:xfrm>
            <a:off x="4325111" y="562355"/>
            <a:ext cx="944244" cy="459740"/>
            <a:chOff x="4325111" y="562355"/>
            <a:chExt cx="944244" cy="459740"/>
          </a:xfrm>
        </p:grpSpPr>
        <p:pic>
          <p:nvPicPr>
            <p:cNvPr id="143" name="object 143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4325111" y="562355"/>
              <a:ext cx="944117" cy="459486"/>
            </a:xfrm>
            <a:prstGeom prst="rect">
              <a:avLst/>
            </a:prstGeom>
          </p:spPr>
        </p:pic>
        <p:pic>
          <p:nvPicPr>
            <p:cNvPr id="144" name="object 144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4453127" y="617219"/>
              <a:ext cx="747522" cy="377189"/>
            </a:xfrm>
            <a:prstGeom prst="rect">
              <a:avLst/>
            </a:prstGeom>
          </p:spPr>
        </p:pic>
        <p:sp>
          <p:nvSpPr>
            <p:cNvPr id="145" name="object 145"/>
            <p:cNvSpPr/>
            <p:nvPr/>
          </p:nvSpPr>
          <p:spPr>
            <a:xfrm>
              <a:off x="4375403" y="594359"/>
              <a:ext cx="845819" cy="361315"/>
            </a:xfrm>
            <a:custGeom>
              <a:avLst/>
              <a:gdLst/>
              <a:ahLst/>
              <a:cxnLst/>
              <a:rect l="l" t="t" r="r" b="b"/>
              <a:pathLst>
                <a:path w="845820" h="361315">
                  <a:moveTo>
                    <a:pt x="0" y="361188"/>
                  </a:moveTo>
                  <a:lnTo>
                    <a:pt x="845820" y="361188"/>
                  </a:lnTo>
                  <a:lnTo>
                    <a:pt x="845820" y="0"/>
                  </a:lnTo>
                  <a:lnTo>
                    <a:pt x="0" y="0"/>
                  </a:lnTo>
                  <a:lnTo>
                    <a:pt x="0" y="361188"/>
                  </a:lnTo>
                  <a:close/>
                </a:path>
              </a:pathLst>
            </a:custGeom>
            <a:ln w="9144">
              <a:solidFill>
                <a:srgbClr val="748D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6" name="object 146"/>
          <p:cNvSpPr txBox="1"/>
          <p:nvPr/>
        </p:nvSpPr>
        <p:spPr>
          <a:xfrm>
            <a:off x="4370832" y="589787"/>
            <a:ext cx="855344" cy="370840"/>
          </a:xfrm>
          <a:prstGeom prst="rect">
            <a:avLst/>
          </a:prstGeom>
          <a:solidFill>
            <a:srgbClr val="78909C"/>
          </a:solidFill>
        </p:spPr>
        <p:txBody>
          <a:bodyPr vert="horz" wrap="square" lIns="0" tIns="83820" rIns="0" bIns="0" rtlCol="0">
            <a:spAutoFit/>
          </a:bodyPr>
          <a:lstStyle/>
          <a:p>
            <a:pPr marL="180975">
              <a:lnSpc>
                <a:spcPct val="100000"/>
              </a:lnSpc>
              <a:spcBef>
                <a:spcPts val="660"/>
              </a:spcBef>
            </a:pPr>
            <a:r>
              <a:rPr sz="650" b="1" spc="-10" dirty="0">
                <a:solidFill>
                  <a:srgbClr val="FFFFFF"/>
                </a:solidFill>
                <a:latin typeface="Arial"/>
                <a:cs typeface="Arial"/>
              </a:rPr>
              <a:t>Физические</a:t>
            </a:r>
            <a:endParaRPr sz="650">
              <a:latin typeface="Arial"/>
              <a:cs typeface="Arial"/>
            </a:endParaRPr>
          </a:p>
          <a:p>
            <a:pPr marL="240665">
              <a:lnSpc>
                <a:spcPct val="100000"/>
              </a:lnSpc>
              <a:spcBef>
                <a:spcPts val="50"/>
              </a:spcBef>
            </a:pPr>
            <a:r>
              <a:rPr sz="650" b="1" spc="-10" dirty="0">
                <a:solidFill>
                  <a:srgbClr val="FFFFFF"/>
                </a:solidFill>
                <a:latin typeface="Arial"/>
                <a:cs typeface="Arial"/>
              </a:rPr>
              <a:t>действия</a:t>
            </a:r>
            <a:endParaRPr sz="650">
              <a:latin typeface="Arial"/>
              <a:cs typeface="Arial"/>
            </a:endParaRPr>
          </a:p>
        </p:txBody>
      </p:sp>
      <p:grpSp>
        <p:nvGrpSpPr>
          <p:cNvPr id="147" name="object 147"/>
          <p:cNvGrpSpPr/>
          <p:nvPr/>
        </p:nvGrpSpPr>
        <p:grpSpPr>
          <a:xfrm>
            <a:off x="1783079" y="992124"/>
            <a:ext cx="2306955" cy="999490"/>
            <a:chOff x="1783079" y="992124"/>
            <a:chExt cx="2306955" cy="999490"/>
          </a:xfrm>
        </p:grpSpPr>
        <p:pic>
          <p:nvPicPr>
            <p:cNvPr id="148" name="object 148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1783079" y="1202436"/>
              <a:ext cx="237744" cy="214884"/>
            </a:xfrm>
            <a:prstGeom prst="rect">
              <a:avLst/>
            </a:prstGeom>
          </p:spPr>
        </p:pic>
        <p:pic>
          <p:nvPicPr>
            <p:cNvPr id="149" name="object 149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3150107" y="992124"/>
              <a:ext cx="939545" cy="998982"/>
            </a:xfrm>
            <a:prstGeom prst="rect">
              <a:avLst/>
            </a:prstGeom>
          </p:spPr>
        </p:pic>
        <p:pic>
          <p:nvPicPr>
            <p:cNvPr id="150" name="object 150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3200399" y="1019556"/>
              <a:ext cx="841248" cy="900684"/>
            </a:xfrm>
            <a:prstGeom prst="rect">
              <a:avLst/>
            </a:prstGeom>
          </p:spPr>
        </p:pic>
      </p:grpSp>
      <p:sp>
        <p:nvSpPr>
          <p:cNvPr id="151" name="object 151"/>
          <p:cNvSpPr txBox="1"/>
          <p:nvPr/>
        </p:nvSpPr>
        <p:spPr>
          <a:xfrm>
            <a:off x="3089428" y="1019555"/>
            <a:ext cx="1036166" cy="770083"/>
          </a:xfrm>
          <a:prstGeom prst="rect">
            <a:avLst/>
          </a:prstGeom>
          <a:ln w="9144">
            <a:noFill/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65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90"/>
              </a:spcBef>
            </a:pPr>
            <a:endParaRPr sz="650" dirty="0">
              <a:latin typeface="Times New Roman"/>
              <a:cs typeface="Times New Roman"/>
            </a:endParaRPr>
          </a:p>
          <a:p>
            <a:pPr marL="1270" algn="ctr">
              <a:lnSpc>
                <a:spcPts val="770"/>
              </a:lnSpc>
            </a:pPr>
            <a:r>
              <a:rPr sz="650" spc="-10" dirty="0">
                <a:latin typeface="Microsoft Sans Serif"/>
                <a:cs typeface="Microsoft Sans Serif"/>
              </a:rPr>
              <a:t>Брошюрование</a:t>
            </a:r>
            <a:endParaRPr sz="650" dirty="0">
              <a:latin typeface="Microsoft Sans Serif"/>
              <a:cs typeface="Microsoft Sans Serif"/>
            </a:endParaRPr>
          </a:p>
          <a:p>
            <a:pPr marL="155575" marR="151765" indent="1905" algn="ctr">
              <a:lnSpc>
                <a:spcPts val="790"/>
              </a:lnSpc>
              <a:spcBef>
                <a:spcPts val="5"/>
              </a:spcBef>
            </a:pPr>
            <a:r>
              <a:rPr sz="650" spc="-10" dirty="0" err="1">
                <a:latin typeface="Microsoft Sans Serif"/>
                <a:cs typeface="Microsoft Sans Serif"/>
              </a:rPr>
              <a:t>документов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endParaRPr lang="ru-RU" sz="650" spc="500" dirty="0">
              <a:latin typeface="Microsoft Sans Serif"/>
              <a:cs typeface="Microsoft Sans Serif"/>
            </a:endParaRPr>
          </a:p>
          <a:p>
            <a:pPr marL="155575" marR="151765" indent="1905" algn="ctr">
              <a:lnSpc>
                <a:spcPts val="790"/>
              </a:lnSpc>
              <a:spcBef>
                <a:spcPts val="5"/>
              </a:spcBef>
            </a:pPr>
            <a:endParaRPr lang="ru-RU" sz="650" spc="500" dirty="0">
              <a:solidFill>
                <a:srgbClr val="006FC0"/>
              </a:solidFill>
              <a:latin typeface="Microsoft Sans Serif"/>
              <a:cs typeface="Microsoft Sans Serif"/>
            </a:endParaRPr>
          </a:p>
          <a:p>
            <a:pPr marL="155575" marR="151765" indent="1905" algn="ctr">
              <a:lnSpc>
                <a:spcPts val="790"/>
              </a:lnSpc>
              <a:spcBef>
                <a:spcPts val="5"/>
              </a:spcBef>
            </a:pPr>
            <a:endParaRPr lang="ru-RU" sz="650" spc="500" dirty="0">
              <a:solidFill>
                <a:srgbClr val="006FC0"/>
              </a:solidFill>
              <a:latin typeface="Microsoft Sans Serif"/>
              <a:cs typeface="Microsoft Sans Serif"/>
            </a:endParaRPr>
          </a:p>
          <a:p>
            <a:pPr marL="155575" marR="151765" indent="1905" algn="ctr">
              <a:lnSpc>
                <a:spcPts val="790"/>
              </a:lnSpc>
              <a:spcBef>
                <a:spcPts val="5"/>
              </a:spcBef>
            </a:pPr>
            <a:r>
              <a:rPr sz="650" dirty="0">
                <a:solidFill>
                  <a:srgbClr val="002060"/>
                </a:solidFill>
                <a:latin typeface="Microsoft Sans Serif"/>
                <a:cs typeface="Microsoft Sans Serif"/>
              </a:rPr>
              <a:t>30</a:t>
            </a:r>
            <a:r>
              <a:rPr sz="650" spc="-25" dirty="0">
                <a:solidFill>
                  <a:srgbClr val="002060"/>
                </a:solidFill>
                <a:latin typeface="Microsoft Sans Serif"/>
                <a:cs typeface="Microsoft Sans Serif"/>
              </a:rPr>
              <a:t> </a:t>
            </a:r>
            <a:r>
              <a:rPr sz="650" dirty="0">
                <a:solidFill>
                  <a:srgbClr val="002060"/>
                </a:solidFill>
                <a:latin typeface="Microsoft Sans Serif"/>
                <a:cs typeface="Microsoft Sans Serif"/>
              </a:rPr>
              <a:t>минут</a:t>
            </a:r>
            <a:r>
              <a:rPr sz="650" spc="5" dirty="0">
                <a:solidFill>
                  <a:srgbClr val="002060"/>
                </a:solidFill>
                <a:latin typeface="Microsoft Sans Serif"/>
                <a:cs typeface="Microsoft Sans Serif"/>
              </a:rPr>
              <a:t> </a:t>
            </a:r>
            <a:r>
              <a:rPr sz="650" dirty="0" err="1">
                <a:solidFill>
                  <a:srgbClr val="002060"/>
                </a:solidFill>
                <a:latin typeface="Microsoft Sans Serif"/>
                <a:cs typeface="Microsoft Sans Serif"/>
              </a:rPr>
              <a:t>на</a:t>
            </a:r>
            <a:r>
              <a:rPr sz="650" spc="-20" dirty="0">
                <a:solidFill>
                  <a:srgbClr val="002060"/>
                </a:solidFill>
                <a:latin typeface="Microsoft Sans Serif"/>
                <a:cs typeface="Microsoft Sans Serif"/>
              </a:rPr>
              <a:t> </a:t>
            </a:r>
            <a:r>
              <a:rPr sz="650" spc="-50" dirty="0">
                <a:solidFill>
                  <a:srgbClr val="002060"/>
                </a:solidFill>
                <a:latin typeface="Microsoft Sans Serif"/>
                <a:cs typeface="Microsoft Sans Serif"/>
              </a:rPr>
              <a:t>1</a:t>
            </a:r>
            <a:r>
              <a:rPr lang="ru-RU" sz="650" spc="-50" dirty="0">
                <a:solidFill>
                  <a:srgbClr val="002060"/>
                </a:solidFill>
                <a:latin typeface="Microsoft Sans Serif"/>
                <a:cs typeface="Microsoft Sans Serif"/>
              </a:rPr>
              <a:t> </a:t>
            </a:r>
            <a:r>
              <a:rPr sz="650" spc="-25" dirty="0" err="1">
                <a:solidFill>
                  <a:srgbClr val="002060"/>
                </a:solidFill>
                <a:latin typeface="Microsoft Sans Serif"/>
                <a:cs typeface="Microsoft Sans Serif"/>
              </a:rPr>
              <a:t>том</a:t>
            </a:r>
            <a:endParaRPr sz="650" dirty="0">
              <a:solidFill>
                <a:srgbClr val="002060"/>
              </a:solidFill>
              <a:latin typeface="Microsoft Sans Serif"/>
              <a:cs typeface="Microsoft Sans Serif"/>
            </a:endParaRPr>
          </a:p>
        </p:txBody>
      </p:sp>
      <p:grpSp>
        <p:nvGrpSpPr>
          <p:cNvPr id="152" name="object 152"/>
          <p:cNvGrpSpPr/>
          <p:nvPr/>
        </p:nvGrpSpPr>
        <p:grpSpPr>
          <a:xfrm>
            <a:off x="3150107" y="557783"/>
            <a:ext cx="944244" cy="459740"/>
            <a:chOff x="3150107" y="557783"/>
            <a:chExt cx="944244" cy="459740"/>
          </a:xfrm>
        </p:grpSpPr>
        <p:pic>
          <p:nvPicPr>
            <p:cNvPr id="153" name="object 153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3150107" y="557783"/>
              <a:ext cx="944118" cy="459486"/>
            </a:xfrm>
            <a:prstGeom prst="rect">
              <a:avLst/>
            </a:prstGeom>
          </p:spPr>
        </p:pic>
        <p:pic>
          <p:nvPicPr>
            <p:cNvPr id="154" name="object 154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3273551" y="612647"/>
              <a:ext cx="747522" cy="377189"/>
            </a:xfrm>
            <a:prstGeom prst="rect">
              <a:avLst/>
            </a:prstGeom>
          </p:spPr>
        </p:pic>
        <p:sp>
          <p:nvSpPr>
            <p:cNvPr id="155" name="object 155"/>
            <p:cNvSpPr/>
            <p:nvPr/>
          </p:nvSpPr>
          <p:spPr>
            <a:xfrm>
              <a:off x="3200399" y="589787"/>
              <a:ext cx="845819" cy="361315"/>
            </a:xfrm>
            <a:custGeom>
              <a:avLst/>
              <a:gdLst/>
              <a:ahLst/>
              <a:cxnLst/>
              <a:rect l="l" t="t" r="r" b="b"/>
              <a:pathLst>
                <a:path w="845820" h="361315">
                  <a:moveTo>
                    <a:pt x="0" y="361188"/>
                  </a:moveTo>
                  <a:lnTo>
                    <a:pt x="845820" y="361188"/>
                  </a:lnTo>
                  <a:lnTo>
                    <a:pt x="845820" y="0"/>
                  </a:lnTo>
                  <a:lnTo>
                    <a:pt x="0" y="0"/>
                  </a:lnTo>
                  <a:lnTo>
                    <a:pt x="0" y="361188"/>
                  </a:lnTo>
                  <a:close/>
                </a:path>
              </a:pathLst>
            </a:custGeom>
            <a:ln w="9144">
              <a:solidFill>
                <a:srgbClr val="748D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6" name="object 156"/>
          <p:cNvSpPr txBox="1"/>
          <p:nvPr/>
        </p:nvSpPr>
        <p:spPr>
          <a:xfrm>
            <a:off x="3195827" y="585216"/>
            <a:ext cx="855344" cy="370840"/>
          </a:xfrm>
          <a:prstGeom prst="rect">
            <a:avLst/>
          </a:prstGeom>
          <a:solidFill>
            <a:srgbClr val="78909C"/>
          </a:solidFill>
        </p:spPr>
        <p:txBody>
          <a:bodyPr vert="horz" wrap="square" lIns="0" tIns="83185" rIns="0" bIns="0" rtlCol="0">
            <a:spAutoFit/>
          </a:bodyPr>
          <a:lstStyle/>
          <a:p>
            <a:pPr marL="178435">
              <a:lnSpc>
                <a:spcPct val="100000"/>
              </a:lnSpc>
              <a:spcBef>
                <a:spcPts val="655"/>
              </a:spcBef>
            </a:pPr>
            <a:r>
              <a:rPr sz="650" b="1" spc="-10" dirty="0">
                <a:solidFill>
                  <a:srgbClr val="FFFFFF"/>
                </a:solidFill>
                <a:latin typeface="Arial"/>
                <a:cs typeface="Arial"/>
              </a:rPr>
              <a:t>Физические</a:t>
            </a:r>
            <a:endParaRPr sz="650">
              <a:latin typeface="Arial"/>
              <a:cs typeface="Arial"/>
            </a:endParaRPr>
          </a:p>
          <a:p>
            <a:pPr marL="238125">
              <a:lnSpc>
                <a:spcPct val="100000"/>
              </a:lnSpc>
              <a:spcBef>
                <a:spcPts val="50"/>
              </a:spcBef>
            </a:pPr>
            <a:r>
              <a:rPr sz="650" b="1" spc="-10" dirty="0">
                <a:solidFill>
                  <a:srgbClr val="FFFFFF"/>
                </a:solidFill>
                <a:latin typeface="Arial"/>
                <a:cs typeface="Arial"/>
              </a:rPr>
              <a:t>действия</a:t>
            </a:r>
            <a:endParaRPr sz="650">
              <a:latin typeface="Arial"/>
              <a:cs typeface="Arial"/>
            </a:endParaRPr>
          </a:p>
        </p:txBody>
      </p:sp>
      <p:grpSp>
        <p:nvGrpSpPr>
          <p:cNvPr id="157" name="object 157"/>
          <p:cNvGrpSpPr/>
          <p:nvPr/>
        </p:nvGrpSpPr>
        <p:grpSpPr>
          <a:xfrm>
            <a:off x="2930651" y="557783"/>
            <a:ext cx="4887595" cy="882650"/>
            <a:chOff x="2930651" y="557783"/>
            <a:chExt cx="4887595" cy="882650"/>
          </a:xfrm>
        </p:grpSpPr>
        <p:pic>
          <p:nvPicPr>
            <p:cNvPr id="158" name="object 158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2930651" y="1211579"/>
              <a:ext cx="233172" cy="214884"/>
            </a:xfrm>
            <a:prstGeom prst="rect">
              <a:avLst/>
            </a:prstGeom>
          </p:spPr>
        </p:pic>
        <p:pic>
          <p:nvPicPr>
            <p:cNvPr id="159" name="object 159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4101083" y="1216151"/>
              <a:ext cx="237743" cy="214884"/>
            </a:xfrm>
            <a:prstGeom prst="rect">
              <a:avLst/>
            </a:prstGeom>
          </p:spPr>
        </p:pic>
        <p:pic>
          <p:nvPicPr>
            <p:cNvPr id="160" name="object 160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5271516" y="1216151"/>
              <a:ext cx="237744" cy="214884"/>
            </a:xfrm>
            <a:prstGeom prst="rect">
              <a:avLst/>
            </a:prstGeom>
          </p:spPr>
        </p:pic>
        <p:pic>
          <p:nvPicPr>
            <p:cNvPr id="161" name="object 161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7580375" y="1225295"/>
              <a:ext cx="237744" cy="214883"/>
            </a:xfrm>
            <a:prstGeom prst="rect">
              <a:avLst/>
            </a:prstGeom>
          </p:spPr>
        </p:pic>
        <p:pic>
          <p:nvPicPr>
            <p:cNvPr id="162" name="object 162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6437375" y="1211579"/>
              <a:ext cx="237744" cy="214884"/>
            </a:xfrm>
            <a:prstGeom prst="rect">
              <a:avLst/>
            </a:prstGeom>
          </p:spPr>
        </p:pic>
        <p:pic>
          <p:nvPicPr>
            <p:cNvPr id="163" name="object 163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5495544" y="557783"/>
              <a:ext cx="944118" cy="459486"/>
            </a:xfrm>
            <a:prstGeom prst="rect">
              <a:avLst/>
            </a:prstGeom>
          </p:spPr>
        </p:pic>
        <p:pic>
          <p:nvPicPr>
            <p:cNvPr id="164" name="object 164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5573267" y="612647"/>
              <a:ext cx="816101" cy="377189"/>
            </a:xfrm>
            <a:prstGeom prst="rect">
              <a:avLst/>
            </a:prstGeom>
          </p:spPr>
        </p:pic>
        <p:sp>
          <p:nvSpPr>
            <p:cNvPr id="165" name="object 165"/>
            <p:cNvSpPr/>
            <p:nvPr/>
          </p:nvSpPr>
          <p:spPr>
            <a:xfrm>
              <a:off x="5545835" y="589787"/>
              <a:ext cx="845819" cy="361315"/>
            </a:xfrm>
            <a:custGeom>
              <a:avLst/>
              <a:gdLst/>
              <a:ahLst/>
              <a:cxnLst/>
              <a:rect l="l" t="t" r="r" b="b"/>
              <a:pathLst>
                <a:path w="845820" h="361315">
                  <a:moveTo>
                    <a:pt x="0" y="361188"/>
                  </a:moveTo>
                  <a:lnTo>
                    <a:pt x="845819" y="361188"/>
                  </a:lnTo>
                  <a:lnTo>
                    <a:pt x="845819" y="0"/>
                  </a:lnTo>
                  <a:lnTo>
                    <a:pt x="0" y="0"/>
                  </a:lnTo>
                  <a:lnTo>
                    <a:pt x="0" y="361188"/>
                  </a:lnTo>
                  <a:close/>
                </a:path>
              </a:pathLst>
            </a:custGeom>
            <a:ln w="9143">
              <a:solidFill>
                <a:srgbClr val="748D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6" name="object 166"/>
          <p:cNvSpPr txBox="1"/>
          <p:nvPr/>
        </p:nvSpPr>
        <p:spPr>
          <a:xfrm>
            <a:off x="5541264" y="585216"/>
            <a:ext cx="855344" cy="370840"/>
          </a:xfrm>
          <a:prstGeom prst="rect">
            <a:avLst/>
          </a:prstGeom>
          <a:solidFill>
            <a:srgbClr val="78909C"/>
          </a:solidFill>
        </p:spPr>
        <p:txBody>
          <a:bodyPr vert="horz" wrap="square" lIns="0" tIns="77470" rIns="0" bIns="0" rtlCol="0">
            <a:spAutoFit/>
          </a:bodyPr>
          <a:lstStyle/>
          <a:p>
            <a:pPr marL="133985" marR="87630" indent="155575">
              <a:lnSpc>
                <a:spcPct val="106200"/>
              </a:lnSpc>
              <a:spcBef>
                <a:spcPts val="610"/>
              </a:spcBef>
            </a:pPr>
            <a:r>
              <a:rPr sz="650" b="1" spc="-10" dirty="0">
                <a:solidFill>
                  <a:srgbClr val="FFFFFF"/>
                </a:solidFill>
                <a:latin typeface="Arial"/>
                <a:cs typeface="Arial"/>
              </a:rPr>
              <a:t>Запрос</a:t>
            </a:r>
            <a:r>
              <a:rPr sz="650" b="1" spc="5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650" b="1" spc="-10" dirty="0">
                <a:solidFill>
                  <a:srgbClr val="FFFFFF"/>
                </a:solidFill>
                <a:latin typeface="Arial"/>
                <a:cs typeface="Arial"/>
              </a:rPr>
              <a:t>(Прокуратура</a:t>
            </a:r>
            <a:r>
              <a:rPr sz="600" b="1" spc="-10" dirty="0">
                <a:solidFill>
                  <a:srgbClr val="FFFFFF"/>
                </a:solidFill>
                <a:latin typeface="Arial"/>
                <a:cs typeface="Arial"/>
              </a:rPr>
              <a:t>)</a:t>
            </a:r>
            <a:endParaRPr sz="600">
              <a:latin typeface="Arial"/>
              <a:cs typeface="Arial"/>
            </a:endParaRPr>
          </a:p>
        </p:txBody>
      </p:sp>
      <p:grpSp>
        <p:nvGrpSpPr>
          <p:cNvPr id="167" name="object 167"/>
          <p:cNvGrpSpPr/>
          <p:nvPr/>
        </p:nvGrpSpPr>
        <p:grpSpPr>
          <a:xfrm>
            <a:off x="2834639" y="516636"/>
            <a:ext cx="6163310" cy="928369"/>
            <a:chOff x="2834639" y="516636"/>
            <a:chExt cx="6163310" cy="928369"/>
          </a:xfrm>
        </p:grpSpPr>
        <p:pic>
          <p:nvPicPr>
            <p:cNvPr id="168" name="object 168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8759951" y="1229868"/>
              <a:ext cx="237744" cy="214884"/>
            </a:xfrm>
            <a:prstGeom prst="rect">
              <a:avLst/>
            </a:prstGeom>
          </p:spPr>
        </p:pic>
        <p:pic>
          <p:nvPicPr>
            <p:cNvPr id="169" name="object 169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2834639" y="516636"/>
              <a:ext cx="214884" cy="173736"/>
            </a:xfrm>
            <a:prstGeom prst="rect">
              <a:avLst/>
            </a:prstGeom>
          </p:spPr>
        </p:pic>
      </p:grpSp>
      <p:sp>
        <p:nvSpPr>
          <p:cNvPr id="170" name="object 170"/>
          <p:cNvSpPr txBox="1"/>
          <p:nvPr/>
        </p:nvSpPr>
        <p:spPr>
          <a:xfrm>
            <a:off x="2893567" y="506983"/>
            <a:ext cx="99695" cy="1847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050" b="1" spc="-50" dirty="0">
                <a:solidFill>
                  <a:srgbClr val="FFFFFF"/>
                </a:solidFill>
                <a:latin typeface="Arial"/>
                <a:cs typeface="Arial"/>
              </a:rPr>
              <a:t>5</a:t>
            </a:r>
            <a:endParaRPr sz="1050">
              <a:latin typeface="Arial"/>
              <a:cs typeface="Arial"/>
            </a:endParaRPr>
          </a:p>
        </p:txBody>
      </p:sp>
      <p:sp>
        <p:nvSpPr>
          <p:cNvPr id="171" name="object 171"/>
          <p:cNvSpPr txBox="1"/>
          <p:nvPr/>
        </p:nvSpPr>
        <p:spPr>
          <a:xfrm>
            <a:off x="3752469" y="3612260"/>
            <a:ext cx="925194" cy="20701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150" dirty="0">
                <a:latin typeface="Microsoft Sans Serif"/>
                <a:cs typeface="Microsoft Sans Serif"/>
              </a:rPr>
              <a:t>-</a:t>
            </a:r>
            <a:r>
              <a:rPr sz="1150" spc="55" dirty="0">
                <a:latin typeface="Microsoft Sans Serif"/>
                <a:cs typeface="Microsoft Sans Serif"/>
              </a:rPr>
              <a:t> </a:t>
            </a:r>
            <a:r>
              <a:rPr sz="1150" spc="-10" dirty="0">
                <a:latin typeface="Microsoft Sans Serif"/>
                <a:cs typeface="Microsoft Sans Serif"/>
              </a:rPr>
              <a:t>накопления</a:t>
            </a:r>
            <a:endParaRPr sz="1150">
              <a:latin typeface="Microsoft Sans Serif"/>
              <a:cs typeface="Microsoft Sans Serif"/>
            </a:endParaRPr>
          </a:p>
        </p:txBody>
      </p:sp>
      <p:pic>
        <p:nvPicPr>
          <p:cNvPr id="172" name="object 172"/>
          <p:cNvPicPr/>
          <p:nvPr/>
        </p:nvPicPr>
        <p:blipFill>
          <a:blip r:embed="rId59" cstate="print"/>
          <a:stretch>
            <a:fillRect/>
          </a:stretch>
        </p:blipFill>
        <p:spPr>
          <a:xfrm>
            <a:off x="2039111" y="3639311"/>
            <a:ext cx="201168" cy="182879"/>
          </a:xfrm>
          <a:prstGeom prst="rect">
            <a:avLst/>
          </a:prstGeom>
        </p:spPr>
      </p:pic>
      <p:sp>
        <p:nvSpPr>
          <p:cNvPr id="173" name="object 173"/>
          <p:cNvSpPr txBox="1"/>
          <p:nvPr/>
        </p:nvSpPr>
        <p:spPr>
          <a:xfrm>
            <a:off x="1003503" y="3620261"/>
            <a:ext cx="2111375" cy="20701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302385" algn="l"/>
              </a:tabLst>
            </a:pPr>
            <a:r>
              <a:rPr sz="1725" baseline="2415" dirty="0">
                <a:latin typeface="Microsoft Sans Serif"/>
                <a:cs typeface="Microsoft Sans Serif"/>
              </a:rPr>
              <a:t>Обозначения:</a:t>
            </a:r>
            <a:r>
              <a:rPr sz="1725" spc="254" baseline="2415" dirty="0">
                <a:latin typeface="Microsoft Sans Serif"/>
                <a:cs typeface="Microsoft Sans Serif"/>
              </a:rPr>
              <a:t>  </a:t>
            </a:r>
            <a:r>
              <a:rPr sz="1050" b="1" spc="-50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1050" b="1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1725" baseline="2415" dirty="0">
                <a:latin typeface="Microsoft Sans Serif"/>
                <a:cs typeface="Microsoft Sans Serif"/>
              </a:rPr>
              <a:t>-</a:t>
            </a:r>
            <a:r>
              <a:rPr sz="1725" spc="-15" baseline="2415" dirty="0">
                <a:latin typeface="Microsoft Sans Serif"/>
                <a:cs typeface="Microsoft Sans Serif"/>
              </a:rPr>
              <a:t>проблемы,</a:t>
            </a:r>
            <a:endParaRPr sz="1725" baseline="2415" dirty="0">
              <a:latin typeface="Microsoft Sans Serif"/>
              <a:cs typeface="Microsoft Sans Serif"/>
            </a:endParaRPr>
          </a:p>
        </p:txBody>
      </p:sp>
      <p:grpSp>
        <p:nvGrpSpPr>
          <p:cNvPr id="174" name="object 174"/>
          <p:cNvGrpSpPr/>
          <p:nvPr/>
        </p:nvGrpSpPr>
        <p:grpSpPr>
          <a:xfrm>
            <a:off x="2829077" y="1647317"/>
            <a:ext cx="223520" cy="241300"/>
            <a:chOff x="2953511" y="891158"/>
            <a:chExt cx="223520" cy="241300"/>
          </a:xfrm>
        </p:grpSpPr>
        <p:pic>
          <p:nvPicPr>
            <p:cNvPr id="175" name="object 175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2955797" y="893444"/>
              <a:ext cx="218566" cy="236239"/>
            </a:xfrm>
            <a:prstGeom prst="rect">
              <a:avLst/>
            </a:prstGeom>
          </p:spPr>
        </p:pic>
        <p:pic>
          <p:nvPicPr>
            <p:cNvPr id="176" name="object 176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2953511" y="891158"/>
              <a:ext cx="223138" cy="240811"/>
            </a:xfrm>
            <a:prstGeom prst="rect">
              <a:avLst/>
            </a:prstGeom>
          </p:spPr>
        </p:pic>
      </p:grpSp>
      <p:sp>
        <p:nvSpPr>
          <p:cNvPr id="180" name="TextBox 179">
            <a:extLst>
              <a:ext uri="{FF2B5EF4-FFF2-40B4-BE49-F238E27FC236}">
                <a16:creationId xmlns:a16="http://schemas.microsoft.com/office/drawing/2014/main" xmlns="" id="{1773A466-E3EF-A6BF-CB64-F765B751C536}"/>
              </a:ext>
            </a:extLst>
          </p:cNvPr>
          <p:cNvSpPr txBox="1"/>
          <p:nvPr/>
        </p:nvSpPr>
        <p:spPr>
          <a:xfrm>
            <a:off x="3512530" y="2429815"/>
            <a:ext cx="26321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b="1" dirty="0">
                <a:solidFill>
                  <a:schemeClr val="bg1"/>
                </a:solidFill>
              </a:rPr>
              <a:t>4</a:t>
            </a:r>
          </a:p>
        </p:txBody>
      </p:sp>
      <p:grpSp>
        <p:nvGrpSpPr>
          <p:cNvPr id="182" name="object 174">
            <a:extLst>
              <a:ext uri="{FF2B5EF4-FFF2-40B4-BE49-F238E27FC236}">
                <a16:creationId xmlns:a16="http://schemas.microsoft.com/office/drawing/2014/main" xmlns="" id="{2D24A4DF-B2DD-4C72-CDC0-39FE2216B17C}"/>
              </a:ext>
            </a:extLst>
          </p:cNvPr>
          <p:cNvGrpSpPr/>
          <p:nvPr/>
        </p:nvGrpSpPr>
        <p:grpSpPr>
          <a:xfrm>
            <a:off x="6604509" y="1675727"/>
            <a:ext cx="223520" cy="241300"/>
            <a:chOff x="2953511" y="891158"/>
            <a:chExt cx="223520" cy="241300"/>
          </a:xfrm>
        </p:grpSpPr>
        <p:pic>
          <p:nvPicPr>
            <p:cNvPr id="183" name="object 175">
              <a:extLst>
                <a:ext uri="{FF2B5EF4-FFF2-40B4-BE49-F238E27FC236}">
                  <a16:creationId xmlns:a16="http://schemas.microsoft.com/office/drawing/2014/main" xmlns="" id="{80BDB836-5A7D-886B-41E9-E9853D1F8E97}"/>
                </a:ext>
              </a:extLst>
            </p:cNvPr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2955797" y="893444"/>
              <a:ext cx="218566" cy="236239"/>
            </a:xfrm>
            <a:prstGeom prst="rect">
              <a:avLst/>
            </a:prstGeom>
          </p:spPr>
        </p:pic>
        <p:pic>
          <p:nvPicPr>
            <p:cNvPr id="184" name="object 176">
              <a:extLst>
                <a:ext uri="{FF2B5EF4-FFF2-40B4-BE49-F238E27FC236}">
                  <a16:creationId xmlns:a16="http://schemas.microsoft.com/office/drawing/2014/main" xmlns="" id="{2B7D6AE7-2D84-3BCA-F5EC-1934604E0DAC}"/>
                </a:ext>
              </a:extLst>
            </p:cNvPr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2953511" y="891158"/>
              <a:ext cx="223138" cy="24081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45032" y="74117"/>
            <a:ext cx="296672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394850"/>
                </a:solidFill>
                <a:latin typeface="Trebuchet MS"/>
                <a:cs typeface="Trebuchet MS"/>
              </a:rPr>
              <a:t>Карта</a:t>
            </a:r>
            <a:r>
              <a:rPr sz="1800" spc="-30" dirty="0">
                <a:solidFill>
                  <a:srgbClr val="39485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394850"/>
                </a:solidFill>
                <a:latin typeface="Trebuchet MS"/>
                <a:cs typeface="Trebuchet MS"/>
              </a:rPr>
              <a:t>целевого</a:t>
            </a:r>
            <a:r>
              <a:rPr sz="1800" spc="-30" dirty="0">
                <a:solidFill>
                  <a:srgbClr val="394850"/>
                </a:solidFill>
                <a:latin typeface="Trebuchet MS"/>
                <a:cs typeface="Trebuchet MS"/>
              </a:rPr>
              <a:t> </a:t>
            </a:r>
            <a:r>
              <a:rPr sz="1800" spc="-10" dirty="0">
                <a:solidFill>
                  <a:srgbClr val="394850"/>
                </a:solidFill>
                <a:latin typeface="Trebuchet MS"/>
                <a:cs typeface="Trebuchet MS"/>
              </a:rPr>
              <a:t>состояния</a:t>
            </a:r>
            <a:endParaRPr sz="1800" dirty="0">
              <a:latin typeface="Trebuchet MS"/>
              <a:cs typeface="Trebuchet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58951" y="443483"/>
            <a:ext cx="7999095" cy="10160"/>
          </a:xfrm>
          <a:custGeom>
            <a:avLst/>
            <a:gdLst/>
            <a:ahLst/>
            <a:cxnLst/>
            <a:rect l="l" t="t" r="r" b="b"/>
            <a:pathLst>
              <a:path w="7999095" h="10159">
                <a:moveTo>
                  <a:pt x="0" y="9778"/>
                </a:moveTo>
                <a:lnTo>
                  <a:pt x="7998968" y="0"/>
                </a:lnTo>
              </a:path>
            </a:pathLst>
          </a:custGeom>
          <a:ln w="18288">
            <a:solidFill>
              <a:srgbClr val="EE85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67512" y="3879176"/>
            <a:ext cx="8205470" cy="78740"/>
          </a:xfrm>
          <a:custGeom>
            <a:avLst/>
            <a:gdLst/>
            <a:ahLst/>
            <a:cxnLst/>
            <a:rect l="l" t="t" r="r" b="b"/>
            <a:pathLst>
              <a:path w="8205470" h="78739">
                <a:moveTo>
                  <a:pt x="76136" y="2057"/>
                </a:moveTo>
                <a:lnTo>
                  <a:pt x="0" y="40297"/>
                </a:lnTo>
                <a:lnTo>
                  <a:pt x="76263" y="78257"/>
                </a:lnTo>
                <a:lnTo>
                  <a:pt x="76210" y="46532"/>
                </a:lnTo>
                <a:lnTo>
                  <a:pt x="63487" y="46532"/>
                </a:lnTo>
                <a:lnTo>
                  <a:pt x="63461" y="33832"/>
                </a:lnTo>
                <a:lnTo>
                  <a:pt x="76189" y="33832"/>
                </a:lnTo>
                <a:lnTo>
                  <a:pt x="76136" y="2057"/>
                </a:lnTo>
                <a:close/>
              </a:path>
              <a:path w="8205470" h="78739">
                <a:moveTo>
                  <a:pt x="8154415" y="0"/>
                </a:moveTo>
                <a:lnTo>
                  <a:pt x="8154542" y="50800"/>
                </a:lnTo>
                <a:lnTo>
                  <a:pt x="8192514" y="31747"/>
                </a:lnTo>
                <a:lnTo>
                  <a:pt x="8167242" y="31747"/>
                </a:lnTo>
                <a:lnTo>
                  <a:pt x="8167242" y="19047"/>
                </a:lnTo>
                <a:lnTo>
                  <a:pt x="8192741" y="19047"/>
                </a:lnTo>
                <a:lnTo>
                  <a:pt x="8154415" y="0"/>
                </a:lnTo>
                <a:close/>
              </a:path>
              <a:path w="8205470" h="78739">
                <a:moveTo>
                  <a:pt x="8154463" y="19047"/>
                </a:moveTo>
                <a:lnTo>
                  <a:pt x="63461" y="33832"/>
                </a:lnTo>
                <a:lnTo>
                  <a:pt x="63487" y="46532"/>
                </a:lnTo>
                <a:lnTo>
                  <a:pt x="76210" y="46532"/>
                </a:lnTo>
                <a:lnTo>
                  <a:pt x="76189" y="33832"/>
                </a:lnTo>
                <a:lnTo>
                  <a:pt x="7013535" y="33832"/>
                </a:lnTo>
                <a:lnTo>
                  <a:pt x="8154495" y="31747"/>
                </a:lnTo>
                <a:lnTo>
                  <a:pt x="8154463" y="19047"/>
                </a:lnTo>
                <a:close/>
              </a:path>
              <a:path w="8205470" h="78739">
                <a:moveTo>
                  <a:pt x="7013535" y="33832"/>
                </a:moveTo>
                <a:lnTo>
                  <a:pt x="76189" y="33832"/>
                </a:lnTo>
                <a:lnTo>
                  <a:pt x="76210" y="46532"/>
                </a:lnTo>
                <a:lnTo>
                  <a:pt x="63487" y="46532"/>
                </a:lnTo>
                <a:lnTo>
                  <a:pt x="7013535" y="33832"/>
                </a:lnTo>
                <a:close/>
              </a:path>
              <a:path w="8205470" h="78739">
                <a:moveTo>
                  <a:pt x="8192741" y="19047"/>
                </a:moveTo>
                <a:lnTo>
                  <a:pt x="8167242" y="19047"/>
                </a:lnTo>
                <a:lnTo>
                  <a:pt x="8167242" y="31747"/>
                </a:lnTo>
                <a:lnTo>
                  <a:pt x="8192514" y="31747"/>
                </a:lnTo>
                <a:lnTo>
                  <a:pt x="8205342" y="25311"/>
                </a:lnTo>
                <a:lnTo>
                  <a:pt x="8192741" y="19047"/>
                </a:lnTo>
                <a:close/>
              </a:path>
            </a:pathLst>
          </a:custGeom>
          <a:solidFill>
            <a:srgbClr val="3B81F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537839" y="3764498"/>
            <a:ext cx="1421130" cy="134652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800" b="1" dirty="0">
                <a:latin typeface="Arial"/>
                <a:cs typeface="Arial"/>
              </a:rPr>
              <a:t>ИТОГО</a:t>
            </a:r>
            <a:r>
              <a:rPr sz="800" b="1" spc="-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–</a:t>
            </a:r>
            <a:r>
              <a:rPr sz="800" b="1" spc="-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ВПП</a:t>
            </a:r>
            <a:r>
              <a:rPr sz="800" b="1" spc="-2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(17 ч.</a:t>
            </a:r>
            <a:r>
              <a:rPr sz="800" b="1" spc="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12</a:t>
            </a:r>
            <a:r>
              <a:rPr sz="800" b="1" spc="-5" dirty="0">
                <a:latin typeface="Arial"/>
                <a:cs typeface="Arial"/>
              </a:rPr>
              <a:t> </a:t>
            </a:r>
            <a:r>
              <a:rPr sz="800" b="1" spc="-20" dirty="0" err="1">
                <a:latin typeface="Arial"/>
                <a:cs typeface="Arial"/>
              </a:rPr>
              <a:t>мин</a:t>
            </a:r>
            <a:r>
              <a:rPr sz="800" b="1" spc="-20" dirty="0">
                <a:latin typeface="Arial"/>
                <a:cs typeface="Arial"/>
              </a:rPr>
              <a:t>.)</a:t>
            </a:r>
            <a:endParaRPr sz="800" dirty="0">
              <a:latin typeface="Arial"/>
              <a:cs typeface="Arial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7246619" y="2697479"/>
            <a:ext cx="999490" cy="999490"/>
            <a:chOff x="7246619" y="2697479"/>
            <a:chExt cx="999490" cy="999490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246619" y="2697479"/>
              <a:ext cx="998981" cy="998982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296911" y="2779775"/>
              <a:ext cx="916686" cy="861822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296911" y="2724911"/>
              <a:ext cx="900683" cy="900684"/>
            </a:xfrm>
            <a:prstGeom prst="rect">
              <a:avLst/>
            </a:prstGeom>
          </p:spPr>
        </p:pic>
      </p:grpSp>
      <p:sp>
        <p:nvSpPr>
          <p:cNvPr id="12" name="object 12"/>
          <p:cNvSpPr txBox="1"/>
          <p:nvPr/>
        </p:nvSpPr>
        <p:spPr>
          <a:xfrm>
            <a:off x="7296911" y="2724911"/>
            <a:ext cx="901065" cy="901065"/>
          </a:xfrm>
          <a:prstGeom prst="rect">
            <a:avLst/>
          </a:prstGeom>
          <a:ln w="9144">
            <a:solidFill>
              <a:srgbClr val="FDA839"/>
            </a:solidFill>
          </a:ln>
        </p:spPr>
        <p:txBody>
          <a:bodyPr vert="horz" wrap="square" lIns="0" tIns="1143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0"/>
              </a:spcBef>
            </a:pPr>
            <a:endParaRPr sz="650">
              <a:latin typeface="Times New Roman"/>
              <a:cs typeface="Times New Roman"/>
            </a:endParaRPr>
          </a:p>
          <a:p>
            <a:pPr marL="155575" marR="136525" indent="200660">
              <a:lnSpc>
                <a:spcPct val="99400"/>
              </a:lnSpc>
            </a:pPr>
            <a:r>
              <a:rPr sz="650" spc="-20" dirty="0">
                <a:latin typeface="Microsoft Sans Serif"/>
                <a:cs typeface="Microsoft Sans Serif"/>
              </a:rPr>
              <a:t>Cбор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информации</a:t>
            </a:r>
            <a:r>
              <a:rPr sz="650" spc="50" dirty="0">
                <a:latin typeface="Microsoft Sans Serif"/>
                <a:cs typeface="Microsoft Sans Serif"/>
              </a:rPr>
              <a:t> </a:t>
            </a:r>
            <a:r>
              <a:rPr sz="650" spc="-25" dirty="0">
                <a:latin typeface="Microsoft Sans Serif"/>
                <a:cs typeface="Microsoft Sans Serif"/>
              </a:rPr>
              <a:t>из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электронного</a:t>
            </a:r>
            <a:endParaRPr sz="650">
              <a:latin typeface="Microsoft Sans Serif"/>
              <a:cs typeface="Microsoft Sans Serif"/>
            </a:endParaRPr>
          </a:p>
          <a:p>
            <a:pPr marL="100330" marR="88265" indent="-1270" algn="ctr">
              <a:lnSpc>
                <a:spcPct val="99200"/>
              </a:lnSpc>
              <a:spcBef>
                <a:spcPts val="15"/>
              </a:spcBef>
            </a:pPr>
            <a:r>
              <a:rPr sz="650" dirty="0">
                <a:latin typeface="Microsoft Sans Serif"/>
                <a:cs typeface="Microsoft Sans Serif"/>
              </a:rPr>
              <a:t>архива</a:t>
            </a:r>
            <a:r>
              <a:rPr sz="650" spc="-15" dirty="0">
                <a:latin typeface="Microsoft Sans Serif"/>
                <a:cs typeface="Microsoft Sans Serif"/>
              </a:rPr>
              <a:t> </a:t>
            </a:r>
            <a:r>
              <a:rPr sz="650" spc="-25" dirty="0">
                <a:latin typeface="Microsoft Sans Serif"/>
                <a:cs typeface="Microsoft Sans Serif"/>
              </a:rPr>
              <a:t>для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подготовки ответа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dirty="0">
                <a:latin typeface="Microsoft Sans Serif"/>
                <a:cs typeface="Microsoft Sans Serif"/>
              </a:rPr>
              <a:t>на</a:t>
            </a:r>
            <a:r>
              <a:rPr sz="650" spc="-10" dirty="0">
                <a:latin typeface="Microsoft Sans Serif"/>
                <a:cs typeface="Microsoft Sans Serif"/>
              </a:rPr>
              <a:t> запрос</a:t>
            </a:r>
            <a:endParaRPr sz="650">
              <a:latin typeface="Microsoft Sans Serif"/>
              <a:cs typeface="Microsoft Sans Serif"/>
            </a:endParaRPr>
          </a:p>
          <a:p>
            <a:pPr marL="5715" algn="ctr">
              <a:lnSpc>
                <a:spcPct val="100000"/>
              </a:lnSpc>
              <a:spcBef>
                <a:spcPts val="15"/>
              </a:spcBef>
            </a:pPr>
            <a:r>
              <a:rPr sz="650" dirty="0">
                <a:solidFill>
                  <a:srgbClr val="006FC0"/>
                </a:solidFill>
                <a:latin typeface="Microsoft Sans Serif"/>
                <a:cs typeface="Microsoft Sans Serif"/>
              </a:rPr>
              <a:t>20</a:t>
            </a:r>
            <a:r>
              <a:rPr sz="650" spc="-10" dirty="0">
                <a:solidFill>
                  <a:srgbClr val="006FC0"/>
                </a:solidFill>
                <a:latin typeface="Microsoft Sans Serif"/>
                <a:cs typeface="Microsoft Sans Serif"/>
              </a:rPr>
              <a:t> минут</a:t>
            </a:r>
            <a:endParaRPr sz="650">
              <a:latin typeface="Microsoft Sans Serif"/>
              <a:cs typeface="Microsoft Sans Serif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1001267" y="2697479"/>
            <a:ext cx="994410" cy="999490"/>
            <a:chOff x="1001267" y="2697479"/>
            <a:chExt cx="994410" cy="999490"/>
          </a:xfrm>
        </p:grpSpPr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01267" y="2697479"/>
              <a:ext cx="994409" cy="998982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51559" y="2724911"/>
              <a:ext cx="896112" cy="900684"/>
            </a:xfrm>
            <a:prstGeom prst="rect">
              <a:avLst/>
            </a:prstGeom>
          </p:spPr>
        </p:pic>
      </p:grpSp>
      <p:sp>
        <p:nvSpPr>
          <p:cNvPr id="16" name="object 16"/>
          <p:cNvSpPr txBox="1"/>
          <p:nvPr/>
        </p:nvSpPr>
        <p:spPr>
          <a:xfrm>
            <a:off x="1051560" y="2724911"/>
            <a:ext cx="896619" cy="901065"/>
          </a:xfrm>
          <a:prstGeom prst="rect">
            <a:avLst/>
          </a:prstGeom>
          <a:ln w="9144">
            <a:solidFill>
              <a:srgbClr val="FDA839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6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5"/>
              </a:spcBef>
            </a:pPr>
            <a:endParaRPr sz="650">
              <a:latin typeface="Times New Roman"/>
              <a:cs typeface="Times New Roman"/>
            </a:endParaRPr>
          </a:p>
          <a:p>
            <a:pPr algn="ctr">
              <a:lnSpc>
                <a:spcPts val="770"/>
              </a:lnSpc>
            </a:pPr>
            <a:r>
              <a:rPr sz="650" spc="-10" dirty="0">
                <a:latin typeface="Microsoft Sans Serif"/>
                <a:cs typeface="Microsoft Sans Serif"/>
              </a:rPr>
              <a:t>Запрос</a:t>
            </a:r>
            <a:endParaRPr sz="650">
              <a:latin typeface="Microsoft Sans Serif"/>
              <a:cs typeface="Microsoft Sans Serif"/>
            </a:endParaRPr>
          </a:p>
          <a:p>
            <a:pPr marL="5080" algn="ctr">
              <a:lnSpc>
                <a:spcPts val="770"/>
              </a:lnSpc>
            </a:pPr>
            <a:r>
              <a:rPr sz="650" spc="-10" dirty="0">
                <a:latin typeface="Microsoft Sans Serif"/>
                <a:cs typeface="Microsoft Sans Serif"/>
              </a:rPr>
              <a:t>(Прокуратура</a:t>
            </a:r>
            <a:endParaRPr sz="650">
              <a:latin typeface="Microsoft Sans Serif"/>
              <a:cs typeface="Microsoft Sans Serif"/>
            </a:endParaRPr>
          </a:p>
          <a:p>
            <a:pPr marL="104139" marR="98425" algn="ctr">
              <a:lnSpc>
                <a:spcPct val="101499"/>
              </a:lnSpc>
            </a:pPr>
            <a:r>
              <a:rPr sz="650" spc="-10" dirty="0">
                <a:latin typeface="Microsoft Sans Serif"/>
                <a:cs typeface="Microsoft Sans Serif"/>
              </a:rPr>
              <a:t>(межведомственн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dirty="0">
                <a:latin typeface="Microsoft Sans Serif"/>
                <a:cs typeface="Microsoft Sans Serif"/>
              </a:rPr>
              <a:t>ый </a:t>
            </a:r>
            <a:r>
              <a:rPr sz="650" spc="-10" dirty="0">
                <a:latin typeface="Microsoft Sans Serif"/>
                <a:cs typeface="Microsoft Sans Serif"/>
              </a:rPr>
              <a:t>запрос))</a:t>
            </a:r>
            <a:endParaRPr sz="650">
              <a:latin typeface="Microsoft Sans Serif"/>
              <a:cs typeface="Microsoft Sans Serif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2240279" y="2692907"/>
            <a:ext cx="999490" cy="999490"/>
            <a:chOff x="2240279" y="2692907"/>
            <a:chExt cx="999490" cy="999490"/>
          </a:xfrm>
        </p:grpSpPr>
        <p:pic>
          <p:nvPicPr>
            <p:cNvPr id="18" name="object 1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40279" y="2692907"/>
              <a:ext cx="998982" cy="998981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90571" y="2720339"/>
              <a:ext cx="900684" cy="900684"/>
            </a:xfrm>
            <a:prstGeom prst="rect">
              <a:avLst/>
            </a:prstGeom>
          </p:spPr>
        </p:pic>
      </p:grpSp>
      <p:sp>
        <p:nvSpPr>
          <p:cNvPr id="20" name="object 20"/>
          <p:cNvSpPr txBox="1"/>
          <p:nvPr/>
        </p:nvSpPr>
        <p:spPr>
          <a:xfrm>
            <a:off x="2290572" y="2720339"/>
            <a:ext cx="901065" cy="901065"/>
          </a:xfrm>
          <a:prstGeom prst="rect">
            <a:avLst/>
          </a:prstGeom>
          <a:ln w="9144">
            <a:solidFill>
              <a:srgbClr val="FDA839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65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0"/>
              </a:spcBef>
            </a:pPr>
            <a:endParaRPr sz="650" dirty="0">
              <a:latin typeface="Times New Roman"/>
              <a:cs typeface="Times New Roman"/>
            </a:endParaRPr>
          </a:p>
          <a:p>
            <a:pPr marL="1905" algn="ctr">
              <a:lnSpc>
                <a:spcPts val="770"/>
              </a:lnSpc>
            </a:pPr>
            <a:r>
              <a:rPr sz="650" spc="-10" dirty="0">
                <a:latin typeface="Microsoft Sans Serif"/>
                <a:cs typeface="Microsoft Sans Serif"/>
              </a:rPr>
              <a:t>Поступление</a:t>
            </a:r>
            <a:endParaRPr sz="650" dirty="0">
              <a:latin typeface="Microsoft Sans Serif"/>
              <a:cs typeface="Microsoft Sans Serif"/>
            </a:endParaRPr>
          </a:p>
          <a:p>
            <a:pPr marL="144780" marR="127635" indent="-2540" algn="ctr">
              <a:lnSpc>
                <a:spcPts val="790"/>
              </a:lnSpc>
              <a:spcBef>
                <a:spcPts val="10"/>
              </a:spcBef>
            </a:pPr>
            <a:r>
              <a:rPr sz="650" spc="-10" dirty="0">
                <a:latin typeface="Microsoft Sans Serif"/>
                <a:cs typeface="Microsoft Sans Serif"/>
              </a:rPr>
              <a:t>запроса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начальнику</a:t>
            </a:r>
            <a:r>
              <a:rPr sz="650" spc="5" dirty="0">
                <a:latin typeface="Microsoft Sans Serif"/>
                <a:cs typeface="Microsoft Sans Serif"/>
              </a:rPr>
              <a:t> </a:t>
            </a:r>
            <a:r>
              <a:rPr sz="650" spc="-35" dirty="0">
                <a:latin typeface="Microsoft Sans Serif"/>
                <a:cs typeface="Microsoft Sans Serif"/>
              </a:rPr>
              <a:t>УКС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dirty="0">
                <a:solidFill>
                  <a:srgbClr val="4285F4"/>
                </a:solidFill>
                <a:latin typeface="Microsoft Sans Serif"/>
                <a:cs typeface="Microsoft Sans Serif"/>
              </a:rPr>
              <a:t>8 </a:t>
            </a:r>
            <a:r>
              <a:rPr sz="650" spc="-10" dirty="0">
                <a:solidFill>
                  <a:srgbClr val="4285F4"/>
                </a:solidFill>
                <a:latin typeface="Microsoft Sans Serif"/>
                <a:cs typeface="Microsoft Sans Serif"/>
              </a:rPr>
              <a:t>часов</a:t>
            </a:r>
            <a:endParaRPr sz="650" dirty="0">
              <a:latin typeface="Microsoft Sans Serif"/>
              <a:cs typeface="Microsoft Sans Serif"/>
            </a:endParaRPr>
          </a:p>
        </p:txBody>
      </p:sp>
      <p:pic>
        <p:nvPicPr>
          <p:cNvPr id="21" name="object 21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253995" y="2263139"/>
            <a:ext cx="994409" cy="459486"/>
          </a:xfrm>
          <a:prstGeom prst="rect">
            <a:avLst/>
          </a:prstGeom>
        </p:spPr>
      </p:pic>
      <p:sp>
        <p:nvSpPr>
          <p:cNvPr id="22" name="object 22"/>
          <p:cNvSpPr txBox="1"/>
          <p:nvPr/>
        </p:nvSpPr>
        <p:spPr>
          <a:xfrm>
            <a:off x="2299716" y="2290572"/>
            <a:ext cx="905510" cy="370840"/>
          </a:xfrm>
          <a:prstGeom prst="rect">
            <a:avLst/>
          </a:prstGeom>
          <a:solidFill>
            <a:srgbClr val="78909C"/>
          </a:solidFill>
          <a:ln w="3175">
            <a:solidFill>
              <a:srgbClr val="748D99"/>
            </a:solidFill>
          </a:ln>
        </p:spPr>
        <p:txBody>
          <a:bodyPr vert="horz" wrap="square" lIns="0" tIns="3683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90"/>
              </a:spcBef>
            </a:pPr>
            <a:endParaRPr sz="650">
              <a:latin typeface="Times New Roman"/>
              <a:cs typeface="Times New Roman"/>
            </a:endParaRPr>
          </a:p>
          <a:p>
            <a:pPr marL="40640" algn="ctr">
              <a:lnSpc>
                <a:spcPct val="100000"/>
              </a:lnSpc>
              <a:spcBef>
                <a:spcPts val="5"/>
              </a:spcBef>
            </a:pPr>
            <a:r>
              <a:rPr sz="650" b="1" spc="-25" dirty="0">
                <a:solidFill>
                  <a:srgbClr val="FFFFFF"/>
                </a:solidFill>
                <a:latin typeface="Arial"/>
                <a:cs typeface="Arial"/>
              </a:rPr>
              <a:t>ЭДО</a:t>
            </a:r>
            <a:endParaRPr sz="650">
              <a:latin typeface="Arial"/>
              <a:cs typeface="Arial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4754879" y="2670048"/>
            <a:ext cx="999490" cy="1182370"/>
            <a:chOff x="4754879" y="2670048"/>
            <a:chExt cx="999490" cy="1182370"/>
          </a:xfrm>
        </p:grpSpPr>
        <p:pic>
          <p:nvPicPr>
            <p:cNvPr id="24" name="object 2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754879" y="2670048"/>
              <a:ext cx="998981" cy="1181861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805171" y="2692908"/>
              <a:ext cx="916686" cy="1159002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805171" y="2697480"/>
              <a:ext cx="900684" cy="1083564"/>
            </a:xfrm>
            <a:prstGeom prst="rect">
              <a:avLst/>
            </a:prstGeom>
          </p:spPr>
        </p:pic>
      </p:grpSp>
      <p:sp>
        <p:nvSpPr>
          <p:cNvPr id="27" name="object 27"/>
          <p:cNvSpPr txBox="1"/>
          <p:nvPr/>
        </p:nvSpPr>
        <p:spPr>
          <a:xfrm>
            <a:off x="4805171" y="2697479"/>
            <a:ext cx="901065" cy="1083945"/>
          </a:xfrm>
          <a:prstGeom prst="rect">
            <a:avLst/>
          </a:prstGeom>
          <a:ln w="9144">
            <a:solidFill>
              <a:srgbClr val="FDA839"/>
            </a:solidFill>
          </a:ln>
        </p:spPr>
        <p:txBody>
          <a:bodyPr vert="horz" wrap="square" lIns="0" tIns="45719" rIns="0" bIns="0" rtlCol="0">
            <a:spAutoFit/>
          </a:bodyPr>
          <a:lstStyle/>
          <a:p>
            <a:pPr marL="98425" marR="90805" algn="ctr">
              <a:lnSpc>
                <a:spcPct val="100499"/>
              </a:lnSpc>
              <a:spcBef>
                <a:spcPts val="359"/>
              </a:spcBef>
            </a:pPr>
            <a:r>
              <a:rPr sz="650" spc="-10" dirty="0">
                <a:latin typeface="Microsoft Sans Serif"/>
                <a:cs typeface="Microsoft Sans Serif"/>
              </a:rPr>
              <a:t>Поступление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задачи </a:t>
            </a:r>
            <a:r>
              <a:rPr sz="650" dirty="0">
                <a:latin typeface="Microsoft Sans Serif"/>
                <a:cs typeface="Microsoft Sans Serif"/>
              </a:rPr>
              <a:t>по</a:t>
            </a:r>
            <a:r>
              <a:rPr sz="650" spc="-5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сбору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информации</a:t>
            </a:r>
            <a:r>
              <a:rPr sz="650" spc="40" dirty="0">
                <a:latin typeface="Microsoft Sans Serif"/>
                <a:cs typeface="Microsoft Sans Serif"/>
              </a:rPr>
              <a:t> </a:t>
            </a:r>
            <a:r>
              <a:rPr sz="650" spc="-25" dirty="0">
                <a:latin typeface="Microsoft Sans Serif"/>
                <a:cs typeface="Microsoft Sans Serif"/>
              </a:rPr>
              <a:t>для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подготовки ответа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dirty="0">
                <a:latin typeface="Microsoft Sans Serif"/>
                <a:cs typeface="Microsoft Sans Serif"/>
              </a:rPr>
              <a:t>в</a:t>
            </a:r>
            <a:r>
              <a:rPr sz="650" spc="1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структурные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подразделения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dirty="0">
                <a:latin typeface="Microsoft Sans Serif"/>
                <a:cs typeface="Microsoft Sans Serif"/>
              </a:rPr>
              <a:t>(например,</a:t>
            </a:r>
            <a:r>
              <a:rPr sz="650" spc="120" dirty="0">
                <a:latin typeface="Microsoft Sans Serif"/>
                <a:cs typeface="Microsoft Sans Serif"/>
              </a:rPr>
              <a:t> </a:t>
            </a:r>
            <a:r>
              <a:rPr sz="650" spc="-20" dirty="0">
                <a:latin typeface="Microsoft Sans Serif"/>
                <a:cs typeface="Microsoft Sans Serif"/>
              </a:rPr>
              <a:t>СДО,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dirty="0">
                <a:latin typeface="Microsoft Sans Serif"/>
                <a:cs typeface="Microsoft Sans Serif"/>
              </a:rPr>
              <a:t>ПТО,</a:t>
            </a:r>
            <a:r>
              <a:rPr sz="650" spc="-10" dirty="0">
                <a:latin typeface="Microsoft Sans Serif"/>
                <a:cs typeface="Microsoft Sans Serif"/>
              </a:rPr>
              <a:t> ОПиПП,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spc="-20" dirty="0">
                <a:latin typeface="Microsoft Sans Serif"/>
                <a:cs typeface="Microsoft Sans Serif"/>
              </a:rPr>
              <a:t>ФЭО)</a:t>
            </a:r>
            <a:endParaRPr sz="650">
              <a:latin typeface="Microsoft Sans Serif"/>
              <a:cs typeface="Microsoft Sans Serif"/>
            </a:endParaRPr>
          </a:p>
          <a:p>
            <a:pPr marL="4445" algn="ctr">
              <a:lnSpc>
                <a:spcPts val="755"/>
              </a:lnSpc>
            </a:pPr>
            <a:r>
              <a:rPr sz="650" dirty="0">
                <a:solidFill>
                  <a:srgbClr val="006FC0"/>
                </a:solidFill>
                <a:latin typeface="Microsoft Sans Serif"/>
                <a:cs typeface="Microsoft Sans Serif"/>
              </a:rPr>
              <a:t>4 </a:t>
            </a:r>
            <a:r>
              <a:rPr sz="650" spc="-20" dirty="0">
                <a:solidFill>
                  <a:srgbClr val="006FC0"/>
                </a:solidFill>
                <a:latin typeface="Microsoft Sans Serif"/>
                <a:cs typeface="Microsoft Sans Serif"/>
              </a:rPr>
              <a:t>часа</a:t>
            </a:r>
            <a:endParaRPr sz="650">
              <a:latin typeface="Microsoft Sans Serif"/>
              <a:cs typeface="Microsoft Sans Serif"/>
            </a:endParaRPr>
          </a:p>
        </p:txBody>
      </p:sp>
      <p:pic>
        <p:nvPicPr>
          <p:cNvPr id="28" name="object 28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4754879" y="2258567"/>
            <a:ext cx="998981" cy="459486"/>
          </a:xfrm>
          <a:prstGeom prst="rect">
            <a:avLst/>
          </a:prstGeom>
        </p:spPr>
      </p:pic>
      <p:sp>
        <p:nvSpPr>
          <p:cNvPr id="29" name="object 29"/>
          <p:cNvSpPr txBox="1"/>
          <p:nvPr/>
        </p:nvSpPr>
        <p:spPr>
          <a:xfrm>
            <a:off x="4800600" y="2286000"/>
            <a:ext cx="909955" cy="370840"/>
          </a:xfrm>
          <a:prstGeom prst="rect">
            <a:avLst/>
          </a:prstGeom>
          <a:solidFill>
            <a:srgbClr val="78909C"/>
          </a:solidFill>
          <a:ln w="3175">
            <a:solidFill>
              <a:srgbClr val="748D99"/>
            </a:solidFill>
          </a:ln>
        </p:spPr>
        <p:txBody>
          <a:bodyPr vert="horz" wrap="square" lIns="0" tIns="4318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40"/>
              </a:spcBef>
            </a:pPr>
            <a:endParaRPr sz="650">
              <a:latin typeface="Times New Roman"/>
              <a:cs typeface="Times New Roman"/>
            </a:endParaRPr>
          </a:p>
          <a:p>
            <a:pPr marL="39370" algn="ctr">
              <a:lnSpc>
                <a:spcPct val="100000"/>
              </a:lnSpc>
              <a:spcBef>
                <a:spcPts val="5"/>
              </a:spcBef>
            </a:pPr>
            <a:r>
              <a:rPr sz="650" b="1" spc="-25" dirty="0">
                <a:solidFill>
                  <a:srgbClr val="FFFFFF"/>
                </a:solidFill>
                <a:latin typeface="Arial"/>
                <a:cs typeface="Arial"/>
              </a:rPr>
              <a:t>ЭДО</a:t>
            </a:r>
            <a:endParaRPr sz="650">
              <a:latin typeface="Arial"/>
              <a:cs typeface="Arial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758951" y="2665476"/>
            <a:ext cx="6243320" cy="999490"/>
            <a:chOff x="758951" y="2665476"/>
            <a:chExt cx="6243320" cy="999490"/>
          </a:xfrm>
        </p:grpSpPr>
        <p:sp>
          <p:nvSpPr>
            <p:cNvPr id="31" name="object 31"/>
            <p:cNvSpPr/>
            <p:nvPr/>
          </p:nvSpPr>
          <p:spPr>
            <a:xfrm>
              <a:off x="758951" y="2921508"/>
              <a:ext cx="256540" cy="215265"/>
            </a:xfrm>
            <a:custGeom>
              <a:avLst/>
              <a:gdLst/>
              <a:ahLst/>
              <a:cxnLst/>
              <a:rect l="l" t="t" r="r" b="b"/>
              <a:pathLst>
                <a:path w="256540" h="215264">
                  <a:moveTo>
                    <a:pt x="148589" y="0"/>
                  </a:moveTo>
                  <a:lnTo>
                    <a:pt x="148589" y="53721"/>
                  </a:lnTo>
                  <a:lnTo>
                    <a:pt x="0" y="53721"/>
                  </a:lnTo>
                  <a:lnTo>
                    <a:pt x="0" y="161162"/>
                  </a:lnTo>
                  <a:lnTo>
                    <a:pt x="148589" y="161162"/>
                  </a:lnTo>
                  <a:lnTo>
                    <a:pt x="148589" y="214884"/>
                  </a:lnTo>
                  <a:lnTo>
                    <a:pt x="256032" y="107442"/>
                  </a:lnTo>
                  <a:lnTo>
                    <a:pt x="148589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003036" y="2665476"/>
              <a:ext cx="998982" cy="998982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053328" y="2692908"/>
              <a:ext cx="900683" cy="900684"/>
            </a:xfrm>
            <a:prstGeom prst="rect">
              <a:avLst/>
            </a:prstGeom>
          </p:spPr>
        </p:pic>
      </p:grpSp>
      <p:sp>
        <p:nvSpPr>
          <p:cNvPr id="34" name="object 34"/>
          <p:cNvSpPr txBox="1"/>
          <p:nvPr/>
        </p:nvSpPr>
        <p:spPr>
          <a:xfrm>
            <a:off x="6053328" y="2692907"/>
            <a:ext cx="901065" cy="901065"/>
          </a:xfrm>
          <a:prstGeom prst="rect">
            <a:avLst/>
          </a:prstGeom>
          <a:ln w="9144">
            <a:solidFill>
              <a:srgbClr val="FDA839"/>
            </a:solidFill>
          </a:ln>
        </p:spPr>
        <p:txBody>
          <a:bodyPr vert="horz" wrap="square" lIns="0" tIns="6096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80"/>
              </a:spcBef>
            </a:pPr>
            <a:endParaRPr sz="650">
              <a:latin typeface="Times New Roman"/>
              <a:cs typeface="Times New Roman"/>
            </a:endParaRPr>
          </a:p>
          <a:p>
            <a:pPr marL="208915" marR="200025" indent="5080" algn="ctr">
              <a:lnSpc>
                <a:spcPct val="99400"/>
              </a:lnSpc>
              <a:spcBef>
                <a:spcPts val="5"/>
              </a:spcBef>
            </a:pPr>
            <a:r>
              <a:rPr sz="650" spc="-10" dirty="0">
                <a:latin typeface="Microsoft Sans Serif"/>
                <a:cs typeface="Microsoft Sans Serif"/>
              </a:rPr>
              <a:t>Подготовка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перечня</a:t>
            </a:r>
            <a:r>
              <a:rPr sz="650" spc="20" dirty="0">
                <a:latin typeface="Microsoft Sans Serif"/>
                <a:cs typeface="Microsoft Sans Serif"/>
              </a:rPr>
              <a:t> </a:t>
            </a:r>
            <a:r>
              <a:rPr sz="650" spc="-25" dirty="0">
                <a:latin typeface="Microsoft Sans Serif"/>
                <a:cs typeface="Microsoft Sans Serif"/>
              </a:rPr>
              <a:t>для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поиска</a:t>
            </a:r>
            <a:endParaRPr sz="650">
              <a:latin typeface="Microsoft Sans Serif"/>
              <a:cs typeface="Microsoft Sans Serif"/>
            </a:endParaRPr>
          </a:p>
          <a:p>
            <a:pPr marL="5080" algn="ctr">
              <a:lnSpc>
                <a:spcPts val="770"/>
              </a:lnSpc>
              <a:spcBef>
                <a:spcPts val="10"/>
              </a:spcBef>
            </a:pPr>
            <a:r>
              <a:rPr sz="650" spc="-10" dirty="0">
                <a:latin typeface="Microsoft Sans Serif"/>
                <a:cs typeface="Microsoft Sans Serif"/>
              </a:rPr>
              <a:t>документов</a:t>
            </a:r>
            <a:r>
              <a:rPr sz="650" dirty="0">
                <a:latin typeface="Microsoft Sans Serif"/>
                <a:cs typeface="Microsoft Sans Serif"/>
              </a:rPr>
              <a:t> </a:t>
            </a:r>
            <a:r>
              <a:rPr sz="650" spc="-50" dirty="0">
                <a:latin typeface="Microsoft Sans Serif"/>
                <a:cs typeface="Microsoft Sans Serif"/>
              </a:rPr>
              <a:t>в</a:t>
            </a:r>
            <a:endParaRPr sz="650">
              <a:latin typeface="Microsoft Sans Serif"/>
              <a:cs typeface="Microsoft Sans Serif"/>
            </a:endParaRPr>
          </a:p>
          <a:p>
            <a:pPr marL="1905" algn="ctr">
              <a:lnSpc>
                <a:spcPts val="770"/>
              </a:lnSpc>
            </a:pPr>
            <a:r>
              <a:rPr sz="650" spc="-10" dirty="0">
                <a:latin typeface="Microsoft Sans Serif"/>
                <a:cs typeface="Microsoft Sans Serif"/>
              </a:rPr>
              <a:t>архив</a:t>
            </a:r>
            <a:endParaRPr sz="650">
              <a:latin typeface="Microsoft Sans Serif"/>
              <a:cs typeface="Microsoft Sans Serif"/>
            </a:endParaRPr>
          </a:p>
          <a:p>
            <a:pPr marL="2540" algn="ctr">
              <a:lnSpc>
                <a:spcPct val="100000"/>
              </a:lnSpc>
              <a:spcBef>
                <a:spcPts val="15"/>
              </a:spcBef>
            </a:pPr>
            <a:r>
              <a:rPr sz="650" dirty="0">
                <a:solidFill>
                  <a:srgbClr val="006FC0"/>
                </a:solidFill>
                <a:latin typeface="Microsoft Sans Serif"/>
                <a:cs typeface="Microsoft Sans Serif"/>
              </a:rPr>
              <a:t>1 </a:t>
            </a:r>
            <a:r>
              <a:rPr sz="650" spc="-10" dirty="0">
                <a:solidFill>
                  <a:srgbClr val="006FC0"/>
                </a:solidFill>
                <a:latin typeface="Microsoft Sans Serif"/>
                <a:cs typeface="Microsoft Sans Serif"/>
              </a:rPr>
              <a:t>минута</a:t>
            </a:r>
            <a:endParaRPr sz="650">
              <a:latin typeface="Microsoft Sans Serif"/>
              <a:cs typeface="Microsoft Sans Serif"/>
            </a:endParaRPr>
          </a:p>
        </p:txBody>
      </p:sp>
      <p:grpSp>
        <p:nvGrpSpPr>
          <p:cNvPr id="35" name="object 35"/>
          <p:cNvGrpSpPr/>
          <p:nvPr/>
        </p:nvGrpSpPr>
        <p:grpSpPr>
          <a:xfrm>
            <a:off x="5998464" y="2244851"/>
            <a:ext cx="999490" cy="459740"/>
            <a:chOff x="5998464" y="2244851"/>
            <a:chExt cx="999490" cy="459740"/>
          </a:xfrm>
        </p:grpSpPr>
        <p:pic>
          <p:nvPicPr>
            <p:cNvPr id="36" name="object 3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998464" y="2244851"/>
              <a:ext cx="998982" cy="459486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>
            <a:xfrm>
              <a:off x="6048756" y="2276855"/>
              <a:ext cx="901065" cy="361315"/>
            </a:xfrm>
            <a:custGeom>
              <a:avLst/>
              <a:gdLst/>
              <a:ahLst/>
              <a:cxnLst/>
              <a:rect l="l" t="t" r="r" b="b"/>
              <a:pathLst>
                <a:path w="901065" h="361314">
                  <a:moveTo>
                    <a:pt x="900683" y="0"/>
                  </a:moveTo>
                  <a:lnTo>
                    <a:pt x="0" y="0"/>
                  </a:lnTo>
                  <a:lnTo>
                    <a:pt x="0" y="361188"/>
                  </a:lnTo>
                  <a:lnTo>
                    <a:pt x="900683" y="361188"/>
                  </a:lnTo>
                  <a:lnTo>
                    <a:pt x="900683" y="0"/>
                  </a:lnTo>
                  <a:close/>
                </a:path>
              </a:pathLst>
            </a:custGeom>
            <a:solidFill>
              <a:srgbClr val="78909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6048756" y="2276855"/>
              <a:ext cx="901065" cy="361315"/>
            </a:xfrm>
            <a:custGeom>
              <a:avLst/>
              <a:gdLst/>
              <a:ahLst/>
              <a:cxnLst/>
              <a:rect l="l" t="t" r="r" b="b"/>
              <a:pathLst>
                <a:path w="901065" h="361314">
                  <a:moveTo>
                    <a:pt x="0" y="361188"/>
                  </a:moveTo>
                  <a:lnTo>
                    <a:pt x="900683" y="361188"/>
                  </a:lnTo>
                  <a:lnTo>
                    <a:pt x="900683" y="0"/>
                  </a:lnTo>
                  <a:lnTo>
                    <a:pt x="0" y="0"/>
                  </a:lnTo>
                  <a:lnTo>
                    <a:pt x="0" y="361188"/>
                  </a:lnTo>
                  <a:close/>
                </a:path>
              </a:pathLst>
            </a:custGeom>
            <a:ln w="9144">
              <a:solidFill>
                <a:srgbClr val="748D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9" name="object 39"/>
          <p:cNvSpPr txBox="1"/>
          <p:nvPr/>
        </p:nvSpPr>
        <p:spPr>
          <a:xfrm>
            <a:off x="6293865" y="2393442"/>
            <a:ext cx="444500" cy="13017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650" b="1" dirty="0">
                <a:solidFill>
                  <a:srgbClr val="FFFFFF"/>
                </a:solidFill>
                <a:latin typeface="Arial"/>
                <a:cs typeface="Arial"/>
              </a:rPr>
              <a:t>Отчёт</a:t>
            </a:r>
            <a:r>
              <a:rPr sz="650" b="1" spc="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650" b="1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650" b="1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650" b="1" spc="-50" dirty="0">
                <a:solidFill>
                  <a:srgbClr val="FFFFFF"/>
                </a:solidFill>
                <a:latin typeface="Arial"/>
                <a:cs typeface="Arial"/>
              </a:rPr>
              <a:t>С</a:t>
            </a:r>
            <a:endParaRPr sz="650">
              <a:latin typeface="Arial"/>
              <a:cs typeface="Arial"/>
            </a:endParaRPr>
          </a:p>
        </p:txBody>
      </p:sp>
      <p:grpSp>
        <p:nvGrpSpPr>
          <p:cNvPr id="40" name="object 40"/>
          <p:cNvGrpSpPr/>
          <p:nvPr/>
        </p:nvGrpSpPr>
        <p:grpSpPr>
          <a:xfrm>
            <a:off x="7237476" y="2240279"/>
            <a:ext cx="999490" cy="459740"/>
            <a:chOff x="7237476" y="2240279"/>
            <a:chExt cx="999490" cy="459740"/>
          </a:xfrm>
        </p:grpSpPr>
        <p:pic>
          <p:nvPicPr>
            <p:cNvPr id="41" name="object 4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237476" y="2240279"/>
              <a:ext cx="998981" cy="459486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7287768" y="2272283"/>
              <a:ext cx="901065" cy="361315"/>
            </a:xfrm>
            <a:custGeom>
              <a:avLst/>
              <a:gdLst/>
              <a:ahLst/>
              <a:cxnLst/>
              <a:rect l="l" t="t" r="r" b="b"/>
              <a:pathLst>
                <a:path w="901065" h="361314">
                  <a:moveTo>
                    <a:pt x="900683" y="0"/>
                  </a:moveTo>
                  <a:lnTo>
                    <a:pt x="0" y="0"/>
                  </a:lnTo>
                  <a:lnTo>
                    <a:pt x="0" y="361188"/>
                  </a:lnTo>
                  <a:lnTo>
                    <a:pt x="900683" y="361188"/>
                  </a:lnTo>
                  <a:lnTo>
                    <a:pt x="900683" y="0"/>
                  </a:lnTo>
                  <a:close/>
                </a:path>
              </a:pathLst>
            </a:custGeom>
            <a:solidFill>
              <a:srgbClr val="4285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7287768" y="2272283"/>
              <a:ext cx="901065" cy="361315"/>
            </a:xfrm>
            <a:custGeom>
              <a:avLst/>
              <a:gdLst/>
              <a:ahLst/>
              <a:cxnLst/>
              <a:rect l="l" t="t" r="r" b="b"/>
              <a:pathLst>
                <a:path w="901065" h="361314">
                  <a:moveTo>
                    <a:pt x="0" y="361188"/>
                  </a:moveTo>
                  <a:lnTo>
                    <a:pt x="900683" y="361188"/>
                  </a:lnTo>
                  <a:lnTo>
                    <a:pt x="900683" y="0"/>
                  </a:lnTo>
                  <a:lnTo>
                    <a:pt x="0" y="0"/>
                  </a:lnTo>
                  <a:lnTo>
                    <a:pt x="0" y="361188"/>
                  </a:lnTo>
                  <a:close/>
                </a:path>
              </a:pathLst>
            </a:custGeom>
            <a:ln w="9144">
              <a:solidFill>
                <a:srgbClr val="748D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4" name="object 44"/>
          <p:cNvSpPr txBox="1"/>
          <p:nvPr/>
        </p:nvSpPr>
        <p:spPr>
          <a:xfrm>
            <a:off x="7648447" y="2387600"/>
            <a:ext cx="223520" cy="13017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650" b="1" spc="-25" dirty="0">
                <a:solidFill>
                  <a:srgbClr val="FFFFFF"/>
                </a:solidFill>
                <a:latin typeface="Arial"/>
                <a:cs typeface="Arial"/>
              </a:rPr>
              <a:t>ЭДО</a:t>
            </a:r>
            <a:endParaRPr sz="650">
              <a:latin typeface="Arial"/>
              <a:cs typeface="Arial"/>
            </a:endParaRPr>
          </a:p>
        </p:txBody>
      </p:sp>
      <p:grpSp>
        <p:nvGrpSpPr>
          <p:cNvPr id="45" name="object 45"/>
          <p:cNvGrpSpPr/>
          <p:nvPr/>
        </p:nvGrpSpPr>
        <p:grpSpPr>
          <a:xfrm>
            <a:off x="3497579" y="2702051"/>
            <a:ext cx="999490" cy="999490"/>
            <a:chOff x="3497579" y="2702051"/>
            <a:chExt cx="999490" cy="999490"/>
          </a:xfrm>
        </p:grpSpPr>
        <p:pic>
          <p:nvPicPr>
            <p:cNvPr id="46" name="object 4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97579" y="2702051"/>
              <a:ext cx="998981" cy="998982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547871" y="2729483"/>
              <a:ext cx="900684" cy="900683"/>
            </a:xfrm>
            <a:prstGeom prst="rect">
              <a:avLst/>
            </a:prstGeom>
          </p:spPr>
        </p:pic>
      </p:grpSp>
      <p:sp>
        <p:nvSpPr>
          <p:cNvPr id="48" name="object 48"/>
          <p:cNvSpPr txBox="1"/>
          <p:nvPr/>
        </p:nvSpPr>
        <p:spPr>
          <a:xfrm>
            <a:off x="3547871" y="2729483"/>
            <a:ext cx="901065" cy="901065"/>
          </a:xfrm>
          <a:prstGeom prst="rect">
            <a:avLst/>
          </a:prstGeom>
          <a:ln w="9144">
            <a:solidFill>
              <a:srgbClr val="FDA839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65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35"/>
              </a:spcBef>
            </a:pPr>
            <a:endParaRPr sz="650" dirty="0">
              <a:latin typeface="Times New Roman"/>
              <a:cs typeface="Times New Roman"/>
            </a:endParaRPr>
          </a:p>
          <a:p>
            <a:pPr marL="152400">
              <a:lnSpc>
                <a:spcPts val="770"/>
              </a:lnSpc>
            </a:pPr>
            <a:r>
              <a:rPr sz="650" spc="-10" dirty="0">
                <a:latin typeface="Microsoft Sans Serif"/>
                <a:cs typeface="Microsoft Sans Serif"/>
              </a:rPr>
              <a:t>Делегирование</a:t>
            </a:r>
            <a:endParaRPr sz="650" dirty="0">
              <a:latin typeface="Microsoft Sans Serif"/>
              <a:cs typeface="Microsoft Sans Serif"/>
            </a:endParaRPr>
          </a:p>
          <a:p>
            <a:pPr marL="229870" marR="220345" indent="68580">
              <a:lnSpc>
                <a:spcPts val="790"/>
              </a:lnSpc>
              <a:spcBef>
                <a:spcPts val="5"/>
              </a:spcBef>
            </a:pPr>
            <a:r>
              <a:rPr sz="650" spc="-10" dirty="0">
                <a:latin typeface="Microsoft Sans Serif"/>
                <a:cs typeface="Microsoft Sans Serif"/>
              </a:rPr>
              <a:t>запроса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начальнику</a:t>
            </a:r>
            <a:endParaRPr sz="650" dirty="0">
              <a:latin typeface="Microsoft Sans Serif"/>
              <a:cs typeface="Microsoft Sans Serif"/>
            </a:endParaRPr>
          </a:p>
          <a:p>
            <a:pPr marL="311785">
              <a:lnSpc>
                <a:spcPts val="755"/>
              </a:lnSpc>
            </a:pPr>
            <a:r>
              <a:rPr sz="650" spc="-10" dirty="0">
                <a:latin typeface="Microsoft Sans Serif"/>
                <a:cs typeface="Microsoft Sans Serif"/>
              </a:rPr>
              <a:t>отдела</a:t>
            </a:r>
            <a:endParaRPr sz="650" dirty="0">
              <a:latin typeface="Microsoft Sans Serif"/>
              <a:cs typeface="Microsoft Sans Serif"/>
            </a:endParaRPr>
          </a:p>
          <a:p>
            <a:pPr marL="330200">
              <a:lnSpc>
                <a:spcPts val="770"/>
              </a:lnSpc>
            </a:pPr>
            <a:r>
              <a:rPr sz="650" dirty="0">
                <a:solidFill>
                  <a:srgbClr val="006FC0"/>
                </a:solidFill>
                <a:latin typeface="Microsoft Sans Serif"/>
                <a:cs typeface="Microsoft Sans Serif"/>
              </a:rPr>
              <a:t>4 </a:t>
            </a:r>
            <a:r>
              <a:rPr sz="650" spc="-20" dirty="0">
                <a:solidFill>
                  <a:srgbClr val="006FC0"/>
                </a:solidFill>
                <a:latin typeface="Microsoft Sans Serif"/>
                <a:cs typeface="Microsoft Sans Serif"/>
              </a:rPr>
              <a:t>часа</a:t>
            </a:r>
            <a:endParaRPr sz="650" dirty="0">
              <a:latin typeface="Microsoft Sans Serif"/>
              <a:cs typeface="Microsoft Sans Serif"/>
            </a:endParaRPr>
          </a:p>
        </p:txBody>
      </p:sp>
      <p:grpSp>
        <p:nvGrpSpPr>
          <p:cNvPr id="49" name="object 49"/>
          <p:cNvGrpSpPr/>
          <p:nvPr/>
        </p:nvGrpSpPr>
        <p:grpSpPr>
          <a:xfrm>
            <a:off x="3497579" y="2253995"/>
            <a:ext cx="999490" cy="455295"/>
            <a:chOff x="3497579" y="2253995"/>
            <a:chExt cx="999490" cy="455295"/>
          </a:xfrm>
        </p:grpSpPr>
        <p:pic>
          <p:nvPicPr>
            <p:cNvPr id="50" name="object 50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497579" y="2253995"/>
              <a:ext cx="998981" cy="454913"/>
            </a:xfrm>
            <a:prstGeom prst="rect">
              <a:avLst/>
            </a:prstGeom>
          </p:spPr>
        </p:pic>
        <p:sp>
          <p:nvSpPr>
            <p:cNvPr id="51" name="object 51"/>
            <p:cNvSpPr/>
            <p:nvPr/>
          </p:nvSpPr>
          <p:spPr>
            <a:xfrm>
              <a:off x="3547871" y="2285999"/>
              <a:ext cx="901065" cy="356870"/>
            </a:xfrm>
            <a:custGeom>
              <a:avLst/>
              <a:gdLst/>
              <a:ahLst/>
              <a:cxnLst/>
              <a:rect l="l" t="t" r="r" b="b"/>
              <a:pathLst>
                <a:path w="901064" h="356869">
                  <a:moveTo>
                    <a:pt x="0" y="356616"/>
                  </a:moveTo>
                  <a:lnTo>
                    <a:pt x="900684" y="356616"/>
                  </a:lnTo>
                  <a:lnTo>
                    <a:pt x="900684" y="0"/>
                  </a:lnTo>
                  <a:lnTo>
                    <a:pt x="0" y="0"/>
                  </a:lnTo>
                  <a:lnTo>
                    <a:pt x="0" y="356616"/>
                  </a:lnTo>
                  <a:close/>
                </a:path>
              </a:pathLst>
            </a:custGeom>
            <a:ln w="9144">
              <a:solidFill>
                <a:srgbClr val="748D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2" name="object 52"/>
          <p:cNvSpPr txBox="1"/>
          <p:nvPr/>
        </p:nvSpPr>
        <p:spPr>
          <a:xfrm>
            <a:off x="3543300" y="2281427"/>
            <a:ext cx="909955" cy="365760"/>
          </a:xfrm>
          <a:prstGeom prst="rect">
            <a:avLst/>
          </a:prstGeom>
          <a:solidFill>
            <a:srgbClr val="78909C"/>
          </a:solidFill>
        </p:spPr>
        <p:txBody>
          <a:bodyPr vert="horz" wrap="square" lIns="0" tIns="4127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25"/>
              </a:spcBef>
            </a:pPr>
            <a:endParaRPr sz="650">
              <a:latin typeface="Times New Roman"/>
              <a:cs typeface="Times New Roman"/>
            </a:endParaRPr>
          </a:p>
          <a:p>
            <a:pPr marL="41910" algn="ctr">
              <a:lnSpc>
                <a:spcPct val="100000"/>
              </a:lnSpc>
            </a:pPr>
            <a:r>
              <a:rPr sz="650" b="1" spc="-25" dirty="0">
                <a:solidFill>
                  <a:srgbClr val="FFFFFF"/>
                </a:solidFill>
                <a:latin typeface="Arial"/>
                <a:cs typeface="Arial"/>
              </a:rPr>
              <a:t>ЭДО</a:t>
            </a:r>
            <a:endParaRPr sz="650">
              <a:latin typeface="Arial"/>
              <a:cs typeface="Arial"/>
            </a:endParaRPr>
          </a:p>
        </p:txBody>
      </p:sp>
      <p:grpSp>
        <p:nvGrpSpPr>
          <p:cNvPr id="53" name="object 53"/>
          <p:cNvGrpSpPr/>
          <p:nvPr/>
        </p:nvGrpSpPr>
        <p:grpSpPr>
          <a:xfrm>
            <a:off x="1005839" y="2272283"/>
            <a:ext cx="6259195" cy="873760"/>
            <a:chOff x="1005839" y="2272283"/>
            <a:chExt cx="6259195" cy="873760"/>
          </a:xfrm>
        </p:grpSpPr>
        <p:pic>
          <p:nvPicPr>
            <p:cNvPr id="54" name="object 54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779007" y="2820923"/>
              <a:ext cx="251459" cy="214883"/>
            </a:xfrm>
            <a:prstGeom prst="rect">
              <a:avLst/>
            </a:prstGeom>
          </p:spPr>
        </p:pic>
        <p:sp>
          <p:nvSpPr>
            <p:cNvPr id="55" name="object 55"/>
            <p:cNvSpPr/>
            <p:nvPr/>
          </p:nvSpPr>
          <p:spPr>
            <a:xfrm>
              <a:off x="2007108" y="2871215"/>
              <a:ext cx="5257800" cy="269875"/>
            </a:xfrm>
            <a:custGeom>
              <a:avLst/>
              <a:gdLst/>
              <a:ahLst/>
              <a:cxnLst/>
              <a:rect l="l" t="t" r="r" b="b"/>
              <a:pathLst>
                <a:path w="5257800" h="269875">
                  <a:moveTo>
                    <a:pt x="256032" y="160020"/>
                  </a:moveTo>
                  <a:lnTo>
                    <a:pt x="146304" y="50292"/>
                  </a:lnTo>
                  <a:lnTo>
                    <a:pt x="146304" y="105156"/>
                  </a:lnTo>
                  <a:lnTo>
                    <a:pt x="0" y="105156"/>
                  </a:lnTo>
                  <a:lnTo>
                    <a:pt x="0" y="214884"/>
                  </a:lnTo>
                  <a:lnTo>
                    <a:pt x="146304" y="214884"/>
                  </a:lnTo>
                  <a:lnTo>
                    <a:pt x="146304" y="269748"/>
                  </a:lnTo>
                  <a:lnTo>
                    <a:pt x="256032" y="160020"/>
                  </a:lnTo>
                  <a:close/>
                </a:path>
                <a:path w="5257800" h="269875">
                  <a:moveTo>
                    <a:pt x="5257800" y="107442"/>
                  </a:moveTo>
                  <a:lnTo>
                    <a:pt x="5150358" y="0"/>
                  </a:lnTo>
                  <a:lnTo>
                    <a:pt x="5150358" y="53721"/>
                  </a:lnTo>
                  <a:lnTo>
                    <a:pt x="5001768" y="53721"/>
                  </a:lnTo>
                  <a:lnTo>
                    <a:pt x="5001768" y="161163"/>
                  </a:lnTo>
                  <a:lnTo>
                    <a:pt x="5150358" y="161163"/>
                  </a:lnTo>
                  <a:lnTo>
                    <a:pt x="5150358" y="214884"/>
                  </a:lnTo>
                  <a:lnTo>
                    <a:pt x="5257800" y="107442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6" name="object 56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250691" y="2930651"/>
              <a:ext cx="251459" cy="214884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005839" y="2272283"/>
              <a:ext cx="998982" cy="454913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115567" y="2322575"/>
              <a:ext cx="811530" cy="381762"/>
            </a:xfrm>
            <a:prstGeom prst="rect">
              <a:avLst/>
            </a:prstGeom>
          </p:spPr>
        </p:pic>
        <p:sp>
          <p:nvSpPr>
            <p:cNvPr id="59" name="object 59"/>
            <p:cNvSpPr/>
            <p:nvPr/>
          </p:nvSpPr>
          <p:spPr>
            <a:xfrm>
              <a:off x="1056131" y="2304287"/>
              <a:ext cx="901065" cy="356870"/>
            </a:xfrm>
            <a:custGeom>
              <a:avLst/>
              <a:gdLst/>
              <a:ahLst/>
              <a:cxnLst/>
              <a:rect l="l" t="t" r="r" b="b"/>
              <a:pathLst>
                <a:path w="901064" h="356869">
                  <a:moveTo>
                    <a:pt x="0" y="356616"/>
                  </a:moveTo>
                  <a:lnTo>
                    <a:pt x="900683" y="356616"/>
                  </a:lnTo>
                  <a:lnTo>
                    <a:pt x="900683" y="0"/>
                  </a:lnTo>
                  <a:lnTo>
                    <a:pt x="0" y="0"/>
                  </a:lnTo>
                  <a:lnTo>
                    <a:pt x="0" y="356616"/>
                  </a:lnTo>
                  <a:close/>
                </a:path>
              </a:pathLst>
            </a:custGeom>
            <a:ln w="9144">
              <a:solidFill>
                <a:srgbClr val="748D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0" name="object 60"/>
          <p:cNvSpPr txBox="1"/>
          <p:nvPr/>
        </p:nvSpPr>
        <p:spPr>
          <a:xfrm>
            <a:off x="1051560" y="2299716"/>
            <a:ext cx="909955" cy="365760"/>
          </a:xfrm>
          <a:prstGeom prst="rect">
            <a:avLst/>
          </a:prstGeom>
          <a:solidFill>
            <a:srgbClr val="78909C"/>
          </a:solidFill>
        </p:spPr>
        <p:txBody>
          <a:bodyPr vert="horz" wrap="square" lIns="0" tIns="82550" rIns="0" bIns="0" rtlCol="0">
            <a:spAutoFit/>
          </a:bodyPr>
          <a:lstStyle/>
          <a:p>
            <a:pPr marL="38100" algn="ctr">
              <a:lnSpc>
                <a:spcPct val="100000"/>
              </a:lnSpc>
              <a:spcBef>
                <a:spcPts val="650"/>
              </a:spcBef>
            </a:pPr>
            <a:r>
              <a:rPr sz="650" b="1" spc="-10" dirty="0">
                <a:solidFill>
                  <a:srgbClr val="FFFFFF"/>
                </a:solidFill>
                <a:latin typeface="Arial"/>
                <a:cs typeface="Arial"/>
              </a:rPr>
              <a:t>Запрос</a:t>
            </a:r>
            <a:endParaRPr sz="650">
              <a:latin typeface="Arial"/>
              <a:cs typeface="Arial"/>
            </a:endParaRPr>
          </a:p>
          <a:p>
            <a:pPr marL="39370" algn="ctr">
              <a:lnSpc>
                <a:spcPct val="100000"/>
              </a:lnSpc>
              <a:spcBef>
                <a:spcPts val="50"/>
              </a:spcBef>
            </a:pPr>
            <a:r>
              <a:rPr sz="650" b="1" spc="-10" dirty="0">
                <a:solidFill>
                  <a:srgbClr val="FFFFFF"/>
                </a:solidFill>
                <a:latin typeface="Arial"/>
                <a:cs typeface="Arial"/>
              </a:rPr>
              <a:t>(Прокуратура</a:t>
            </a:r>
            <a:r>
              <a:rPr sz="600" b="1" spc="-10" dirty="0">
                <a:solidFill>
                  <a:srgbClr val="FFFFFF"/>
                </a:solidFill>
                <a:latin typeface="Arial"/>
                <a:cs typeface="Arial"/>
              </a:rPr>
              <a:t>)</a:t>
            </a:r>
            <a:endParaRPr sz="600">
              <a:latin typeface="Arial"/>
              <a:cs typeface="Arial"/>
            </a:endParaRPr>
          </a:p>
        </p:txBody>
      </p:sp>
      <p:grpSp>
        <p:nvGrpSpPr>
          <p:cNvPr id="61" name="object 61"/>
          <p:cNvGrpSpPr/>
          <p:nvPr/>
        </p:nvGrpSpPr>
        <p:grpSpPr>
          <a:xfrm>
            <a:off x="4512564" y="2176272"/>
            <a:ext cx="2606040" cy="974090"/>
            <a:chOff x="4512564" y="2176272"/>
            <a:chExt cx="2606040" cy="974090"/>
          </a:xfrm>
        </p:grpSpPr>
        <p:pic>
          <p:nvPicPr>
            <p:cNvPr id="62" name="object 62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512564" y="2935223"/>
              <a:ext cx="251460" cy="214883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6890004" y="2176272"/>
              <a:ext cx="228600" cy="150876"/>
            </a:xfrm>
            <a:prstGeom prst="rect">
              <a:avLst/>
            </a:prstGeom>
          </p:spPr>
        </p:pic>
      </p:grpSp>
      <p:sp>
        <p:nvSpPr>
          <p:cNvPr id="64" name="object 64"/>
          <p:cNvSpPr txBox="1"/>
          <p:nvPr/>
        </p:nvSpPr>
        <p:spPr>
          <a:xfrm>
            <a:off x="6957821" y="2155647"/>
            <a:ext cx="99695" cy="1854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50" b="1" spc="-50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endParaRPr sz="1050">
              <a:latin typeface="Arial"/>
              <a:cs typeface="Arial"/>
            </a:endParaRPr>
          </a:p>
        </p:txBody>
      </p:sp>
      <p:pic>
        <p:nvPicPr>
          <p:cNvPr id="65" name="object 65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8147304" y="2176272"/>
            <a:ext cx="224027" cy="150876"/>
          </a:xfrm>
          <a:prstGeom prst="rect">
            <a:avLst/>
          </a:prstGeom>
        </p:spPr>
      </p:pic>
      <p:sp>
        <p:nvSpPr>
          <p:cNvPr id="66" name="object 66"/>
          <p:cNvSpPr txBox="1"/>
          <p:nvPr/>
        </p:nvSpPr>
        <p:spPr>
          <a:xfrm>
            <a:off x="8213852" y="2156282"/>
            <a:ext cx="99695" cy="1854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50" b="1" spc="-50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67" name="object 67"/>
          <p:cNvGrpSpPr/>
          <p:nvPr/>
        </p:nvGrpSpPr>
        <p:grpSpPr>
          <a:xfrm>
            <a:off x="2139695" y="1014983"/>
            <a:ext cx="999490" cy="999490"/>
            <a:chOff x="2139695" y="1014983"/>
            <a:chExt cx="999490" cy="999490"/>
          </a:xfrm>
        </p:grpSpPr>
        <p:pic>
          <p:nvPicPr>
            <p:cNvPr id="68" name="object 6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139695" y="1014983"/>
              <a:ext cx="998982" cy="998982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189987" y="1042415"/>
              <a:ext cx="900684" cy="900684"/>
            </a:xfrm>
            <a:prstGeom prst="rect">
              <a:avLst/>
            </a:prstGeom>
          </p:spPr>
        </p:pic>
      </p:grpSp>
      <p:sp>
        <p:nvSpPr>
          <p:cNvPr id="70" name="object 70"/>
          <p:cNvSpPr txBox="1"/>
          <p:nvPr/>
        </p:nvSpPr>
        <p:spPr>
          <a:xfrm>
            <a:off x="2189988" y="1042416"/>
            <a:ext cx="901065" cy="901065"/>
          </a:xfrm>
          <a:prstGeom prst="rect">
            <a:avLst/>
          </a:prstGeom>
          <a:ln w="9144">
            <a:solidFill>
              <a:srgbClr val="FDA839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6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45"/>
              </a:spcBef>
            </a:pPr>
            <a:endParaRPr sz="650">
              <a:latin typeface="Times New Roman"/>
              <a:cs typeface="Times New Roman"/>
            </a:endParaRPr>
          </a:p>
          <a:p>
            <a:pPr marL="137795" marR="128905" algn="ctr">
              <a:lnSpc>
                <a:spcPts val="760"/>
              </a:lnSpc>
            </a:pPr>
            <a:r>
              <a:rPr sz="650" spc="-10" dirty="0">
                <a:latin typeface="Microsoft Sans Serif"/>
                <a:cs typeface="Microsoft Sans Serif"/>
              </a:rPr>
              <a:t>Сотруднику</a:t>
            </a:r>
            <a:r>
              <a:rPr sz="650" spc="5" dirty="0">
                <a:latin typeface="Microsoft Sans Serif"/>
                <a:cs typeface="Microsoft Sans Serif"/>
              </a:rPr>
              <a:t> </a:t>
            </a:r>
            <a:r>
              <a:rPr sz="650" spc="-35" dirty="0">
                <a:latin typeface="Microsoft Sans Serif"/>
                <a:cs typeface="Microsoft Sans Serif"/>
              </a:rPr>
              <a:t>УКС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поступил</a:t>
            </a:r>
            <a:endParaRPr sz="650">
              <a:latin typeface="Microsoft Sans Serif"/>
              <a:cs typeface="Microsoft Sans Serif"/>
            </a:endParaRPr>
          </a:p>
          <a:p>
            <a:pPr marL="635" algn="ctr">
              <a:lnSpc>
                <a:spcPts val="765"/>
              </a:lnSpc>
            </a:pPr>
            <a:r>
              <a:rPr sz="650" spc="-10" dirty="0">
                <a:latin typeface="Microsoft Sans Serif"/>
                <a:cs typeface="Microsoft Sans Serif"/>
              </a:rPr>
              <a:t>документ</a:t>
            </a:r>
            <a:r>
              <a:rPr sz="650" spc="-15" dirty="0">
                <a:latin typeface="Microsoft Sans Serif"/>
                <a:cs typeface="Microsoft Sans Serif"/>
              </a:rPr>
              <a:t> </a:t>
            </a:r>
            <a:r>
              <a:rPr sz="650" spc="-25" dirty="0">
                <a:latin typeface="Microsoft Sans Serif"/>
                <a:cs typeface="Microsoft Sans Serif"/>
              </a:rPr>
              <a:t>на</a:t>
            </a:r>
            <a:endParaRPr sz="650">
              <a:latin typeface="Microsoft Sans Serif"/>
              <a:cs typeface="Microsoft Sans Serif"/>
            </a:endParaRPr>
          </a:p>
          <a:p>
            <a:pPr marL="256540" marR="245110" algn="ctr">
              <a:lnSpc>
                <a:spcPts val="760"/>
              </a:lnSpc>
              <a:spcBef>
                <a:spcPts val="60"/>
              </a:spcBef>
            </a:pPr>
            <a:r>
              <a:rPr sz="650" spc="-25" dirty="0">
                <a:latin typeface="Microsoft Sans Serif"/>
                <a:cs typeface="Microsoft Sans Serif"/>
              </a:rPr>
              <a:t>бумажном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носителе</a:t>
            </a:r>
            <a:endParaRPr sz="650">
              <a:latin typeface="Microsoft Sans Serif"/>
              <a:cs typeface="Microsoft Sans Serif"/>
            </a:endParaRPr>
          </a:p>
        </p:txBody>
      </p:sp>
      <p:grpSp>
        <p:nvGrpSpPr>
          <p:cNvPr id="71" name="object 71"/>
          <p:cNvGrpSpPr/>
          <p:nvPr/>
        </p:nvGrpSpPr>
        <p:grpSpPr>
          <a:xfrm>
            <a:off x="4590288" y="1024127"/>
            <a:ext cx="999490" cy="999490"/>
            <a:chOff x="4590288" y="1024127"/>
            <a:chExt cx="999490" cy="999490"/>
          </a:xfrm>
        </p:grpSpPr>
        <p:pic>
          <p:nvPicPr>
            <p:cNvPr id="72" name="object 7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90288" y="1024127"/>
              <a:ext cx="998982" cy="998982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4668012" y="1056131"/>
              <a:ext cx="875538" cy="957833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640580" y="1051559"/>
              <a:ext cx="900684" cy="900683"/>
            </a:xfrm>
            <a:prstGeom prst="rect">
              <a:avLst/>
            </a:prstGeom>
          </p:spPr>
        </p:pic>
      </p:grpSp>
      <p:sp>
        <p:nvSpPr>
          <p:cNvPr id="75" name="object 75"/>
          <p:cNvSpPr txBox="1"/>
          <p:nvPr/>
        </p:nvSpPr>
        <p:spPr>
          <a:xfrm>
            <a:off x="4640579" y="1051560"/>
            <a:ext cx="901065" cy="901065"/>
          </a:xfrm>
          <a:prstGeom prst="rect">
            <a:avLst/>
          </a:prstGeom>
          <a:ln w="9144">
            <a:solidFill>
              <a:srgbClr val="FDA839"/>
            </a:solidFill>
          </a:ln>
        </p:spPr>
        <p:txBody>
          <a:bodyPr vert="horz" wrap="square" lIns="0" tIns="55244" rIns="0" bIns="0" rtlCol="0">
            <a:spAutoFit/>
          </a:bodyPr>
          <a:lstStyle/>
          <a:p>
            <a:pPr marL="200660" marR="111125" indent="-73660">
              <a:lnSpc>
                <a:spcPct val="99200"/>
              </a:lnSpc>
              <a:spcBef>
                <a:spcPts val="434"/>
              </a:spcBef>
            </a:pPr>
            <a:r>
              <a:rPr sz="650" spc="-10" dirty="0">
                <a:latin typeface="Microsoft Sans Serif"/>
                <a:cs typeface="Microsoft Sans Serif"/>
              </a:rPr>
              <a:t>После</a:t>
            </a:r>
            <a:r>
              <a:rPr sz="650" dirty="0">
                <a:latin typeface="Microsoft Sans Serif"/>
                <a:cs typeface="Microsoft Sans Serif"/>
              </a:rPr>
              <a:t> </a:t>
            </a:r>
            <a:r>
              <a:rPr sz="650" spc="-20" dirty="0">
                <a:latin typeface="Microsoft Sans Serif"/>
                <a:cs typeface="Microsoft Sans Serif"/>
              </a:rPr>
              <a:t>обработки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информации,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документы</a:t>
            </a:r>
            <a:endParaRPr sz="650" dirty="0">
              <a:latin typeface="Microsoft Sans Serif"/>
              <a:cs typeface="Microsoft Sans Serif"/>
            </a:endParaRPr>
          </a:p>
          <a:p>
            <a:pPr marL="154940" marR="144145" algn="ctr">
              <a:lnSpc>
                <a:spcPct val="99400"/>
              </a:lnSpc>
              <a:spcBef>
                <a:spcPts val="20"/>
              </a:spcBef>
            </a:pPr>
            <a:r>
              <a:rPr sz="650" spc="-10" dirty="0">
                <a:latin typeface="Microsoft Sans Serif"/>
                <a:cs typeface="Microsoft Sans Serif"/>
              </a:rPr>
              <a:t>накапливаются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dirty="0">
                <a:latin typeface="Microsoft Sans Serif"/>
                <a:cs typeface="Microsoft Sans Serif"/>
              </a:rPr>
              <a:t>для</a:t>
            </a:r>
            <a:r>
              <a:rPr sz="650" spc="-3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подшивки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dirty="0">
                <a:solidFill>
                  <a:srgbClr val="006FC0"/>
                </a:solidFill>
                <a:latin typeface="Microsoft Sans Serif"/>
                <a:cs typeface="Microsoft Sans Serif"/>
              </a:rPr>
              <a:t>1 </a:t>
            </a:r>
            <a:r>
              <a:rPr sz="650" spc="-10" dirty="0">
                <a:solidFill>
                  <a:srgbClr val="006FC0"/>
                </a:solidFill>
                <a:latin typeface="Microsoft Sans Serif"/>
                <a:cs typeface="Microsoft Sans Serif"/>
              </a:rPr>
              <a:t>минута</a:t>
            </a:r>
            <a:endParaRPr sz="650" dirty="0">
              <a:latin typeface="Microsoft Sans Serif"/>
              <a:cs typeface="Microsoft Sans Serif"/>
            </a:endParaRPr>
          </a:p>
          <a:p>
            <a:pPr marL="8890" algn="ctr">
              <a:lnSpc>
                <a:spcPts val="770"/>
              </a:lnSpc>
              <a:spcBef>
                <a:spcPts val="10"/>
              </a:spcBef>
            </a:pPr>
            <a:r>
              <a:rPr sz="650" dirty="0">
                <a:solidFill>
                  <a:srgbClr val="006FC0"/>
                </a:solidFill>
                <a:latin typeface="Microsoft Sans Serif"/>
                <a:cs typeface="Microsoft Sans Serif"/>
              </a:rPr>
              <a:t>(в</a:t>
            </a:r>
            <a:r>
              <a:rPr sz="650" spc="-40" dirty="0">
                <a:solidFill>
                  <a:srgbClr val="006FC0"/>
                </a:solidFill>
                <a:latin typeface="Microsoft Sans Serif"/>
                <a:cs typeface="Microsoft Sans Serif"/>
              </a:rPr>
              <a:t> </a:t>
            </a:r>
            <a:r>
              <a:rPr sz="650" dirty="0">
                <a:solidFill>
                  <a:srgbClr val="006FC0"/>
                </a:solidFill>
                <a:latin typeface="Microsoft Sans Serif"/>
                <a:cs typeface="Microsoft Sans Serif"/>
              </a:rPr>
              <a:t>течении</a:t>
            </a:r>
            <a:r>
              <a:rPr sz="650" spc="15" dirty="0">
                <a:solidFill>
                  <a:srgbClr val="006FC0"/>
                </a:solidFill>
                <a:latin typeface="Microsoft Sans Serif"/>
                <a:cs typeface="Microsoft Sans Serif"/>
              </a:rPr>
              <a:t> </a:t>
            </a:r>
            <a:r>
              <a:rPr sz="650" dirty="0">
                <a:solidFill>
                  <a:srgbClr val="006FC0"/>
                </a:solidFill>
                <a:latin typeface="Microsoft Sans Serif"/>
                <a:cs typeface="Microsoft Sans Serif"/>
              </a:rPr>
              <a:t>1</a:t>
            </a:r>
            <a:r>
              <a:rPr sz="650" spc="-15" dirty="0">
                <a:solidFill>
                  <a:srgbClr val="006FC0"/>
                </a:solidFill>
                <a:latin typeface="Microsoft Sans Serif"/>
                <a:cs typeface="Microsoft Sans Serif"/>
              </a:rPr>
              <a:t> </a:t>
            </a:r>
            <a:r>
              <a:rPr sz="650" spc="170" dirty="0">
                <a:solidFill>
                  <a:srgbClr val="006FC0"/>
                </a:solidFill>
                <a:latin typeface="Microsoft Sans Serif"/>
                <a:cs typeface="Microsoft Sans Serif"/>
              </a:rPr>
              <a:t>–</a:t>
            </a:r>
            <a:r>
              <a:rPr sz="650" spc="-10" dirty="0">
                <a:solidFill>
                  <a:srgbClr val="006FC0"/>
                </a:solidFill>
                <a:latin typeface="Microsoft Sans Serif"/>
                <a:cs typeface="Microsoft Sans Serif"/>
              </a:rPr>
              <a:t> </a:t>
            </a:r>
            <a:r>
              <a:rPr sz="650" spc="-25" dirty="0">
                <a:solidFill>
                  <a:srgbClr val="006FC0"/>
                </a:solidFill>
                <a:latin typeface="Microsoft Sans Serif"/>
                <a:cs typeface="Microsoft Sans Serif"/>
              </a:rPr>
              <a:t>10</a:t>
            </a:r>
            <a:endParaRPr sz="650" dirty="0">
              <a:latin typeface="Microsoft Sans Serif"/>
              <a:cs typeface="Microsoft Sans Serif"/>
            </a:endParaRPr>
          </a:p>
          <a:p>
            <a:pPr marL="8890" algn="ctr">
              <a:lnSpc>
                <a:spcPts val="770"/>
              </a:lnSpc>
            </a:pPr>
            <a:r>
              <a:rPr sz="650" spc="-10" dirty="0">
                <a:solidFill>
                  <a:srgbClr val="006FC0"/>
                </a:solidFill>
                <a:latin typeface="Microsoft Sans Serif"/>
                <a:cs typeface="Microsoft Sans Serif"/>
              </a:rPr>
              <a:t>месяцев)</a:t>
            </a:r>
            <a:endParaRPr sz="650" dirty="0">
              <a:latin typeface="Microsoft Sans Serif"/>
              <a:cs typeface="Microsoft Sans Serif"/>
            </a:endParaRPr>
          </a:p>
        </p:txBody>
      </p:sp>
      <p:grpSp>
        <p:nvGrpSpPr>
          <p:cNvPr id="76" name="object 76"/>
          <p:cNvGrpSpPr/>
          <p:nvPr/>
        </p:nvGrpSpPr>
        <p:grpSpPr>
          <a:xfrm>
            <a:off x="4594859" y="580644"/>
            <a:ext cx="999490" cy="459740"/>
            <a:chOff x="4594859" y="580644"/>
            <a:chExt cx="999490" cy="459740"/>
          </a:xfrm>
        </p:grpSpPr>
        <p:pic>
          <p:nvPicPr>
            <p:cNvPr id="77" name="object 77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594859" y="580644"/>
              <a:ext cx="998982" cy="459486"/>
            </a:xfrm>
            <a:prstGeom prst="rect">
              <a:avLst/>
            </a:prstGeom>
          </p:spPr>
        </p:pic>
        <p:pic>
          <p:nvPicPr>
            <p:cNvPr id="78" name="object 78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4745735" y="626364"/>
              <a:ext cx="747522" cy="381762"/>
            </a:xfrm>
            <a:prstGeom prst="rect">
              <a:avLst/>
            </a:prstGeom>
          </p:spPr>
        </p:pic>
        <p:sp>
          <p:nvSpPr>
            <p:cNvPr id="79" name="object 79"/>
            <p:cNvSpPr/>
            <p:nvPr/>
          </p:nvSpPr>
          <p:spPr>
            <a:xfrm>
              <a:off x="4645151" y="612648"/>
              <a:ext cx="901065" cy="361315"/>
            </a:xfrm>
            <a:custGeom>
              <a:avLst/>
              <a:gdLst/>
              <a:ahLst/>
              <a:cxnLst/>
              <a:rect l="l" t="t" r="r" b="b"/>
              <a:pathLst>
                <a:path w="901064" h="361315">
                  <a:moveTo>
                    <a:pt x="900684" y="0"/>
                  </a:moveTo>
                  <a:lnTo>
                    <a:pt x="0" y="0"/>
                  </a:lnTo>
                  <a:lnTo>
                    <a:pt x="0" y="361188"/>
                  </a:lnTo>
                  <a:lnTo>
                    <a:pt x="900684" y="361188"/>
                  </a:lnTo>
                  <a:lnTo>
                    <a:pt x="900684" y="0"/>
                  </a:lnTo>
                  <a:close/>
                </a:path>
              </a:pathLst>
            </a:custGeom>
            <a:solidFill>
              <a:srgbClr val="78909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" name="object 80"/>
            <p:cNvSpPr/>
            <p:nvPr/>
          </p:nvSpPr>
          <p:spPr>
            <a:xfrm>
              <a:off x="4645151" y="612648"/>
              <a:ext cx="901065" cy="361315"/>
            </a:xfrm>
            <a:custGeom>
              <a:avLst/>
              <a:gdLst/>
              <a:ahLst/>
              <a:cxnLst/>
              <a:rect l="l" t="t" r="r" b="b"/>
              <a:pathLst>
                <a:path w="901064" h="361315">
                  <a:moveTo>
                    <a:pt x="0" y="361188"/>
                  </a:moveTo>
                  <a:lnTo>
                    <a:pt x="900684" y="361188"/>
                  </a:lnTo>
                  <a:lnTo>
                    <a:pt x="900684" y="0"/>
                  </a:lnTo>
                  <a:lnTo>
                    <a:pt x="0" y="0"/>
                  </a:lnTo>
                  <a:lnTo>
                    <a:pt x="0" y="361188"/>
                  </a:lnTo>
                  <a:close/>
                </a:path>
              </a:pathLst>
            </a:custGeom>
            <a:ln w="9144">
              <a:solidFill>
                <a:srgbClr val="748D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1" name="object 81"/>
          <p:cNvSpPr txBox="1"/>
          <p:nvPr/>
        </p:nvSpPr>
        <p:spPr>
          <a:xfrm>
            <a:off x="4835144" y="667639"/>
            <a:ext cx="553720" cy="23495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650" b="1" spc="-10" dirty="0">
                <a:solidFill>
                  <a:srgbClr val="FFFFFF"/>
                </a:solidFill>
                <a:latin typeface="Arial"/>
                <a:cs typeface="Arial"/>
              </a:rPr>
              <a:t>Физические</a:t>
            </a:r>
            <a:endParaRPr sz="650">
              <a:latin typeface="Arial"/>
              <a:cs typeface="Arial"/>
            </a:endParaRPr>
          </a:p>
          <a:p>
            <a:pPr marL="71755">
              <a:lnSpc>
                <a:spcPct val="100000"/>
              </a:lnSpc>
              <a:spcBef>
                <a:spcPts val="50"/>
              </a:spcBef>
            </a:pPr>
            <a:r>
              <a:rPr sz="650" b="1" spc="-10" dirty="0">
                <a:solidFill>
                  <a:srgbClr val="FFFFFF"/>
                </a:solidFill>
                <a:latin typeface="Arial"/>
                <a:cs typeface="Arial"/>
              </a:rPr>
              <a:t>действия</a:t>
            </a:r>
            <a:endParaRPr sz="650">
              <a:latin typeface="Arial"/>
              <a:cs typeface="Arial"/>
            </a:endParaRPr>
          </a:p>
        </p:txBody>
      </p:sp>
      <p:grpSp>
        <p:nvGrpSpPr>
          <p:cNvPr id="82" name="object 82"/>
          <p:cNvGrpSpPr/>
          <p:nvPr/>
        </p:nvGrpSpPr>
        <p:grpSpPr>
          <a:xfrm>
            <a:off x="7082028" y="1005839"/>
            <a:ext cx="999490" cy="999490"/>
            <a:chOff x="7082028" y="1005839"/>
            <a:chExt cx="999490" cy="999490"/>
          </a:xfrm>
        </p:grpSpPr>
        <p:pic>
          <p:nvPicPr>
            <p:cNvPr id="83" name="object 8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082028" y="1005839"/>
              <a:ext cx="998981" cy="998981"/>
            </a:xfrm>
            <a:prstGeom prst="rect">
              <a:avLst/>
            </a:prstGeom>
          </p:spPr>
        </p:pic>
        <p:pic>
          <p:nvPicPr>
            <p:cNvPr id="84" name="object 84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132320" y="1033271"/>
              <a:ext cx="900683" cy="900683"/>
            </a:xfrm>
            <a:prstGeom prst="rect">
              <a:avLst/>
            </a:prstGeom>
          </p:spPr>
        </p:pic>
      </p:grpSp>
      <p:sp>
        <p:nvSpPr>
          <p:cNvPr id="85" name="object 85"/>
          <p:cNvSpPr txBox="1"/>
          <p:nvPr/>
        </p:nvSpPr>
        <p:spPr>
          <a:xfrm>
            <a:off x="7132319" y="1033272"/>
            <a:ext cx="901065" cy="901065"/>
          </a:xfrm>
          <a:prstGeom prst="rect">
            <a:avLst/>
          </a:prstGeom>
          <a:ln w="9144">
            <a:solidFill>
              <a:srgbClr val="FDA839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6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85"/>
              </a:spcBef>
            </a:pPr>
            <a:endParaRPr sz="650">
              <a:latin typeface="Times New Roman"/>
              <a:cs typeface="Times New Roman"/>
            </a:endParaRPr>
          </a:p>
          <a:p>
            <a:pPr marL="150495">
              <a:lnSpc>
                <a:spcPct val="100000"/>
              </a:lnSpc>
            </a:pPr>
            <a:r>
              <a:rPr sz="650" spc="-10" dirty="0">
                <a:latin typeface="Microsoft Sans Serif"/>
                <a:cs typeface="Microsoft Sans Serif"/>
              </a:rPr>
              <a:t>Складирование</a:t>
            </a:r>
            <a:endParaRPr sz="650">
              <a:latin typeface="Microsoft Sans Serif"/>
              <a:cs typeface="Microsoft Sans Serif"/>
            </a:endParaRPr>
          </a:p>
          <a:p>
            <a:pPr marL="159385" marR="146050" indent="100330">
              <a:lnSpc>
                <a:spcPct val="99400"/>
              </a:lnSpc>
              <a:spcBef>
                <a:spcPts val="15"/>
              </a:spcBef>
            </a:pPr>
            <a:r>
              <a:rPr sz="650" spc="-10" dirty="0">
                <a:latin typeface="Microsoft Sans Serif"/>
                <a:cs typeface="Microsoft Sans Serif"/>
              </a:rPr>
              <a:t>подшитых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документов</a:t>
            </a:r>
            <a:r>
              <a:rPr sz="650" dirty="0">
                <a:latin typeface="Microsoft Sans Serif"/>
                <a:cs typeface="Microsoft Sans Serif"/>
              </a:rPr>
              <a:t> </a:t>
            </a:r>
            <a:r>
              <a:rPr sz="650" spc="-50" dirty="0">
                <a:latin typeface="Microsoft Sans Serif"/>
                <a:cs typeface="Microsoft Sans Serif"/>
              </a:rPr>
              <a:t>в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dirty="0">
                <a:latin typeface="Microsoft Sans Serif"/>
                <a:cs typeface="Microsoft Sans Serif"/>
              </a:rPr>
              <a:t>архив</a:t>
            </a:r>
            <a:r>
              <a:rPr sz="650" spc="-15" dirty="0">
                <a:latin typeface="Microsoft Sans Serif"/>
                <a:cs typeface="Microsoft Sans Serif"/>
              </a:rPr>
              <a:t> </a:t>
            </a:r>
            <a:r>
              <a:rPr sz="650" dirty="0">
                <a:latin typeface="Microsoft Sans Serif"/>
                <a:cs typeface="Microsoft Sans Serif"/>
              </a:rPr>
              <a:t>по</a:t>
            </a:r>
            <a:r>
              <a:rPr sz="650" spc="-4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годам</a:t>
            </a:r>
            <a:endParaRPr sz="650">
              <a:latin typeface="Microsoft Sans Serif"/>
              <a:cs typeface="Microsoft Sans Serif"/>
            </a:endParaRPr>
          </a:p>
          <a:p>
            <a:pPr marL="306070">
              <a:lnSpc>
                <a:spcPct val="100000"/>
              </a:lnSpc>
              <a:spcBef>
                <a:spcPts val="15"/>
              </a:spcBef>
            </a:pPr>
            <a:r>
              <a:rPr sz="650" dirty="0">
                <a:solidFill>
                  <a:srgbClr val="006FC0"/>
                </a:solidFill>
                <a:latin typeface="Microsoft Sans Serif"/>
                <a:cs typeface="Microsoft Sans Serif"/>
              </a:rPr>
              <a:t>5 </a:t>
            </a:r>
            <a:r>
              <a:rPr sz="650" spc="-10" dirty="0">
                <a:solidFill>
                  <a:srgbClr val="006FC0"/>
                </a:solidFill>
                <a:latin typeface="Microsoft Sans Serif"/>
                <a:cs typeface="Microsoft Sans Serif"/>
              </a:rPr>
              <a:t>минут</a:t>
            </a:r>
            <a:endParaRPr sz="650">
              <a:latin typeface="Microsoft Sans Serif"/>
              <a:cs typeface="Microsoft Sans Serif"/>
            </a:endParaRPr>
          </a:p>
        </p:txBody>
      </p:sp>
      <p:grpSp>
        <p:nvGrpSpPr>
          <p:cNvPr id="86" name="object 86"/>
          <p:cNvGrpSpPr/>
          <p:nvPr/>
        </p:nvGrpSpPr>
        <p:grpSpPr>
          <a:xfrm>
            <a:off x="7077456" y="580644"/>
            <a:ext cx="999490" cy="459740"/>
            <a:chOff x="7077456" y="580644"/>
            <a:chExt cx="999490" cy="459740"/>
          </a:xfrm>
        </p:grpSpPr>
        <p:pic>
          <p:nvPicPr>
            <p:cNvPr id="87" name="object 87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077456" y="580644"/>
              <a:ext cx="998981" cy="459486"/>
            </a:xfrm>
            <a:prstGeom prst="rect">
              <a:avLst/>
            </a:prstGeom>
          </p:spPr>
        </p:pic>
        <p:pic>
          <p:nvPicPr>
            <p:cNvPr id="88" name="object 88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7232904" y="635508"/>
              <a:ext cx="747522" cy="377189"/>
            </a:xfrm>
            <a:prstGeom prst="rect">
              <a:avLst/>
            </a:prstGeom>
          </p:spPr>
        </p:pic>
        <p:sp>
          <p:nvSpPr>
            <p:cNvPr id="89" name="object 89"/>
            <p:cNvSpPr/>
            <p:nvPr/>
          </p:nvSpPr>
          <p:spPr>
            <a:xfrm>
              <a:off x="7127748" y="612648"/>
              <a:ext cx="901065" cy="361315"/>
            </a:xfrm>
            <a:custGeom>
              <a:avLst/>
              <a:gdLst/>
              <a:ahLst/>
              <a:cxnLst/>
              <a:rect l="l" t="t" r="r" b="b"/>
              <a:pathLst>
                <a:path w="901065" h="361315">
                  <a:moveTo>
                    <a:pt x="0" y="361188"/>
                  </a:moveTo>
                  <a:lnTo>
                    <a:pt x="900683" y="361188"/>
                  </a:lnTo>
                  <a:lnTo>
                    <a:pt x="900683" y="0"/>
                  </a:lnTo>
                  <a:lnTo>
                    <a:pt x="0" y="0"/>
                  </a:lnTo>
                  <a:lnTo>
                    <a:pt x="0" y="361188"/>
                  </a:lnTo>
                  <a:close/>
                </a:path>
              </a:pathLst>
            </a:custGeom>
            <a:ln w="9144">
              <a:solidFill>
                <a:srgbClr val="748D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0" name="object 90"/>
          <p:cNvSpPr txBox="1"/>
          <p:nvPr/>
        </p:nvSpPr>
        <p:spPr>
          <a:xfrm>
            <a:off x="7123176" y="608076"/>
            <a:ext cx="909955" cy="370840"/>
          </a:xfrm>
          <a:prstGeom prst="rect">
            <a:avLst/>
          </a:prstGeom>
          <a:solidFill>
            <a:srgbClr val="78909C"/>
          </a:solidFill>
        </p:spPr>
        <p:txBody>
          <a:bodyPr vert="horz" wrap="square" lIns="0" tIns="83820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660"/>
              </a:spcBef>
            </a:pPr>
            <a:r>
              <a:rPr sz="650" b="1" spc="-10" dirty="0">
                <a:solidFill>
                  <a:srgbClr val="FFFFFF"/>
                </a:solidFill>
                <a:latin typeface="Arial"/>
                <a:cs typeface="Arial"/>
              </a:rPr>
              <a:t>Физические</a:t>
            </a:r>
            <a:endParaRPr sz="650">
              <a:latin typeface="Arial"/>
              <a:cs typeface="Arial"/>
            </a:endParaRPr>
          </a:p>
          <a:p>
            <a:pPr marL="268605">
              <a:lnSpc>
                <a:spcPct val="100000"/>
              </a:lnSpc>
              <a:spcBef>
                <a:spcPts val="45"/>
              </a:spcBef>
            </a:pPr>
            <a:r>
              <a:rPr sz="650" b="1" spc="-10" dirty="0">
                <a:solidFill>
                  <a:srgbClr val="FFFFFF"/>
                </a:solidFill>
                <a:latin typeface="Arial"/>
                <a:cs typeface="Arial"/>
              </a:rPr>
              <a:t>действия</a:t>
            </a:r>
            <a:endParaRPr sz="650">
              <a:latin typeface="Arial"/>
              <a:cs typeface="Arial"/>
            </a:endParaRPr>
          </a:p>
        </p:txBody>
      </p:sp>
      <p:grpSp>
        <p:nvGrpSpPr>
          <p:cNvPr id="91" name="object 91"/>
          <p:cNvGrpSpPr/>
          <p:nvPr/>
        </p:nvGrpSpPr>
        <p:grpSpPr>
          <a:xfrm>
            <a:off x="3140964" y="1010411"/>
            <a:ext cx="3678554" cy="999490"/>
            <a:chOff x="3140964" y="1010411"/>
            <a:chExt cx="3678554" cy="999490"/>
          </a:xfrm>
        </p:grpSpPr>
        <p:pic>
          <p:nvPicPr>
            <p:cNvPr id="92" name="object 92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140964" y="1220723"/>
              <a:ext cx="251460" cy="214884"/>
            </a:xfrm>
            <a:prstGeom prst="rect">
              <a:avLst/>
            </a:prstGeom>
          </p:spPr>
        </p:pic>
        <p:pic>
          <p:nvPicPr>
            <p:cNvPr id="93" name="object 9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20156" y="1010411"/>
              <a:ext cx="998981" cy="998982"/>
            </a:xfrm>
            <a:prstGeom prst="rect">
              <a:avLst/>
            </a:prstGeom>
          </p:spPr>
        </p:pic>
        <p:pic>
          <p:nvPicPr>
            <p:cNvPr id="94" name="object 94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5870448" y="1037843"/>
              <a:ext cx="900683" cy="900684"/>
            </a:xfrm>
            <a:prstGeom prst="rect">
              <a:avLst/>
            </a:prstGeom>
          </p:spPr>
        </p:pic>
      </p:grpSp>
      <p:sp>
        <p:nvSpPr>
          <p:cNvPr id="95" name="object 95"/>
          <p:cNvSpPr txBox="1"/>
          <p:nvPr/>
        </p:nvSpPr>
        <p:spPr>
          <a:xfrm>
            <a:off x="5870447" y="1037844"/>
            <a:ext cx="901065" cy="901065"/>
          </a:xfrm>
          <a:prstGeom prst="rect">
            <a:avLst/>
          </a:prstGeom>
          <a:ln w="9144">
            <a:solidFill>
              <a:srgbClr val="FDA839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6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6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70"/>
              </a:spcBef>
            </a:pPr>
            <a:endParaRPr sz="650">
              <a:latin typeface="Times New Roman"/>
              <a:cs typeface="Times New Roman"/>
            </a:endParaRPr>
          </a:p>
          <a:p>
            <a:pPr marL="229235" marR="139700" indent="-73660">
              <a:lnSpc>
                <a:spcPts val="760"/>
              </a:lnSpc>
            </a:pPr>
            <a:r>
              <a:rPr sz="650" spc="-10" dirty="0">
                <a:latin typeface="Microsoft Sans Serif"/>
                <a:cs typeface="Microsoft Sans Serif"/>
              </a:rPr>
              <a:t>Брошюрование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документов</a:t>
            </a:r>
            <a:endParaRPr sz="650">
              <a:latin typeface="Microsoft Sans Serif"/>
              <a:cs typeface="Microsoft Sans Serif"/>
            </a:endParaRPr>
          </a:p>
          <a:p>
            <a:pPr marL="109855">
              <a:lnSpc>
                <a:spcPts val="765"/>
              </a:lnSpc>
            </a:pPr>
            <a:r>
              <a:rPr sz="650" dirty="0">
                <a:solidFill>
                  <a:srgbClr val="006FC0"/>
                </a:solidFill>
                <a:latin typeface="Microsoft Sans Serif"/>
                <a:cs typeface="Microsoft Sans Serif"/>
              </a:rPr>
              <a:t>30</a:t>
            </a:r>
            <a:r>
              <a:rPr sz="650" spc="-15" dirty="0">
                <a:solidFill>
                  <a:srgbClr val="006FC0"/>
                </a:solidFill>
                <a:latin typeface="Microsoft Sans Serif"/>
                <a:cs typeface="Microsoft Sans Serif"/>
              </a:rPr>
              <a:t> </a:t>
            </a:r>
            <a:r>
              <a:rPr sz="650" dirty="0">
                <a:solidFill>
                  <a:srgbClr val="006FC0"/>
                </a:solidFill>
                <a:latin typeface="Microsoft Sans Serif"/>
                <a:cs typeface="Microsoft Sans Serif"/>
              </a:rPr>
              <a:t>минут</a:t>
            </a:r>
            <a:r>
              <a:rPr sz="650" spc="5" dirty="0">
                <a:solidFill>
                  <a:srgbClr val="006FC0"/>
                </a:solidFill>
                <a:latin typeface="Microsoft Sans Serif"/>
                <a:cs typeface="Microsoft Sans Serif"/>
              </a:rPr>
              <a:t> </a:t>
            </a:r>
            <a:r>
              <a:rPr sz="650" dirty="0">
                <a:solidFill>
                  <a:srgbClr val="006FC0"/>
                </a:solidFill>
                <a:latin typeface="Microsoft Sans Serif"/>
                <a:cs typeface="Microsoft Sans Serif"/>
              </a:rPr>
              <a:t>на</a:t>
            </a:r>
            <a:r>
              <a:rPr sz="650" spc="-15" dirty="0">
                <a:solidFill>
                  <a:srgbClr val="006FC0"/>
                </a:solidFill>
                <a:latin typeface="Microsoft Sans Serif"/>
                <a:cs typeface="Microsoft Sans Serif"/>
              </a:rPr>
              <a:t> </a:t>
            </a:r>
            <a:r>
              <a:rPr sz="650" dirty="0">
                <a:solidFill>
                  <a:srgbClr val="006FC0"/>
                </a:solidFill>
                <a:latin typeface="Microsoft Sans Serif"/>
                <a:cs typeface="Microsoft Sans Serif"/>
              </a:rPr>
              <a:t>1</a:t>
            </a:r>
            <a:r>
              <a:rPr sz="650" spc="-15" dirty="0">
                <a:solidFill>
                  <a:srgbClr val="006FC0"/>
                </a:solidFill>
                <a:latin typeface="Microsoft Sans Serif"/>
                <a:cs typeface="Microsoft Sans Serif"/>
              </a:rPr>
              <a:t> </a:t>
            </a:r>
            <a:r>
              <a:rPr sz="650" spc="-25" dirty="0">
                <a:solidFill>
                  <a:srgbClr val="006FC0"/>
                </a:solidFill>
                <a:latin typeface="Microsoft Sans Serif"/>
                <a:cs typeface="Microsoft Sans Serif"/>
              </a:rPr>
              <a:t>том</a:t>
            </a:r>
            <a:endParaRPr sz="650">
              <a:latin typeface="Microsoft Sans Serif"/>
              <a:cs typeface="Microsoft Sans Serif"/>
            </a:endParaRPr>
          </a:p>
        </p:txBody>
      </p:sp>
      <p:grpSp>
        <p:nvGrpSpPr>
          <p:cNvPr id="96" name="object 96"/>
          <p:cNvGrpSpPr/>
          <p:nvPr/>
        </p:nvGrpSpPr>
        <p:grpSpPr>
          <a:xfrm>
            <a:off x="5824728" y="576072"/>
            <a:ext cx="999490" cy="459740"/>
            <a:chOff x="5824728" y="576072"/>
            <a:chExt cx="999490" cy="459740"/>
          </a:xfrm>
        </p:grpSpPr>
        <p:pic>
          <p:nvPicPr>
            <p:cNvPr id="97" name="object 97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824728" y="576072"/>
              <a:ext cx="998981" cy="459486"/>
            </a:xfrm>
            <a:prstGeom prst="rect">
              <a:avLst/>
            </a:prstGeom>
          </p:spPr>
        </p:pic>
        <p:pic>
          <p:nvPicPr>
            <p:cNvPr id="98" name="object 98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5975604" y="630936"/>
              <a:ext cx="747522" cy="377189"/>
            </a:xfrm>
            <a:prstGeom prst="rect">
              <a:avLst/>
            </a:prstGeom>
          </p:spPr>
        </p:pic>
        <p:sp>
          <p:nvSpPr>
            <p:cNvPr id="99" name="object 99"/>
            <p:cNvSpPr/>
            <p:nvPr/>
          </p:nvSpPr>
          <p:spPr>
            <a:xfrm>
              <a:off x="5875020" y="608076"/>
              <a:ext cx="901065" cy="361315"/>
            </a:xfrm>
            <a:custGeom>
              <a:avLst/>
              <a:gdLst/>
              <a:ahLst/>
              <a:cxnLst/>
              <a:rect l="l" t="t" r="r" b="b"/>
              <a:pathLst>
                <a:path w="901065" h="361315">
                  <a:moveTo>
                    <a:pt x="900683" y="0"/>
                  </a:moveTo>
                  <a:lnTo>
                    <a:pt x="0" y="0"/>
                  </a:lnTo>
                  <a:lnTo>
                    <a:pt x="0" y="361188"/>
                  </a:lnTo>
                  <a:lnTo>
                    <a:pt x="900683" y="361188"/>
                  </a:lnTo>
                  <a:lnTo>
                    <a:pt x="900683" y="0"/>
                  </a:lnTo>
                  <a:close/>
                </a:path>
              </a:pathLst>
            </a:custGeom>
            <a:solidFill>
              <a:srgbClr val="78909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0" name="object 100"/>
            <p:cNvSpPr/>
            <p:nvPr/>
          </p:nvSpPr>
          <p:spPr>
            <a:xfrm>
              <a:off x="5875020" y="608076"/>
              <a:ext cx="901065" cy="361315"/>
            </a:xfrm>
            <a:custGeom>
              <a:avLst/>
              <a:gdLst/>
              <a:ahLst/>
              <a:cxnLst/>
              <a:rect l="l" t="t" r="r" b="b"/>
              <a:pathLst>
                <a:path w="901065" h="361315">
                  <a:moveTo>
                    <a:pt x="0" y="361188"/>
                  </a:moveTo>
                  <a:lnTo>
                    <a:pt x="900683" y="361188"/>
                  </a:lnTo>
                  <a:lnTo>
                    <a:pt x="900683" y="0"/>
                  </a:lnTo>
                  <a:lnTo>
                    <a:pt x="0" y="0"/>
                  </a:lnTo>
                  <a:lnTo>
                    <a:pt x="0" y="361188"/>
                  </a:lnTo>
                  <a:close/>
                </a:path>
              </a:pathLst>
            </a:custGeom>
            <a:ln w="9144">
              <a:solidFill>
                <a:srgbClr val="748D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1" name="object 101"/>
          <p:cNvSpPr txBox="1"/>
          <p:nvPr/>
        </p:nvSpPr>
        <p:spPr>
          <a:xfrm>
            <a:off x="6065265" y="583133"/>
            <a:ext cx="774700" cy="2400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975" b="1" baseline="4273" dirty="0">
                <a:solidFill>
                  <a:srgbClr val="FFFFFF"/>
                </a:solidFill>
                <a:latin typeface="Arial"/>
                <a:cs typeface="Arial"/>
              </a:rPr>
              <a:t>Физические</a:t>
            </a:r>
            <a:r>
              <a:rPr sz="975" b="1" spc="622" baseline="4273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1400" b="1" spc="-60" dirty="0">
                <a:solidFill>
                  <a:srgbClr val="FFFFFF"/>
                </a:solidFill>
                <a:latin typeface="Arial"/>
                <a:cs typeface="Arial"/>
              </a:rPr>
              <a:t>8</a:t>
            </a:r>
            <a:endParaRPr sz="1400">
              <a:latin typeface="Arial"/>
              <a:cs typeface="Arial"/>
            </a:endParaRPr>
          </a:p>
        </p:txBody>
      </p:sp>
      <p:sp>
        <p:nvSpPr>
          <p:cNvPr id="102" name="object 102"/>
          <p:cNvSpPr txBox="1"/>
          <p:nvPr/>
        </p:nvSpPr>
        <p:spPr>
          <a:xfrm>
            <a:off x="6124702" y="774953"/>
            <a:ext cx="437515" cy="13017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650" b="1" spc="-10" dirty="0">
                <a:solidFill>
                  <a:srgbClr val="FFFFFF"/>
                </a:solidFill>
                <a:latin typeface="Arial"/>
                <a:cs typeface="Arial"/>
              </a:rPr>
              <a:t>действия</a:t>
            </a:r>
            <a:endParaRPr sz="650">
              <a:latin typeface="Arial"/>
              <a:cs typeface="Arial"/>
            </a:endParaRPr>
          </a:p>
        </p:txBody>
      </p:sp>
      <p:grpSp>
        <p:nvGrpSpPr>
          <p:cNvPr id="103" name="object 103"/>
          <p:cNvGrpSpPr/>
          <p:nvPr/>
        </p:nvGrpSpPr>
        <p:grpSpPr>
          <a:xfrm>
            <a:off x="886967" y="1010411"/>
            <a:ext cx="7443470" cy="999490"/>
            <a:chOff x="886967" y="1010411"/>
            <a:chExt cx="7443470" cy="999490"/>
          </a:xfrm>
        </p:grpSpPr>
        <p:pic>
          <p:nvPicPr>
            <p:cNvPr id="104" name="object 104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586983" y="1229867"/>
              <a:ext cx="251460" cy="214884"/>
            </a:xfrm>
            <a:prstGeom prst="rect">
              <a:avLst/>
            </a:prstGeom>
          </p:spPr>
        </p:pic>
        <p:pic>
          <p:nvPicPr>
            <p:cNvPr id="105" name="object 105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6835139" y="1234439"/>
              <a:ext cx="251459" cy="214884"/>
            </a:xfrm>
            <a:prstGeom prst="rect">
              <a:avLst/>
            </a:prstGeom>
          </p:spPr>
        </p:pic>
        <p:pic>
          <p:nvPicPr>
            <p:cNvPr id="106" name="object 106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8078724" y="1234439"/>
              <a:ext cx="251459" cy="214884"/>
            </a:xfrm>
            <a:prstGeom prst="rect">
              <a:avLst/>
            </a:prstGeom>
          </p:spPr>
        </p:pic>
        <p:pic>
          <p:nvPicPr>
            <p:cNvPr id="107" name="object 10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86967" y="1010411"/>
              <a:ext cx="998982" cy="998982"/>
            </a:xfrm>
            <a:prstGeom prst="rect">
              <a:avLst/>
            </a:prstGeom>
          </p:spPr>
        </p:pic>
        <p:pic>
          <p:nvPicPr>
            <p:cNvPr id="108" name="object 108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932687" y="1046987"/>
              <a:ext cx="925830" cy="953262"/>
            </a:xfrm>
            <a:prstGeom prst="rect">
              <a:avLst/>
            </a:prstGeom>
          </p:spPr>
        </p:pic>
        <p:pic>
          <p:nvPicPr>
            <p:cNvPr id="109" name="object 109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937259" y="1037843"/>
              <a:ext cx="900684" cy="900684"/>
            </a:xfrm>
            <a:prstGeom prst="rect">
              <a:avLst/>
            </a:prstGeom>
          </p:spPr>
        </p:pic>
      </p:grpSp>
      <p:sp>
        <p:nvSpPr>
          <p:cNvPr id="110" name="object 110"/>
          <p:cNvSpPr txBox="1"/>
          <p:nvPr/>
        </p:nvSpPr>
        <p:spPr>
          <a:xfrm>
            <a:off x="937260" y="1037844"/>
            <a:ext cx="901065" cy="901065"/>
          </a:xfrm>
          <a:prstGeom prst="rect">
            <a:avLst/>
          </a:prstGeom>
          <a:ln w="9144">
            <a:solidFill>
              <a:srgbClr val="FDA839"/>
            </a:solidFill>
          </a:ln>
        </p:spPr>
        <p:txBody>
          <a:bodyPr vert="horz" wrap="square" lIns="0" tIns="57150" rIns="0" bIns="0" rtlCol="0">
            <a:spAutoFit/>
          </a:bodyPr>
          <a:lstStyle/>
          <a:p>
            <a:pPr marL="90805" marR="88900" indent="5080" algn="ctr">
              <a:lnSpc>
                <a:spcPct val="99400"/>
              </a:lnSpc>
              <a:spcBef>
                <a:spcPts val="450"/>
              </a:spcBef>
            </a:pPr>
            <a:r>
              <a:rPr sz="650" spc="-10" dirty="0">
                <a:latin typeface="Microsoft Sans Serif"/>
                <a:cs typeface="Microsoft Sans Serif"/>
              </a:rPr>
              <a:t>Ознакомление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нового</a:t>
            </a:r>
            <a:r>
              <a:rPr sz="65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сотрудника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spc="-20" dirty="0">
                <a:latin typeface="Microsoft Sans Serif"/>
                <a:cs typeface="Microsoft Sans Serif"/>
              </a:rPr>
              <a:t>УКС</a:t>
            </a:r>
            <a:r>
              <a:rPr sz="650" spc="-15" dirty="0">
                <a:latin typeface="Microsoft Sans Serif"/>
                <a:cs typeface="Microsoft Sans Serif"/>
              </a:rPr>
              <a:t> </a:t>
            </a:r>
            <a:r>
              <a:rPr sz="650" spc="-50" dirty="0">
                <a:latin typeface="Microsoft Sans Serif"/>
                <a:cs typeface="Microsoft Sans Serif"/>
              </a:rPr>
              <a:t>с</a:t>
            </a:r>
            <a:endParaRPr sz="650">
              <a:latin typeface="Microsoft Sans Serif"/>
              <a:cs typeface="Microsoft Sans Serif"/>
            </a:endParaRPr>
          </a:p>
          <a:p>
            <a:pPr marL="113664" marR="113664" indent="5715" algn="ctr">
              <a:lnSpc>
                <a:spcPct val="100099"/>
              </a:lnSpc>
              <a:spcBef>
                <a:spcPts val="10"/>
              </a:spcBef>
            </a:pPr>
            <a:r>
              <a:rPr sz="650" spc="-10" dirty="0">
                <a:latin typeface="Microsoft Sans Serif"/>
                <a:cs typeface="Microsoft Sans Serif"/>
              </a:rPr>
              <a:t>регламентом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dirty="0">
                <a:latin typeface="Microsoft Sans Serif"/>
                <a:cs typeface="Microsoft Sans Serif"/>
              </a:rPr>
              <a:t>работы</a:t>
            </a:r>
            <a:r>
              <a:rPr sz="650" spc="170" dirty="0">
                <a:latin typeface="Microsoft Sans Serif"/>
                <a:cs typeface="Microsoft Sans Serif"/>
              </a:rPr>
              <a:t> </a:t>
            </a:r>
            <a:r>
              <a:rPr sz="650" spc="-25" dirty="0">
                <a:latin typeface="Microsoft Sans Serif"/>
                <a:cs typeface="Microsoft Sans Serif"/>
              </a:rPr>
              <a:t>по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ведению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dirty="0">
                <a:latin typeface="Microsoft Sans Serif"/>
                <a:cs typeface="Microsoft Sans Serif"/>
              </a:rPr>
              <a:t>архивного</a:t>
            </a:r>
            <a:r>
              <a:rPr sz="650" spc="-10" dirty="0">
                <a:latin typeface="Microsoft Sans Serif"/>
                <a:cs typeface="Microsoft Sans Serif"/>
              </a:rPr>
              <a:t> </a:t>
            </a:r>
            <a:r>
              <a:rPr sz="650" dirty="0">
                <a:latin typeface="Microsoft Sans Serif"/>
                <a:cs typeface="Microsoft Sans Serif"/>
              </a:rPr>
              <a:t>дела</a:t>
            </a:r>
            <a:r>
              <a:rPr sz="650" spc="-70" dirty="0">
                <a:latin typeface="Microsoft Sans Serif"/>
                <a:cs typeface="Microsoft Sans Serif"/>
              </a:rPr>
              <a:t> </a:t>
            </a:r>
            <a:r>
              <a:rPr sz="650" spc="-50" dirty="0">
                <a:latin typeface="Microsoft Sans Serif"/>
                <a:cs typeface="Microsoft Sans Serif"/>
              </a:rPr>
              <a:t>в</a:t>
            </a:r>
            <a:endParaRPr sz="650">
              <a:latin typeface="Microsoft Sans Serif"/>
              <a:cs typeface="Microsoft Sans Serif"/>
            </a:endParaRPr>
          </a:p>
          <a:p>
            <a:pPr algn="ctr">
              <a:lnSpc>
                <a:spcPts val="755"/>
              </a:lnSpc>
            </a:pPr>
            <a:r>
              <a:rPr sz="650" spc="-10" dirty="0">
                <a:latin typeface="Microsoft Sans Serif"/>
                <a:cs typeface="Microsoft Sans Serif"/>
              </a:rPr>
              <a:t>электронном</a:t>
            </a:r>
            <a:r>
              <a:rPr sz="650" spc="35" dirty="0">
                <a:latin typeface="Microsoft Sans Serif"/>
                <a:cs typeface="Microsoft Sans Serif"/>
              </a:rPr>
              <a:t> </a:t>
            </a:r>
            <a:r>
              <a:rPr sz="650" spc="-20" dirty="0">
                <a:latin typeface="Microsoft Sans Serif"/>
                <a:cs typeface="Microsoft Sans Serif"/>
              </a:rPr>
              <a:t>виде</a:t>
            </a:r>
            <a:endParaRPr sz="650">
              <a:latin typeface="Microsoft Sans Serif"/>
              <a:cs typeface="Microsoft Sans Serif"/>
            </a:endParaRPr>
          </a:p>
        </p:txBody>
      </p:sp>
      <p:grpSp>
        <p:nvGrpSpPr>
          <p:cNvPr id="111" name="object 111"/>
          <p:cNvGrpSpPr/>
          <p:nvPr/>
        </p:nvGrpSpPr>
        <p:grpSpPr>
          <a:xfrm>
            <a:off x="877824" y="571500"/>
            <a:ext cx="999490" cy="491490"/>
            <a:chOff x="877824" y="571500"/>
            <a:chExt cx="999490" cy="491490"/>
          </a:xfrm>
        </p:grpSpPr>
        <p:pic>
          <p:nvPicPr>
            <p:cNvPr id="112" name="object 112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77824" y="576072"/>
              <a:ext cx="998982" cy="454913"/>
            </a:xfrm>
            <a:prstGeom prst="rect">
              <a:avLst/>
            </a:prstGeom>
          </p:spPr>
        </p:pic>
        <p:pic>
          <p:nvPicPr>
            <p:cNvPr id="113" name="object 113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982980" y="571500"/>
              <a:ext cx="857250" cy="491489"/>
            </a:xfrm>
            <a:prstGeom prst="rect">
              <a:avLst/>
            </a:prstGeom>
          </p:spPr>
        </p:pic>
        <p:sp>
          <p:nvSpPr>
            <p:cNvPr id="114" name="object 114"/>
            <p:cNvSpPr/>
            <p:nvPr/>
          </p:nvSpPr>
          <p:spPr>
            <a:xfrm>
              <a:off x="928116" y="608076"/>
              <a:ext cx="901065" cy="356870"/>
            </a:xfrm>
            <a:custGeom>
              <a:avLst/>
              <a:gdLst/>
              <a:ahLst/>
              <a:cxnLst/>
              <a:rect l="l" t="t" r="r" b="b"/>
              <a:pathLst>
                <a:path w="901064" h="356869">
                  <a:moveTo>
                    <a:pt x="900684" y="0"/>
                  </a:moveTo>
                  <a:lnTo>
                    <a:pt x="0" y="0"/>
                  </a:lnTo>
                  <a:lnTo>
                    <a:pt x="0" y="356615"/>
                  </a:lnTo>
                  <a:lnTo>
                    <a:pt x="900684" y="356615"/>
                  </a:lnTo>
                  <a:lnTo>
                    <a:pt x="900684" y="0"/>
                  </a:lnTo>
                  <a:close/>
                </a:path>
              </a:pathLst>
            </a:custGeom>
            <a:solidFill>
              <a:srgbClr val="0D5BD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5" name="object 115"/>
            <p:cNvSpPr/>
            <p:nvPr/>
          </p:nvSpPr>
          <p:spPr>
            <a:xfrm>
              <a:off x="928116" y="608076"/>
              <a:ext cx="901065" cy="356870"/>
            </a:xfrm>
            <a:custGeom>
              <a:avLst/>
              <a:gdLst/>
              <a:ahLst/>
              <a:cxnLst/>
              <a:rect l="l" t="t" r="r" b="b"/>
              <a:pathLst>
                <a:path w="901064" h="356869">
                  <a:moveTo>
                    <a:pt x="0" y="356615"/>
                  </a:moveTo>
                  <a:lnTo>
                    <a:pt x="900684" y="356615"/>
                  </a:lnTo>
                  <a:lnTo>
                    <a:pt x="900684" y="0"/>
                  </a:lnTo>
                  <a:lnTo>
                    <a:pt x="0" y="0"/>
                  </a:lnTo>
                  <a:lnTo>
                    <a:pt x="0" y="356615"/>
                  </a:lnTo>
                  <a:close/>
                </a:path>
              </a:pathLst>
            </a:custGeom>
            <a:ln w="9144">
              <a:solidFill>
                <a:srgbClr val="748D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6" name="object 116"/>
          <p:cNvSpPr txBox="1"/>
          <p:nvPr/>
        </p:nvSpPr>
        <p:spPr>
          <a:xfrm>
            <a:off x="1067816" y="606897"/>
            <a:ext cx="658495" cy="351155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065" marR="5080" indent="-635" algn="ctr">
              <a:lnSpc>
                <a:spcPct val="108700"/>
              </a:lnSpc>
              <a:spcBef>
                <a:spcPts val="115"/>
              </a:spcBef>
            </a:pPr>
            <a:r>
              <a:rPr sz="650" b="1" dirty="0">
                <a:solidFill>
                  <a:srgbClr val="FFFFFF"/>
                </a:solidFill>
                <a:latin typeface="Arial"/>
                <a:cs typeface="Arial"/>
              </a:rPr>
              <a:t>Прием</a:t>
            </a:r>
            <a:r>
              <a:rPr sz="650" b="1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650" b="1" spc="-10" dirty="0">
                <a:solidFill>
                  <a:srgbClr val="FFFFFF"/>
                </a:solidFill>
                <a:latin typeface="Arial"/>
                <a:cs typeface="Arial"/>
              </a:rPr>
              <a:t>нового</a:t>
            </a:r>
            <a:r>
              <a:rPr sz="650" b="1" spc="5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650" b="1" dirty="0">
                <a:solidFill>
                  <a:srgbClr val="FFFFFF"/>
                </a:solidFill>
                <a:latin typeface="Arial"/>
                <a:cs typeface="Arial"/>
              </a:rPr>
              <a:t>сотрудника</a:t>
            </a:r>
            <a:r>
              <a:rPr sz="650" b="1" spc="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650" b="1" spc="-25" dirty="0">
                <a:solidFill>
                  <a:srgbClr val="FFFFFF"/>
                </a:solidFill>
                <a:latin typeface="Arial"/>
                <a:cs typeface="Arial"/>
              </a:rPr>
              <a:t>на</a:t>
            </a:r>
            <a:r>
              <a:rPr sz="650" b="1" spc="5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650" b="1" spc="-10" dirty="0">
                <a:solidFill>
                  <a:srgbClr val="FFFFFF"/>
                </a:solidFill>
                <a:latin typeface="Arial"/>
                <a:cs typeface="Arial"/>
              </a:rPr>
              <a:t>работу</a:t>
            </a:r>
            <a:endParaRPr sz="650">
              <a:latin typeface="Arial"/>
              <a:cs typeface="Arial"/>
            </a:endParaRPr>
          </a:p>
        </p:txBody>
      </p:sp>
      <p:grpSp>
        <p:nvGrpSpPr>
          <p:cNvPr id="117" name="object 117"/>
          <p:cNvGrpSpPr/>
          <p:nvPr/>
        </p:nvGrpSpPr>
        <p:grpSpPr>
          <a:xfrm>
            <a:off x="1888235" y="1010411"/>
            <a:ext cx="2475865" cy="1058545"/>
            <a:chOff x="1888235" y="1010411"/>
            <a:chExt cx="2475865" cy="1058545"/>
          </a:xfrm>
        </p:grpSpPr>
        <p:pic>
          <p:nvPicPr>
            <p:cNvPr id="118" name="object 118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888235" y="1220723"/>
              <a:ext cx="251459" cy="214884"/>
            </a:xfrm>
            <a:prstGeom prst="rect">
              <a:avLst/>
            </a:prstGeom>
          </p:spPr>
        </p:pic>
        <p:pic>
          <p:nvPicPr>
            <p:cNvPr id="119" name="object 11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64991" y="1028699"/>
              <a:ext cx="998982" cy="998982"/>
            </a:xfrm>
            <a:prstGeom prst="rect">
              <a:avLst/>
            </a:prstGeom>
          </p:spPr>
        </p:pic>
        <p:pic>
          <p:nvPicPr>
            <p:cNvPr id="120" name="object 120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3415283" y="1010411"/>
              <a:ext cx="912113" cy="1058418"/>
            </a:xfrm>
            <a:prstGeom prst="rect">
              <a:avLst/>
            </a:prstGeom>
          </p:spPr>
        </p:pic>
        <p:pic>
          <p:nvPicPr>
            <p:cNvPr id="121" name="object 121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415283" y="1056131"/>
              <a:ext cx="900684" cy="900683"/>
            </a:xfrm>
            <a:prstGeom prst="rect">
              <a:avLst/>
            </a:prstGeom>
          </p:spPr>
        </p:pic>
      </p:grpSp>
      <p:sp>
        <p:nvSpPr>
          <p:cNvPr id="122" name="object 122"/>
          <p:cNvSpPr txBox="1"/>
          <p:nvPr/>
        </p:nvSpPr>
        <p:spPr>
          <a:xfrm>
            <a:off x="3415284" y="1056132"/>
            <a:ext cx="901065" cy="901065"/>
          </a:xfrm>
          <a:prstGeom prst="rect">
            <a:avLst/>
          </a:prstGeom>
          <a:ln w="9144">
            <a:solidFill>
              <a:srgbClr val="FDA839"/>
            </a:solidFill>
          </a:ln>
        </p:spPr>
        <p:txBody>
          <a:bodyPr vert="horz" wrap="square" lIns="0" tIns="10160" rIns="0" bIns="0" rtlCol="0">
            <a:spAutoFit/>
          </a:bodyPr>
          <a:lstStyle/>
          <a:p>
            <a:pPr marL="176530" marR="162560" algn="ctr">
              <a:lnSpc>
                <a:spcPts val="760"/>
              </a:lnSpc>
              <a:spcBef>
                <a:spcPts val="80"/>
              </a:spcBef>
            </a:pPr>
            <a:r>
              <a:rPr sz="650" spc="-10" dirty="0">
                <a:latin typeface="Microsoft Sans Serif"/>
                <a:cs typeface="Microsoft Sans Serif"/>
              </a:rPr>
              <a:t>Сканирование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документа.</a:t>
            </a:r>
            <a:endParaRPr sz="650">
              <a:latin typeface="Microsoft Sans Serif"/>
              <a:cs typeface="Microsoft Sans Serif"/>
            </a:endParaRPr>
          </a:p>
          <a:p>
            <a:pPr marL="1905" algn="ctr">
              <a:lnSpc>
                <a:spcPts val="765"/>
              </a:lnSpc>
            </a:pPr>
            <a:r>
              <a:rPr sz="650" spc="-10" dirty="0">
                <a:latin typeface="Microsoft Sans Serif"/>
                <a:cs typeface="Microsoft Sans Serif"/>
              </a:rPr>
              <a:t>Формирование</a:t>
            </a:r>
            <a:endParaRPr sz="650">
              <a:latin typeface="Microsoft Sans Serif"/>
              <a:cs typeface="Microsoft Sans Serif"/>
            </a:endParaRPr>
          </a:p>
          <a:p>
            <a:pPr marL="1905" algn="ctr">
              <a:lnSpc>
                <a:spcPts val="770"/>
              </a:lnSpc>
              <a:spcBef>
                <a:spcPts val="15"/>
              </a:spcBef>
            </a:pPr>
            <a:r>
              <a:rPr sz="650" spc="-10" dirty="0">
                <a:latin typeface="Microsoft Sans Serif"/>
                <a:cs typeface="Microsoft Sans Serif"/>
              </a:rPr>
              <a:t>электронной</a:t>
            </a:r>
            <a:endParaRPr sz="650">
              <a:latin typeface="Microsoft Sans Serif"/>
              <a:cs typeface="Microsoft Sans Serif"/>
            </a:endParaRPr>
          </a:p>
          <a:p>
            <a:pPr marL="6350" algn="ctr">
              <a:lnSpc>
                <a:spcPts val="770"/>
              </a:lnSpc>
            </a:pPr>
            <a:r>
              <a:rPr sz="650" spc="-20" dirty="0">
                <a:latin typeface="Microsoft Sans Serif"/>
                <a:cs typeface="Microsoft Sans Serif"/>
              </a:rPr>
              <a:t>папки</a:t>
            </a:r>
            <a:r>
              <a:rPr sz="650" spc="-25" dirty="0">
                <a:latin typeface="Microsoft Sans Serif"/>
                <a:cs typeface="Microsoft Sans Serif"/>
              </a:rPr>
              <a:t> </a:t>
            </a:r>
            <a:r>
              <a:rPr sz="650" dirty="0">
                <a:latin typeface="Microsoft Sans Serif"/>
                <a:cs typeface="Microsoft Sans Serif"/>
              </a:rPr>
              <a:t>на</a:t>
            </a:r>
            <a:r>
              <a:rPr sz="650" spc="15" dirty="0">
                <a:latin typeface="Microsoft Sans Serif"/>
                <a:cs typeface="Microsoft Sans Serif"/>
              </a:rPr>
              <a:t> </a:t>
            </a:r>
            <a:r>
              <a:rPr sz="650" spc="-10" dirty="0">
                <a:latin typeface="Microsoft Sans Serif"/>
                <a:cs typeface="Microsoft Sans Serif"/>
              </a:rPr>
              <a:t>сервере.</a:t>
            </a:r>
            <a:endParaRPr sz="650">
              <a:latin typeface="Microsoft Sans Serif"/>
              <a:cs typeface="Microsoft Sans Serif"/>
            </a:endParaRPr>
          </a:p>
          <a:p>
            <a:pPr marL="6350" algn="ctr">
              <a:lnSpc>
                <a:spcPct val="100000"/>
              </a:lnSpc>
              <a:spcBef>
                <a:spcPts val="10"/>
              </a:spcBef>
            </a:pPr>
            <a:r>
              <a:rPr sz="650" spc="-10" dirty="0">
                <a:latin typeface="Microsoft Sans Serif"/>
                <a:cs typeface="Microsoft Sans Serif"/>
              </a:rPr>
              <a:t>Сохранение</a:t>
            </a:r>
            <a:endParaRPr sz="650">
              <a:latin typeface="Microsoft Sans Serif"/>
              <a:cs typeface="Microsoft Sans Serif"/>
            </a:endParaRPr>
          </a:p>
          <a:p>
            <a:pPr marL="4445" algn="ctr">
              <a:lnSpc>
                <a:spcPts val="770"/>
              </a:lnSpc>
              <a:spcBef>
                <a:spcPts val="15"/>
              </a:spcBef>
            </a:pPr>
            <a:r>
              <a:rPr sz="650" spc="-10" dirty="0">
                <a:latin typeface="Microsoft Sans Serif"/>
                <a:cs typeface="Microsoft Sans Serif"/>
              </a:rPr>
              <a:t>документов</a:t>
            </a:r>
            <a:r>
              <a:rPr sz="650" spc="25" dirty="0">
                <a:latin typeface="Microsoft Sans Serif"/>
                <a:cs typeface="Microsoft Sans Serif"/>
              </a:rPr>
              <a:t> </a:t>
            </a:r>
            <a:r>
              <a:rPr sz="650" spc="-50" dirty="0">
                <a:latin typeface="Microsoft Sans Serif"/>
                <a:cs typeface="Microsoft Sans Serif"/>
              </a:rPr>
              <a:t>в</a:t>
            </a:r>
            <a:endParaRPr sz="650">
              <a:latin typeface="Microsoft Sans Serif"/>
              <a:cs typeface="Microsoft Sans Serif"/>
            </a:endParaRPr>
          </a:p>
          <a:p>
            <a:pPr marL="99060" marR="85090" algn="ctr">
              <a:lnSpc>
                <a:spcPts val="790"/>
              </a:lnSpc>
              <a:spcBef>
                <a:spcPts val="5"/>
              </a:spcBef>
            </a:pPr>
            <a:r>
              <a:rPr sz="650" spc="-10" dirty="0">
                <a:latin typeface="Microsoft Sans Serif"/>
                <a:cs typeface="Microsoft Sans Serif"/>
              </a:rPr>
              <a:t>электронном</a:t>
            </a:r>
            <a:r>
              <a:rPr sz="650" spc="20" dirty="0">
                <a:latin typeface="Microsoft Sans Serif"/>
                <a:cs typeface="Microsoft Sans Serif"/>
              </a:rPr>
              <a:t> </a:t>
            </a:r>
            <a:r>
              <a:rPr sz="650" spc="-20" dirty="0">
                <a:latin typeface="Microsoft Sans Serif"/>
                <a:cs typeface="Microsoft Sans Serif"/>
              </a:rPr>
              <a:t>виде</a:t>
            </a:r>
            <a:r>
              <a:rPr sz="650" spc="500" dirty="0">
                <a:latin typeface="Microsoft Sans Serif"/>
                <a:cs typeface="Microsoft Sans Serif"/>
              </a:rPr>
              <a:t> </a:t>
            </a:r>
            <a:r>
              <a:rPr sz="650" dirty="0">
                <a:solidFill>
                  <a:srgbClr val="006FC0"/>
                </a:solidFill>
                <a:latin typeface="Microsoft Sans Serif"/>
                <a:cs typeface="Microsoft Sans Serif"/>
              </a:rPr>
              <a:t>15</a:t>
            </a:r>
            <a:r>
              <a:rPr sz="650" spc="-10" dirty="0">
                <a:solidFill>
                  <a:srgbClr val="006FC0"/>
                </a:solidFill>
                <a:latin typeface="Microsoft Sans Serif"/>
                <a:cs typeface="Microsoft Sans Serif"/>
              </a:rPr>
              <a:t> минут</a:t>
            </a:r>
            <a:endParaRPr sz="650">
              <a:latin typeface="Microsoft Sans Serif"/>
              <a:cs typeface="Microsoft Sans Serif"/>
            </a:endParaRPr>
          </a:p>
        </p:txBody>
      </p:sp>
      <p:grpSp>
        <p:nvGrpSpPr>
          <p:cNvPr id="123" name="object 123"/>
          <p:cNvGrpSpPr/>
          <p:nvPr/>
        </p:nvGrpSpPr>
        <p:grpSpPr>
          <a:xfrm>
            <a:off x="3369564" y="585216"/>
            <a:ext cx="999490" cy="459740"/>
            <a:chOff x="3369564" y="585216"/>
            <a:chExt cx="999490" cy="459740"/>
          </a:xfrm>
        </p:grpSpPr>
        <p:pic>
          <p:nvPicPr>
            <p:cNvPr id="124" name="object 12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369564" y="585216"/>
              <a:ext cx="998982" cy="459486"/>
            </a:xfrm>
            <a:prstGeom prst="rect">
              <a:avLst/>
            </a:prstGeom>
          </p:spPr>
        </p:pic>
        <p:pic>
          <p:nvPicPr>
            <p:cNvPr id="125" name="object 125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3520440" y="630936"/>
              <a:ext cx="747522" cy="381762"/>
            </a:xfrm>
            <a:prstGeom prst="rect">
              <a:avLst/>
            </a:prstGeom>
          </p:spPr>
        </p:pic>
        <p:sp>
          <p:nvSpPr>
            <p:cNvPr id="126" name="object 126"/>
            <p:cNvSpPr/>
            <p:nvPr/>
          </p:nvSpPr>
          <p:spPr>
            <a:xfrm>
              <a:off x="3419856" y="617220"/>
              <a:ext cx="901065" cy="361315"/>
            </a:xfrm>
            <a:custGeom>
              <a:avLst/>
              <a:gdLst/>
              <a:ahLst/>
              <a:cxnLst/>
              <a:rect l="l" t="t" r="r" b="b"/>
              <a:pathLst>
                <a:path w="901064" h="361315">
                  <a:moveTo>
                    <a:pt x="900684" y="0"/>
                  </a:moveTo>
                  <a:lnTo>
                    <a:pt x="0" y="0"/>
                  </a:lnTo>
                  <a:lnTo>
                    <a:pt x="0" y="361188"/>
                  </a:lnTo>
                  <a:lnTo>
                    <a:pt x="900684" y="361188"/>
                  </a:lnTo>
                  <a:lnTo>
                    <a:pt x="900684" y="0"/>
                  </a:lnTo>
                  <a:close/>
                </a:path>
              </a:pathLst>
            </a:custGeom>
            <a:solidFill>
              <a:srgbClr val="78909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7" name="object 127"/>
            <p:cNvSpPr/>
            <p:nvPr/>
          </p:nvSpPr>
          <p:spPr>
            <a:xfrm>
              <a:off x="3419856" y="617220"/>
              <a:ext cx="901065" cy="361315"/>
            </a:xfrm>
            <a:custGeom>
              <a:avLst/>
              <a:gdLst/>
              <a:ahLst/>
              <a:cxnLst/>
              <a:rect l="l" t="t" r="r" b="b"/>
              <a:pathLst>
                <a:path w="901064" h="361315">
                  <a:moveTo>
                    <a:pt x="0" y="361188"/>
                  </a:moveTo>
                  <a:lnTo>
                    <a:pt x="900684" y="361188"/>
                  </a:lnTo>
                  <a:lnTo>
                    <a:pt x="900684" y="0"/>
                  </a:lnTo>
                  <a:lnTo>
                    <a:pt x="0" y="0"/>
                  </a:lnTo>
                  <a:lnTo>
                    <a:pt x="0" y="361188"/>
                  </a:lnTo>
                  <a:close/>
                </a:path>
              </a:pathLst>
            </a:custGeom>
            <a:ln w="9144">
              <a:solidFill>
                <a:srgbClr val="748D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8" name="object 128"/>
          <p:cNvSpPr txBox="1"/>
          <p:nvPr/>
        </p:nvSpPr>
        <p:spPr>
          <a:xfrm>
            <a:off x="3415284" y="672210"/>
            <a:ext cx="909955" cy="23495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265430" marR="168275" indent="-59690">
              <a:lnSpc>
                <a:spcPct val="106200"/>
              </a:lnSpc>
              <a:spcBef>
                <a:spcPts val="85"/>
              </a:spcBef>
            </a:pPr>
            <a:r>
              <a:rPr sz="650" b="1" spc="-10" dirty="0">
                <a:solidFill>
                  <a:srgbClr val="FFFFFF"/>
                </a:solidFill>
                <a:latin typeface="Arial"/>
                <a:cs typeface="Arial"/>
              </a:rPr>
              <a:t>Физические</a:t>
            </a:r>
            <a:r>
              <a:rPr sz="650" b="1" spc="5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650" b="1" spc="-10" dirty="0">
                <a:solidFill>
                  <a:srgbClr val="FFFFFF"/>
                </a:solidFill>
                <a:latin typeface="Arial"/>
                <a:cs typeface="Arial"/>
              </a:rPr>
              <a:t>действия</a:t>
            </a:r>
            <a:endParaRPr sz="650">
              <a:latin typeface="Arial"/>
              <a:cs typeface="Arial"/>
            </a:endParaRPr>
          </a:p>
        </p:txBody>
      </p:sp>
      <p:grpSp>
        <p:nvGrpSpPr>
          <p:cNvPr id="129" name="object 129"/>
          <p:cNvGrpSpPr/>
          <p:nvPr/>
        </p:nvGrpSpPr>
        <p:grpSpPr>
          <a:xfrm>
            <a:off x="2135123" y="576072"/>
            <a:ext cx="2478405" cy="873760"/>
            <a:chOff x="2135123" y="576072"/>
            <a:chExt cx="2478405" cy="873760"/>
          </a:xfrm>
        </p:grpSpPr>
        <p:pic>
          <p:nvPicPr>
            <p:cNvPr id="130" name="object 130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361688" y="1234440"/>
              <a:ext cx="251460" cy="214884"/>
            </a:xfrm>
            <a:prstGeom prst="rect">
              <a:avLst/>
            </a:prstGeom>
          </p:spPr>
        </p:pic>
        <p:pic>
          <p:nvPicPr>
            <p:cNvPr id="131" name="object 13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135123" y="576072"/>
              <a:ext cx="998982" cy="459486"/>
            </a:xfrm>
            <a:prstGeom prst="rect">
              <a:avLst/>
            </a:prstGeom>
          </p:spPr>
        </p:pic>
        <p:pic>
          <p:nvPicPr>
            <p:cNvPr id="132" name="object 132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2290571" y="621792"/>
              <a:ext cx="747522" cy="381762"/>
            </a:xfrm>
            <a:prstGeom prst="rect">
              <a:avLst/>
            </a:prstGeom>
          </p:spPr>
        </p:pic>
        <p:sp>
          <p:nvSpPr>
            <p:cNvPr id="133" name="object 133"/>
            <p:cNvSpPr/>
            <p:nvPr/>
          </p:nvSpPr>
          <p:spPr>
            <a:xfrm>
              <a:off x="2185415" y="608076"/>
              <a:ext cx="901065" cy="361315"/>
            </a:xfrm>
            <a:custGeom>
              <a:avLst/>
              <a:gdLst/>
              <a:ahLst/>
              <a:cxnLst/>
              <a:rect l="l" t="t" r="r" b="b"/>
              <a:pathLst>
                <a:path w="901064" h="361315">
                  <a:moveTo>
                    <a:pt x="900683" y="0"/>
                  </a:moveTo>
                  <a:lnTo>
                    <a:pt x="0" y="0"/>
                  </a:lnTo>
                  <a:lnTo>
                    <a:pt x="0" y="361188"/>
                  </a:lnTo>
                  <a:lnTo>
                    <a:pt x="900683" y="361188"/>
                  </a:lnTo>
                  <a:lnTo>
                    <a:pt x="900683" y="0"/>
                  </a:lnTo>
                  <a:close/>
                </a:path>
              </a:pathLst>
            </a:custGeom>
            <a:solidFill>
              <a:srgbClr val="78909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4" name="object 134"/>
            <p:cNvSpPr/>
            <p:nvPr/>
          </p:nvSpPr>
          <p:spPr>
            <a:xfrm>
              <a:off x="2185415" y="608076"/>
              <a:ext cx="901065" cy="361315"/>
            </a:xfrm>
            <a:custGeom>
              <a:avLst/>
              <a:gdLst/>
              <a:ahLst/>
              <a:cxnLst/>
              <a:rect l="l" t="t" r="r" b="b"/>
              <a:pathLst>
                <a:path w="901064" h="361315">
                  <a:moveTo>
                    <a:pt x="0" y="361188"/>
                  </a:moveTo>
                  <a:lnTo>
                    <a:pt x="900683" y="361188"/>
                  </a:lnTo>
                  <a:lnTo>
                    <a:pt x="900683" y="0"/>
                  </a:lnTo>
                  <a:lnTo>
                    <a:pt x="0" y="0"/>
                  </a:lnTo>
                  <a:lnTo>
                    <a:pt x="0" y="361188"/>
                  </a:lnTo>
                  <a:close/>
                </a:path>
              </a:pathLst>
            </a:custGeom>
            <a:ln w="9144">
              <a:solidFill>
                <a:srgbClr val="748D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5" name="object 135"/>
          <p:cNvSpPr txBox="1"/>
          <p:nvPr/>
        </p:nvSpPr>
        <p:spPr>
          <a:xfrm>
            <a:off x="2180844" y="662762"/>
            <a:ext cx="909955" cy="23558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207010">
              <a:lnSpc>
                <a:spcPct val="100000"/>
              </a:lnSpc>
              <a:spcBef>
                <a:spcPts val="135"/>
              </a:spcBef>
            </a:pPr>
            <a:r>
              <a:rPr sz="650" b="1" spc="-10" dirty="0">
                <a:solidFill>
                  <a:srgbClr val="FFFFFF"/>
                </a:solidFill>
                <a:latin typeface="Arial"/>
                <a:cs typeface="Arial"/>
              </a:rPr>
              <a:t>Физические</a:t>
            </a:r>
            <a:endParaRPr sz="650">
              <a:latin typeface="Arial"/>
              <a:cs typeface="Arial"/>
            </a:endParaRPr>
          </a:p>
          <a:p>
            <a:pPr marL="266700">
              <a:lnSpc>
                <a:spcPct val="100000"/>
              </a:lnSpc>
              <a:spcBef>
                <a:spcPts val="50"/>
              </a:spcBef>
            </a:pPr>
            <a:r>
              <a:rPr sz="650" b="1" spc="-10" dirty="0">
                <a:solidFill>
                  <a:srgbClr val="FFFFFF"/>
                </a:solidFill>
                <a:latin typeface="Arial"/>
                <a:cs typeface="Arial"/>
              </a:rPr>
              <a:t>действия</a:t>
            </a:r>
            <a:endParaRPr sz="650">
              <a:latin typeface="Arial"/>
              <a:cs typeface="Arial"/>
            </a:endParaRPr>
          </a:p>
        </p:txBody>
      </p:sp>
      <p:pic>
        <p:nvPicPr>
          <p:cNvPr id="136" name="object 136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778507" y="539495"/>
            <a:ext cx="224028" cy="150876"/>
          </a:xfrm>
          <a:prstGeom prst="rect">
            <a:avLst/>
          </a:prstGeom>
        </p:spPr>
      </p:pic>
      <p:sp>
        <p:nvSpPr>
          <p:cNvPr id="137" name="object 137"/>
          <p:cNvSpPr txBox="1"/>
          <p:nvPr/>
        </p:nvSpPr>
        <p:spPr>
          <a:xfrm>
            <a:off x="1841373" y="519176"/>
            <a:ext cx="99695" cy="1847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050" b="1" spc="-50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endParaRPr sz="1050">
              <a:latin typeface="Arial"/>
              <a:cs typeface="Arial"/>
            </a:endParaRPr>
          </a:p>
        </p:txBody>
      </p:sp>
      <p:pic>
        <p:nvPicPr>
          <p:cNvPr id="138" name="object 138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5468111" y="534923"/>
            <a:ext cx="228600" cy="150875"/>
          </a:xfrm>
          <a:prstGeom prst="rect">
            <a:avLst/>
          </a:prstGeom>
        </p:spPr>
      </p:pic>
      <p:sp>
        <p:nvSpPr>
          <p:cNvPr id="139" name="object 139"/>
          <p:cNvSpPr txBox="1"/>
          <p:nvPr/>
        </p:nvSpPr>
        <p:spPr>
          <a:xfrm>
            <a:off x="5534405" y="512445"/>
            <a:ext cx="99695" cy="1847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050" b="1" spc="-50" dirty="0">
                <a:solidFill>
                  <a:srgbClr val="FFFFFF"/>
                </a:solidFill>
                <a:latin typeface="Arial"/>
                <a:cs typeface="Arial"/>
              </a:rPr>
              <a:t>4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140" name="object 140"/>
          <p:cNvGrpSpPr/>
          <p:nvPr/>
        </p:nvGrpSpPr>
        <p:grpSpPr>
          <a:xfrm>
            <a:off x="0" y="9144"/>
            <a:ext cx="585470" cy="5134610"/>
            <a:chOff x="0" y="9144"/>
            <a:chExt cx="585470" cy="5134610"/>
          </a:xfrm>
        </p:grpSpPr>
        <p:pic>
          <p:nvPicPr>
            <p:cNvPr id="141" name="object 141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32003" y="9144"/>
              <a:ext cx="553212" cy="5134355"/>
            </a:xfrm>
            <a:prstGeom prst="rect">
              <a:avLst/>
            </a:prstGeom>
          </p:spPr>
        </p:pic>
        <p:sp>
          <p:nvSpPr>
            <p:cNvPr id="142" name="object 142"/>
            <p:cNvSpPr/>
            <p:nvPr/>
          </p:nvSpPr>
          <p:spPr>
            <a:xfrm>
              <a:off x="0" y="9144"/>
              <a:ext cx="160020" cy="5134610"/>
            </a:xfrm>
            <a:custGeom>
              <a:avLst/>
              <a:gdLst/>
              <a:ahLst/>
              <a:cxnLst/>
              <a:rect l="l" t="t" r="r" b="b"/>
              <a:pathLst>
                <a:path w="160020" h="5134610">
                  <a:moveTo>
                    <a:pt x="160019" y="5134355"/>
                  </a:moveTo>
                  <a:lnTo>
                    <a:pt x="160019" y="0"/>
                  </a:lnTo>
                  <a:lnTo>
                    <a:pt x="0" y="0"/>
                  </a:lnTo>
                  <a:lnTo>
                    <a:pt x="0" y="5134355"/>
                  </a:lnTo>
                  <a:lnTo>
                    <a:pt x="160019" y="513435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3" name="object 143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160020" y="653795"/>
              <a:ext cx="420623" cy="512063"/>
            </a:xfrm>
            <a:prstGeom prst="rect">
              <a:avLst/>
            </a:prstGeom>
          </p:spPr>
        </p:pic>
        <p:pic>
          <p:nvPicPr>
            <p:cNvPr id="144" name="object 144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0" y="4608576"/>
              <a:ext cx="585210" cy="534923"/>
            </a:xfrm>
            <a:prstGeom prst="rect">
              <a:avLst/>
            </a:prstGeom>
          </p:spPr>
        </p:pic>
        <p:pic>
          <p:nvPicPr>
            <p:cNvPr id="145" name="object 145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164592" y="91440"/>
              <a:ext cx="416052" cy="43433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0"/>
            <a:ext cx="645160" cy="5143500"/>
            <a:chOff x="0" y="0"/>
            <a:chExt cx="645160" cy="514350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1440" y="0"/>
              <a:ext cx="548640" cy="514350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22859" y="0"/>
              <a:ext cx="196850" cy="5143500"/>
            </a:xfrm>
            <a:custGeom>
              <a:avLst/>
              <a:gdLst/>
              <a:ahLst/>
              <a:cxnLst/>
              <a:rect l="l" t="t" r="r" b="b"/>
              <a:pathLst>
                <a:path w="196850" h="5143500">
                  <a:moveTo>
                    <a:pt x="196596" y="0"/>
                  </a:moveTo>
                  <a:lnTo>
                    <a:pt x="0" y="0"/>
                  </a:lnTo>
                  <a:lnTo>
                    <a:pt x="0" y="5143499"/>
                  </a:lnTo>
                  <a:lnTo>
                    <a:pt x="196596" y="5143499"/>
                  </a:lnTo>
                  <a:lnTo>
                    <a:pt x="19659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9456" y="640080"/>
              <a:ext cx="420623" cy="516636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4599432"/>
              <a:ext cx="644646" cy="544067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24028" y="82296"/>
              <a:ext cx="416052" cy="434339"/>
            </a:xfrm>
            <a:prstGeom prst="rect">
              <a:avLst/>
            </a:prstGeom>
          </p:spPr>
        </p:pic>
      </p:grpSp>
      <p:sp>
        <p:nvSpPr>
          <p:cNvPr id="29" name="object 3">
            <a:extLst>
              <a:ext uri="{FF2B5EF4-FFF2-40B4-BE49-F238E27FC236}">
                <a16:creationId xmlns:a16="http://schemas.microsoft.com/office/drawing/2014/main" xmlns="" id="{A4BDE7BC-4FFF-3E4A-7256-A9909B904F80}"/>
              </a:ext>
            </a:extLst>
          </p:cNvPr>
          <p:cNvSpPr txBox="1">
            <a:spLocks/>
          </p:cNvSpPr>
          <p:nvPr/>
        </p:nvSpPr>
        <p:spPr>
          <a:xfrm>
            <a:off x="1828800" y="216280"/>
            <a:ext cx="296672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ru-RU" dirty="0">
                <a:solidFill>
                  <a:srgbClr val="394850"/>
                </a:solidFill>
                <a:latin typeface="Trebuchet MS"/>
                <a:cs typeface="Trebuchet MS"/>
              </a:rPr>
              <a:t>План мероприятий</a:t>
            </a:r>
            <a:endParaRPr lang="ru-RU" dirty="0">
              <a:latin typeface="Trebuchet MS"/>
              <a:cs typeface="Trebuchet MS"/>
            </a:endParaRPr>
          </a:p>
        </p:txBody>
      </p:sp>
      <p:pic>
        <p:nvPicPr>
          <p:cNvPr id="32" name="Рисунок 31">
            <a:extLst>
              <a:ext uri="{FF2B5EF4-FFF2-40B4-BE49-F238E27FC236}">
                <a16:creationId xmlns:a16="http://schemas.microsoft.com/office/drawing/2014/main" xmlns="" id="{50CC0EE8-8826-F10D-2F0B-D03CB43EA875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68095" y="588160"/>
            <a:ext cx="8284465" cy="443486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xmlns="" id="{E96ECE12-6A30-43E4-7616-EF0FE01E1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>
            <a:extLst>
              <a:ext uri="{FF2B5EF4-FFF2-40B4-BE49-F238E27FC236}">
                <a16:creationId xmlns:a16="http://schemas.microsoft.com/office/drawing/2014/main" xmlns="" id="{106E83AD-3286-08E6-7142-3D068C631040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>
            <a:extLst>
              <a:ext uri="{FF2B5EF4-FFF2-40B4-BE49-F238E27FC236}">
                <a16:creationId xmlns:a16="http://schemas.microsoft.com/office/drawing/2014/main" xmlns="" id="{4794553E-6451-C085-DB5C-BA862F229506}"/>
              </a:ext>
            </a:extLst>
          </p:cNvPr>
          <p:cNvGrpSpPr/>
          <p:nvPr/>
        </p:nvGrpSpPr>
        <p:grpSpPr>
          <a:xfrm>
            <a:off x="0" y="0"/>
            <a:ext cx="645160" cy="5143500"/>
            <a:chOff x="0" y="0"/>
            <a:chExt cx="645160" cy="5143500"/>
          </a:xfrm>
        </p:grpSpPr>
        <p:pic>
          <p:nvPicPr>
            <p:cNvPr id="4" name="object 4">
              <a:extLst>
                <a:ext uri="{FF2B5EF4-FFF2-40B4-BE49-F238E27FC236}">
                  <a16:creationId xmlns:a16="http://schemas.microsoft.com/office/drawing/2014/main" xmlns="" id="{27715A7D-62E8-D279-ADE5-E4F03D00C505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1440" y="0"/>
              <a:ext cx="548640" cy="5143500"/>
            </a:xfrm>
            <a:prstGeom prst="rect">
              <a:avLst/>
            </a:prstGeom>
          </p:spPr>
        </p:pic>
        <p:sp>
          <p:nvSpPr>
            <p:cNvPr id="5" name="object 5">
              <a:extLst>
                <a:ext uri="{FF2B5EF4-FFF2-40B4-BE49-F238E27FC236}">
                  <a16:creationId xmlns:a16="http://schemas.microsoft.com/office/drawing/2014/main" xmlns="" id="{6D30B438-4483-15AE-8AA3-3248CBC75AD8}"/>
                </a:ext>
              </a:extLst>
            </p:cNvPr>
            <p:cNvSpPr/>
            <p:nvPr/>
          </p:nvSpPr>
          <p:spPr>
            <a:xfrm>
              <a:off x="22859" y="0"/>
              <a:ext cx="196850" cy="5143500"/>
            </a:xfrm>
            <a:custGeom>
              <a:avLst/>
              <a:gdLst/>
              <a:ahLst/>
              <a:cxnLst/>
              <a:rect l="l" t="t" r="r" b="b"/>
              <a:pathLst>
                <a:path w="196850" h="5143500">
                  <a:moveTo>
                    <a:pt x="196596" y="0"/>
                  </a:moveTo>
                  <a:lnTo>
                    <a:pt x="0" y="0"/>
                  </a:lnTo>
                  <a:lnTo>
                    <a:pt x="0" y="5143499"/>
                  </a:lnTo>
                  <a:lnTo>
                    <a:pt x="196596" y="5143499"/>
                  </a:lnTo>
                  <a:lnTo>
                    <a:pt x="19659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>
              <a:extLst>
                <a:ext uri="{FF2B5EF4-FFF2-40B4-BE49-F238E27FC236}">
                  <a16:creationId xmlns:a16="http://schemas.microsoft.com/office/drawing/2014/main" xmlns="" id="{25F10E6C-F390-D343-1504-49CB6D03BDE1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9456" y="640080"/>
              <a:ext cx="420623" cy="516636"/>
            </a:xfrm>
            <a:prstGeom prst="rect">
              <a:avLst/>
            </a:prstGeom>
          </p:spPr>
        </p:pic>
        <p:pic>
          <p:nvPicPr>
            <p:cNvPr id="7" name="object 7">
              <a:extLst>
                <a:ext uri="{FF2B5EF4-FFF2-40B4-BE49-F238E27FC236}">
                  <a16:creationId xmlns:a16="http://schemas.microsoft.com/office/drawing/2014/main" xmlns="" id="{7961E910-4A20-232E-936F-43D135883C0D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4599432"/>
              <a:ext cx="644646" cy="544067"/>
            </a:xfrm>
            <a:prstGeom prst="rect">
              <a:avLst/>
            </a:prstGeom>
          </p:spPr>
        </p:pic>
        <p:pic>
          <p:nvPicPr>
            <p:cNvPr id="8" name="object 8">
              <a:extLst>
                <a:ext uri="{FF2B5EF4-FFF2-40B4-BE49-F238E27FC236}">
                  <a16:creationId xmlns:a16="http://schemas.microsoft.com/office/drawing/2014/main" xmlns="" id="{AF890C79-BAA9-417A-373C-5DA4F6A55786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24028" y="82296"/>
              <a:ext cx="416052" cy="434339"/>
            </a:xfrm>
            <a:prstGeom prst="rect">
              <a:avLst/>
            </a:prstGeom>
          </p:spPr>
        </p:pic>
      </p:grpSp>
      <p:sp>
        <p:nvSpPr>
          <p:cNvPr id="29" name="object 3">
            <a:extLst>
              <a:ext uri="{FF2B5EF4-FFF2-40B4-BE49-F238E27FC236}">
                <a16:creationId xmlns:a16="http://schemas.microsoft.com/office/drawing/2014/main" xmlns="" id="{4C426F9F-F191-C025-EE36-3C23A7ABFD0E}"/>
              </a:ext>
            </a:extLst>
          </p:cNvPr>
          <p:cNvSpPr txBox="1">
            <a:spLocks/>
          </p:cNvSpPr>
          <p:nvPr/>
        </p:nvSpPr>
        <p:spPr>
          <a:xfrm>
            <a:off x="1828800" y="216280"/>
            <a:ext cx="296672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ru-RU" dirty="0">
                <a:solidFill>
                  <a:srgbClr val="394850"/>
                </a:solidFill>
                <a:latin typeface="Trebuchet MS"/>
                <a:cs typeface="Trebuchet MS"/>
              </a:rPr>
              <a:t>План мероприятий</a:t>
            </a:r>
            <a:endParaRPr lang="ru-RU" dirty="0">
              <a:latin typeface="Trebuchet MS"/>
              <a:cs typeface="Trebuchet MS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1BF05C56-CCEC-DC27-1FF8-B139AED265D9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08661" y="732915"/>
            <a:ext cx="8235534" cy="1672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29556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994384F-00E6-176F-4484-2DBACDB4FD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>
            <a:extLst>
              <a:ext uri="{FF2B5EF4-FFF2-40B4-BE49-F238E27FC236}">
                <a16:creationId xmlns:a16="http://schemas.microsoft.com/office/drawing/2014/main" xmlns="" id="{B13883ED-B723-2021-BAE8-90276BFA4269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52727" y="251459"/>
            <a:ext cx="3963924" cy="594360"/>
          </a:xfrm>
          <a:prstGeom prst="rect">
            <a:avLst/>
          </a:prstGeom>
        </p:spPr>
      </p:pic>
      <p:sp>
        <p:nvSpPr>
          <p:cNvPr id="3" name="object 3">
            <a:extLst>
              <a:ext uri="{FF2B5EF4-FFF2-40B4-BE49-F238E27FC236}">
                <a16:creationId xmlns:a16="http://schemas.microsoft.com/office/drawing/2014/main" xmlns="" id="{F62D8F36-DA0C-048D-E387-3A697BD46AE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030705" y="395782"/>
            <a:ext cx="4830013" cy="298286"/>
          </a:xfrm>
          <a:prstGeom prst="rect">
            <a:avLst/>
          </a:prstGeom>
        </p:spPr>
        <p:txBody>
          <a:bodyPr vert="horz" wrap="square" lIns="0" tIns="59181" rIns="0" bIns="0" rtlCol="0">
            <a:spAutoFit/>
          </a:bodyPr>
          <a:lstStyle/>
          <a:p>
            <a:pPr marL="913130">
              <a:lnSpc>
                <a:spcPct val="100000"/>
              </a:lnSpc>
              <a:spcBef>
                <a:spcPts val="135"/>
              </a:spcBef>
            </a:pPr>
            <a:r>
              <a:rPr lang="ru-RU" dirty="0"/>
              <a:t>Итоги реализации</a:t>
            </a:r>
            <a:endParaRPr spc="-25" dirty="0"/>
          </a:p>
        </p:txBody>
      </p:sp>
      <p:grpSp>
        <p:nvGrpSpPr>
          <p:cNvPr id="4" name="object 4">
            <a:extLst>
              <a:ext uri="{FF2B5EF4-FFF2-40B4-BE49-F238E27FC236}">
                <a16:creationId xmlns:a16="http://schemas.microsoft.com/office/drawing/2014/main" xmlns="" id="{2C422C34-57AD-7028-076E-3C0B570F2579}"/>
              </a:ext>
            </a:extLst>
          </p:cNvPr>
          <p:cNvGrpSpPr/>
          <p:nvPr/>
        </p:nvGrpSpPr>
        <p:grpSpPr>
          <a:xfrm>
            <a:off x="928116" y="256031"/>
            <a:ext cx="649605" cy="603885"/>
            <a:chOff x="928116" y="256031"/>
            <a:chExt cx="649605" cy="603885"/>
          </a:xfrm>
        </p:grpSpPr>
        <p:sp>
          <p:nvSpPr>
            <p:cNvPr id="5" name="object 5">
              <a:extLst>
                <a:ext uri="{FF2B5EF4-FFF2-40B4-BE49-F238E27FC236}">
                  <a16:creationId xmlns:a16="http://schemas.microsoft.com/office/drawing/2014/main" xmlns="" id="{8D685FF5-CE8B-8635-82D0-F06543DE5704}"/>
                </a:ext>
              </a:extLst>
            </p:cNvPr>
            <p:cNvSpPr/>
            <p:nvPr/>
          </p:nvSpPr>
          <p:spPr>
            <a:xfrm>
              <a:off x="941832" y="269747"/>
              <a:ext cx="622300" cy="576580"/>
            </a:xfrm>
            <a:custGeom>
              <a:avLst/>
              <a:gdLst/>
              <a:ahLst/>
              <a:cxnLst/>
              <a:rect l="l" t="t" r="r" b="b"/>
              <a:pathLst>
                <a:path w="622300" h="576580">
                  <a:moveTo>
                    <a:pt x="310896" y="0"/>
                  </a:moveTo>
                  <a:lnTo>
                    <a:pt x="260466" y="3768"/>
                  </a:lnTo>
                  <a:lnTo>
                    <a:pt x="212628" y="14679"/>
                  </a:lnTo>
                  <a:lnTo>
                    <a:pt x="168021" y="32140"/>
                  </a:lnTo>
                  <a:lnTo>
                    <a:pt x="127284" y="55558"/>
                  </a:lnTo>
                  <a:lnTo>
                    <a:pt x="91059" y="84343"/>
                  </a:lnTo>
                  <a:lnTo>
                    <a:pt x="59984" y="117902"/>
                  </a:lnTo>
                  <a:lnTo>
                    <a:pt x="34701" y="155643"/>
                  </a:lnTo>
                  <a:lnTo>
                    <a:pt x="15849" y="196973"/>
                  </a:lnTo>
                  <a:lnTo>
                    <a:pt x="4069" y="241302"/>
                  </a:lnTo>
                  <a:lnTo>
                    <a:pt x="0" y="288036"/>
                  </a:lnTo>
                  <a:lnTo>
                    <a:pt x="4069" y="334769"/>
                  </a:lnTo>
                  <a:lnTo>
                    <a:pt x="15849" y="379098"/>
                  </a:lnTo>
                  <a:lnTo>
                    <a:pt x="34701" y="420428"/>
                  </a:lnTo>
                  <a:lnTo>
                    <a:pt x="59984" y="458169"/>
                  </a:lnTo>
                  <a:lnTo>
                    <a:pt x="91059" y="491728"/>
                  </a:lnTo>
                  <a:lnTo>
                    <a:pt x="127284" y="520513"/>
                  </a:lnTo>
                  <a:lnTo>
                    <a:pt x="168021" y="543931"/>
                  </a:lnTo>
                  <a:lnTo>
                    <a:pt x="212628" y="561392"/>
                  </a:lnTo>
                  <a:lnTo>
                    <a:pt x="260466" y="572303"/>
                  </a:lnTo>
                  <a:lnTo>
                    <a:pt x="310896" y="576072"/>
                  </a:lnTo>
                  <a:lnTo>
                    <a:pt x="361325" y="572303"/>
                  </a:lnTo>
                  <a:lnTo>
                    <a:pt x="409163" y="561392"/>
                  </a:lnTo>
                  <a:lnTo>
                    <a:pt x="453770" y="543931"/>
                  </a:lnTo>
                  <a:lnTo>
                    <a:pt x="494507" y="520513"/>
                  </a:lnTo>
                  <a:lnTo>
                    <a:pt x="530732" y="491728"/>
                  </a:lnTo>
                  <a:lnTo>
                    <a:pt x="561807" y="458169"/>
                  </a:lnTo>
                  <a:lnTo>
                    <a:pt x="587090" y="420428"/>
                  </a:lnTo>
                  <a:lnTo>
                    <a:pt x="605942" y="379098"/>
                  </a:lnTo>
                  <a:lnTo>
                    <a:pt x="617722" y="334769"/>
                  </a:lnTo>
                  <a:lnTo>
                    <a:pt x="621792" y="288036"/>
                  </a:lnTo>
                  <a:lnTo>
                    <a:pt x="617722" y="241302"/>
                  </a:lnTo>
                  <a:lnTo>
                    <a:pt x="605942" y="196973"/>
                  </a:lnTo>
                  <a:lnTo>
                    <a:pt x="587090" y="155643"/>
                  </a:lnTo>
                  <a:lnTo>
                    <a:pt x="561807" y="117902"/>
                  </a:lnTo>
                  <a:lnTo>
                    <a:pt x="530733" y="84343"/>
                  </a:lnTo>
                  <a:lnTo>
                    <a:pt x="494507" y="55558"/>
                  </a:lnTo>
                  <a:lnTo>
                    <a:pt x="453771" y="32140"/>
                  </a:lnTo>
                  <a:lnTo>
                    <a:pt x="409163" y="14679"/>
                  </a:lnTo>
                  <a:lnTo>
                    <a:pt x="361325" y="3768"/>
                  </a:lnTo>
                  <a:lnTo>
                    <a:pt x="310896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" name="object 6">
              <a:extLst>
                <a:ext uri="{FF2B5EF4-FFF2-40B4-BE49-F238E27FC236}">
                  <a16:creationId xmlns:a16="http://schemas.microsoft.com/office/drawing/2014/main" xmlns="" id="{4B8EE626-7180-1AF7-5DC8-5FC3C675DB5C}"/>
                </a:ext>
              </a:extLst>
            </p:cNvPr>
            <p:cNvSpPr/>
            <p:nvPr/>
          </p:nvSpPr>
          <p:spPr>
            <a:xfrm>
              <a:off x="941832" y="269747"/>
              <a:ext cx="622300" cy="576580"/>
            </a:xfrm>
            <a:custGeom>
              <a:avLst/>
              <a:gdLst/>
              <a:ahLst/>
              <a:cxnLst/>
              <a:rect l="l" t="t" r="r" b="b"/>
              <a:pathLst>
                <a:path w="622300" h="576580">
                  <a:moveTo>
                    <a:pt x="0" y="288036"/>
                  </a:moveTo>
                  <a:lnTo>
                    <a:pt x="4069" y="241302"/>
                  </a:lnTo>
                  <a:lnTo>
                    <a:pt x="15849" y="196973"/>
                  </a:lnTo>
                  <a:lnTo>
                    <a:pt x="34701" y="155643"/>
                  </a:lnTo>
                  <a:lnTo>
                    <a:pt x="59984" y="117902"/>
                  </a:lnTo>
                  <a:lnTo>
                    <a:pt x="91059" y="84343"/>
                  </a:lnTo>
                  <a:lnTo>
                    <a:pt x="127284" y="55558"/>
                  </a:lnTo>
                  <a:lnTo>
                    <a:pt x="168021" y="32140"/>
                  </a:lnTo>
                  <a:lnTo>
                    <a:pt x="212628" y="14679"/>
                  </a:lnTo>
                  <a:lnTo>
                    <a:pt x="260466" y="3768"/>
                  </a:lnTo>
                  <a:lnTo>
                    <a:pt x="310896" y="0"/>
                  </a:lnTo>
                  <a:lnTo>
                    <a:pt x="361325" y="3768"/>
                  </a:lnTo>
                  <a:lnTo>
                    <a:pt x="409163" y="14679"/>
                  </a:lnTo>
                  <a:lnTo>
                    <a:pt x="453771" y="32140"/>
                  </a:lnTo>
                  <a:lnTo>
                    <a:pt x="494507" y="55558"/>
                  </a:lnTo>
                  <a:lnTo>
                    <a:pt x="530733" y="84343"/>
                  </a:lnTo>
                  <a:lnTo>
                    <a:pt x="561807" y="117902"/>
                  </a:lnTo>
                  <a:lnTo>
                    <a:pt x="587090" y="155643"/>
                  </a:lnTo>
                  <a:lnTo>
                    <a:pt x="605942" y="196973"/>
                  </a:lnTo>
                  <a:lnTo>
                    <a:pt x="617722" y="241302"/>
                  </a:lnTo>
                  <a:lnTo>
                    <a:pt x="621792" y="288036"/>
                  </a:lnTo>
                  <a:lnTo>
                    <a:pt x="617722" y="334769"/>
                  </a:lnTo>
                  <a:lnTo>
                    <a:pt x="605942" y="379098"/>
                  </a:lnTo>
                  <a:lnTo>
                    <a:pt x="587090" y="420428"/>
                  </a:lnTo>
                  <a:lnTo>
                    <a:pt x="561807" y="458169"/>
                  </a:lnTo>
                  <a:lnTo>
                    <a:pt x="530732" y="491728"/>
                  </a:lnTo>
                  <a:lnTo>
                    <a:pt x="494507" y="520513"/>
                  </a:lnTo>
                  <a:lnTo>
                    <a:pt x="453770" y="543931"/>
                  </a:lnTo>
                  <a:lnTo>
                    <a:pt x="409163" y="561392"/>
                  </a:lnTo>
                  <a:lnTo>
                    <a:pt x="361325" y="572303"/>
                  </a:lnTo>
                  <a:lnTo>
                    <a:pt x="310896" y="576072"/>
                  </a:lnTo>
                  <a:lnTo>
                    <a:pt x="260466" y="572303"/>
                  </a:lnTo>
                  <a:lnTo>
                    <a:pt x="212628" y="561392"/>
                  </a:lnTo>
                  <a:lnTo>
                    <a:pt x="168021" y="543931"/>
                  </a:lnTo>
                  <a:lnTo>
                    <a:pt x="127284" y="520513"/>
                  </a:lnTo>
                  <a:lnTo>
                    <a:pt x="91059" y="491728"/>
                  </a:lnTo>
                  <a:lnTo>
                    <a:pt x="59984" y="458169"/>
                  </a:lnTo>
                  <a:lnTo>
                    <a:pt x="34701" y="420428"/>
                  </a:lnTo>
                  <a:lnTo>
                    <a:pt x="15849" y="379098"/>
                  </a:lnTo>
                  <a:lnTo>
                    <a:pt x="4069" y="334769"/>
                  </a:lnTo>
                  <a:lnTo>
                    <a:pt x="0" y="288036"/>
                  </a:lnTo>
                  <a:close/>
                </a:path>
              </a:pathLst>
            </a:custGeom>
            <a:ln w="2743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8" name="object 8">
            <a:extLst>
              <a:ext uri="{FF2B5EF4-FFF2-40B4-BE49-F238E27FC236}">
                <a16:creationId xmlns:a16="http://schemas.microsoft.com/office/drawing/2014/main" xmlns="" id="{7F0A2ABD-A647-3EFC-7FCE-FA252BF37681}"/>
              </a:ext>
            </a:extLst>
          </p:cNvPr>
          <p:cNvSpPr/>
          <p:nvPr/>
        </p:nvSpPr>
        <p:spPr>
          <a:xfrm>
            <a:off x="1906805" y="2022348"/>
            <a:ext cx="421005" cy="1737360"/>
          </a:xfrm>
          <a:custGeom>
            <a:avLst/>
            <a:gdLst/>
            <a:ahLst/>
            <a:cxnLst/>
            <a:rect l="l" t="t" r="r" b="b"/>
            <a:pathLst>
              <a:path w="421004" h="1737360">
                <a:moveTo>
                  <a:pt x="420624" y="0"/>
                </a:moveTo>
                <a:lnTo>
                  <a:pt x="0" y="0"/>
                </a:lnTo>
                <a:lnTo>
                  <a:pt x="0" y="1737360"/>
                </a:lnTo>
                <a:lnTo>
                  <a:pt x="420624" y="1737360"/>
                </a:lnTo>
                <a:lnTo>
                  <a:pt x="420624" y="0"/>
                </a:lnTo>
                <a:close/>
              </a:path>
            </a:pathLst>
          </a:custGeom>
          <a:solidFill>
            <a:srgbClr val="464139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" name="object 9">
            <a:extLst>
              <a:ext uri="{FF2B5EF4-FFF2-40B4-BE49-F238E27FC236}">
                <a16:creationId xmlns:a16="http://schemas.microsoft.com/office/drawing/2014/main" xmlns="" id="{36E24FE3-3712-8615-1A25-431DA722A201}"/>
              </a:ext>
            </a:extLst>
          </p:cNvPr>
          <p:cNvSpPr/>
          <p:nvPr/>
        </p:nvSpPr>
        <p:spPr>
          <a:xfrm>
            <a:off x="2423441" y="2859024"/>
            <a:ext cx="421005" cy="868680"/>
          </a:xfrm>
          <a:custGeom>
            <a:avLst/>
            <a:gdLst/>
            <a:ahLst/>
            <a:cxnLst/>
            <a:rect l="l" t="t" r="r" b="b"/>
            <a:pathLst>
              <a:path w="421004" h="868679">
                <a:moveTo>
                  <a:pt x="420624" y="0"/>
                </a:moveTo>
                <a:lnTo>
                  <a:pt x="0" y="0"/>
                </a:lnTo>
                <a:lnTo>
                  <a:pt x="0" y="868680"/>
                </a:lnTo>
                <a:lnTo>
                  <a:pt x="420624" y="868680"/>
                </a:lnTo>
                <a:lnTo>
                  <a:pt x="420624" y="0"/>
                </a:lnTo>
                <a:close/>
              </a:path>
            </a:pathLst>
          </a:custGeom>
          <a:solidFill>
            <a:srgbClr val="9D8079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10" name="object 10">
            <a:extLst>
              <a:ext uri="{FF2B5EF4-FFF2-40B4-BE49-F238E27FC236}">
                <a16:creationId xmlns:a16="http://schemas.microsoft.com/office/drawing/2014/main" xmlns="" id="{F0AD23B4-2475-0EB6-050F-C8AAE989A03F}"/>
              </a:ext>
            </a:extLst>
          </p:cNvPr>
          <p:cNvGrpSpPr/>
          <p:nvPr/>
        </p:nvGrpSpPr>
        <p:grpSpPr>
          <a:xfrm>
            <a:off x="1966241" y="1853185"/>
            <a:ext cx="736600" cy="836294"/>
            <a:chOff x="6894576" y="2985516"/>
            <a:chExt cx="736600" cy="836294"/>
          </a:xfrm>
        </p:grpSpPr>
        <p:sp>
          <p:nvSpPr>
            <p:cNvPr id="11" name="object 11">
              <a:extLst>
                <a:ext uri="{FF2B5EF4-FFF2-40B4-BE49-F238E27FC236}">
                  <a16:creationId xmlns:a16="http://schemas.microsoft.com/office/drawing/2014/main" xmlns="" id="{1D32303F-77A8-37D4-8F58-836F882A78EA}"/>
                </a:ext>
              </a:extLst>
            </p:cNvPr>
            <p:cNvSpPr/>
            <p:nvPr/>
          </p:nvSpPr>
          <p:spPr>
            <a:xfrm>
              <a:off x="7520940" y="3003804"/>
              <a:ext cx="109855" cy="818515"/>
            </a:xfrm>
            <a:custGeom>
              <a:avLst/>
              <a:gdLst/>
              <a:ahLst/>
              <a:cxnLst/>
              <a:rect l="l" t="t" r="r" b="b"/>
              <a:pathLst>
                <a:path w="109854" h="818514">
                  <a:moveTo>
                    <a:pt x="36575" y="708279"/>
                  </a:moveTo>
                  <a:lnTo>
                    <a:pt x="0" y="708279"/>
                  </a:lnTo>
                  <a:lnTo>
                    <a:pt x="54863" y="818007"/>
                  </a:lnTo>
                  <a:lnTo>
                    <a:pt x="100583" y="726566"/>
                  </a:lnTo>
                  <a:lnTo>
                    <a:pt x="36575" y="726566"/>
                  </a:lnTo>
                  <a:lnTo>
                    <a:pt x="36575" y="708279"/>
                  </a:lnTo>
                  <a:close/>
                </a:path>
                <a:path w="109854" h="818514">
                  <a:moveTo>
                    <a:pt x="73151" y="0"/>
                  </a:moveTo>
                  <a:lnTo>
                    <a:pt x="36575" y="0"/>
                  </a:lnTo>
                  <a:lnTo>
                    <a:pt x="36575" y="726566"/>
                  </a:lnTo>
                  <a:lnTo>
                    <a:pt x="73151" y="726566"/>
                  </a:lnTo>
                  <a:lnTo>
                    <a:pt x="73151" y="0"/>
                  </a:lnTo>
                  <a:close/>
                </a:path>
                <a:path w="109854" h="818514">
                  <a:moveTo>
                    <a:pt x="109727" y="708279"/>
                  </a:moveTo>
                  <a:lnTo>
                    <a:pt x="73151" y="708279"/>
                  </a:lnTo>
                  <a:lnTo>
                    <a:pt x="73151" y="726566"/>
                  </a:lnTo>
                  <a:lnTo>
                    <a:pt x="100583" y="726566"/>
                  </a:lnTo>
                  <a:lnTo>
                    <a:pt x="109727" y="708279"/>
                  </a:lnTo>
                  <a:close/>
                </a:path>
              </a:pathLst>
            </a:custGeom>
            <a:solidFill>
              <a:srgbClr val="3A170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object 12">
              <a:extLst>
                <a:ext uri="{FF2B5EF4-FFF2-40B4-BE49-F238E27FC236}">
                  <a16:creationId xmlns:a16="http://schemas.microsoft.com/office/drawing/2014/main" xmlns="" id="{013A2B72-FF7E-85EA-5A13-5752B9073360}"/>
                </a:ext>
              </a:extLst>
            </p:cNvPr>
            <p:cNvSpPr/>
            <p:nvPr/>
          </p:nvSpPr>
          <p:spPr>
            <a:xfrm>
              <a:off x="6894576" y="3003804"/>
              <a:ext cx="684530" cy="0"/>
            </a:xfrm>
            <a:custGeom>
              <a:avLst/>
              <a:gdLst/>
              <a:ahLst/>
              <a:cxnLst/>
              <a:rect l="l" t="t" r="r" b="b"/>
              <a:pathLst>
                <a:path w="684529">
                  <a:moveTo>
                    <a:pt x="0" y="0"/>
                  </a:moveTo>
                  <a:lnTo>
                    <a:pt x="684529" y="0"/>
                  </a:lnTo>
                </a:path>
              </a:pathLst>
            </a:custGeom>
            <a:ln w="36576">
              <a:solidFill>
                <a:srgbClr val="3A170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3" name="object 13">
            <a:extLst>
              <a:ext uri="{FF2B5EF4-FFF2-40B4-BE49-F238E27FC236}">
                <a16:creationId xmlns:a16="http://schemas.microsoft.com/office/drawing/2014/main" xmlns="" id="{D025B078-D12E-BD39-C749-07AC8FEAFD4A}"/>
              </a:ext>
            </a:extLst>
          </p:cNvPr>
          <p:cNvSpPr txBox="1"/>
          <p:nvPr/>
        </p:nvSpPr>
        <p:spPr>
          <a:xfrm>
            <a:off x="2859432" y="1999565"/>
            <a:ext cx="848994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50" b="0" i="0" u="none" strike="noStrike" kern="0" cap="none" spc="0" normalizeH="0" baseline="0" noProof="0" dirty="0">
                <a:ln>
                  <a:noFill/>
                </a:ln>
                <a:solidFill>
                  <a:srgbClr val="464643"/>
                </a:solidFill>
                <a:effectLst/>
                <a:uLnTx/>
                <a:uFillTx/>
                <a:latin typeface="Arial Black"/>
                <a:cs typeface="Arial Black"/>
              </a:rPr>
              <a:t>в</a:t>
            </a:r>
            <a:r>
              <a:rPr kumimoji="0" sz="1550" b="0" i="0" u="none" strike="noStrike" kern="0" cap="none" spc="175" normalizeH="0" baseline="0" noProof="0" dirty="0">
                <a:ln>
                  <a:noFill/>
                </a:ln>
                <a:solidFill>
                  <a:srgbClr val="464643"/>
                </a:solidFill>
                <a:effectLst/>
                <a:uLnTx/>
                <a:uFillTx/>
                <a:latin typeface="Arial Black"/>
                <a:cs typeface="Arial Black"/>
              </a:rPr>
              <a:t> </a:t>
            </a:r>
            <a:r>
              <a:rPr kumimoji="0" sz="3600" b="0" i="0" u="none" strike="noStrike" kern="0" cap="none" spc="-25" normalizeH="0" baseline="0" noProof="0" dirty="0">
                <a:ln>
                  <a:noFill/>
                </a:ln>
                <a:solidFill>
                  <a:srgbClr val="464643"/>
                </a:solidFill>
                <a:effectLst/>
                <a:uLnTx/>
                <a:uFillTx/>
                <a:latin typeface="Arial Black"/>
                <a:cs typeface="Arial Black"/>
              </a:rPr>
              <a:t>15</a:t>
            </a:r>
            <a:endParaRPr kumimoji="0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Black"/>
              <a:cs typeface="Arial Black"/>
            </a:endParaRPr>
          </a:p>
        </p:txBody>
      </p:sp>
      <p:sp>
        <p:nvSpPr>
          <p:cNvPr id="14" name="object 14">
            <a:extLst>
              <a:ext uri="{FF2B5EF4-FFF2-40B4-BE49-F238E27FC236}">
                <a16:creationId xmlns:a16="http://schemas.microsoft.com/office/drawing/2014/main" xmlns="" id="{87798587-157E-7A47-96B0-22FFDA926E7C}"/>
              </a:ext>
            </a:extLst>
          </p:cNvPr>
          <p:cNvSpPr txBox="1"/>
          <p:nvPr/>
        </p:nvSpPr>
        <p:spPr>
          <a:xfrm>
            <a:off x="2859432" y="2512315"/>
            <a:ext cx="425450" cy="26733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50" b="0" i="0" u="none" strike="noStrike" kern="0" cap="none" spc="-25" normalizeH="0" baseline="0" noProof="0" dirty="0">
                <a:ln>
                  <a:noFill/>
                </a:ln>
                <a:solidFill>
                  <a:srgbClr val="464643"/>
                </a:solidFill>
                <a:effectLst/>
                <a:uLnTx/>
                <a:uFillTx/>
                <a:latin typeface="Arial Black"/>
                <a:cs typeface="Arial Black"/>
              </a:rPr>
              <a:t>раз</a:t>
            </a:r>
            <a:endParaRPr kumimoji="0" sz="155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Black"/>
              <a:cs typeface="Arial Black"/>
            </a:endParaRPr>
          </a:p>
        </p:txBody>
      </p:sp>
      <p:sp>
        <p:nvSpPr>
          <p:cNvPr id="15" name="object 15">
            <a:extLst>
              <a:ext uri="{FF2B5EF4-FFF2-40B4-BE49-F238E27FC236}">
                <a16:creationId xmlns:a16="http://schemas.microsoft.com/office/drawing/2014/main" xmlns="" id="{6F77F92F-48A9-556E-8EA0-BC5B32607B80}"/>
              </a:ext>
            </a:extLst>
          </p:cNvPr>
          <p:cNvSpPr txBox="1"/>
          <p:nvPr/>
        </p:nvSpPr>
        <p:spPr>
          <a:xfrm>
            <a:off x="874294" y="1352550"/>
            <a:ext cx="2875280" cy="38989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1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50" b="1" i="0" u="none" strike="noStrike" kern="0" cap="none" spc="0" normalizeH="0" baseline="0" noProof="0" dirty="0">
                <a:ln>
                  <a:noFill/>
                </a:ln>
                <a:solidFill>
                  <a:srgbClr val="464643"/>
                </a:solidFill>
                <a:effectLst/>
                <a:uLnTx/>
                <a:uFillTx/>
                <a:latin typeface="Arial"/>
                <a:cs typeface="Arial"/>
              </a:rPr>
              <a:t>Время</a:t>
            </a:r>
            <a:r>
              <a:rPr kumimoji="0" sz="1150" b="1" i="0" u="none" strike="noStrike" kern="0" cap="none" spc="130" normalizeH="0" baseline="0" noProof="0" dirty="0">
                <a:ln>
                  <a:noFill/>
                </a:ln>
                <a:solidFill>
                  <a:srgbClr val="464643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1150" b="1" i="0" u="none" strike="noStrike" kern="0" cap="none" spc="0" normalizeH="0" baseline="0" noProof="0" dirty="0">
                <a:ln>
                  <a:noFill/>
                </a:ln>
                <a:solidFill>
                  <a:srgbClr val="464643"/>
                </a:solidFill>
                <a:effectLst/>
                <a:uLnTx/>
                <a:uFillTx/>
                <a:latin typeface="Arial"/>
                <a:cs typeface="Arial"/>
              </a:rPr>
              <a:t>протекания</a:t>
            </a:r>
            <a:r>
              <a:rPr kumimoji="0" sz="1150" b="1" i="0" u="none" strike="noStrike" kern="0" cap="none" spc="260" normalizeH="0" baseline="0" noProof="0" dirty="0">
                <a:ln>
                  <a:noFill/>
                </a:ln>
                <a:solidFill>
                  <a:srgbClr val="464643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1150" b="1" i="0" u="none" strike="noStrike" kern="0" cap="none" spc="0" normalizeH="0" baseline="0" noProof="0" dirty="0">
                <a:ln>
                  <a:noFill/>
                </a:ln>
                <a:solidFill>
                  <a:srgbClr val="464643"/>
                </a:solidFill>
                <a:effectLst/>
                <a:uLnTx/>
                <a:uFillTx/>
                <a:latin typeface="Arial"/>
                <a:cs typeface="Arial"/>
              </a:rPr>
              <a:t>процесса</a:t>
            </a:r>
            <a:r>
              <a:rPr kumimoji="0" sz="1150" b="1" i="0" u="none" strike="noStrike" kern="0" cap="none" spc="165" normalizeH="0" baseline="0" noProof="0" dirty="0">
                <a:ln>
                  <a:noFill/>
                </a:ln>
                <a:solidFill>
                  <a:srgbClr val="464643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1150" b="1" i="0" u="none" strike="noStrike" kern="0" cap="none" spc="0" normalizeH="0" baseline="0" noProof="0" dirty="0">
                <a:ln>
                  <a:noFill/>
                </a:ln>
                <a:solidFill>
                  <a:srgbClr val="464643"/>
                </a:solidFill>
                <a:effectLst/>
                <a:uLnTx/>
                <a:uFillTx/>
                <a:latin typeface="Arial"/>
                <a:cs typeface="Arial"/>
              </a:rPr>
              <a:t>на</a:t>
            </a:r>
            <a:r>
              <a:rPr kumimoji="0" sz="1150" b="1" i="0" u="none" strike="noStrike" kern="0" cap="none" spc="85" normalizeH="0" baseline="0" noProof="0" dirty="0">
                <a:ln>
                  <a:noFill/>
                </a:ln>
                <a:solidFill>
                  <a:srgbClr val="464643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1150" b="1" i="0" u="none" strike="noStrike" kern="0" cap="none" spc="-20" normalizeH="0" baseline="0" noProof="0" dirty="0">
                <a:ln>
                  <a:noFill/>
                </a:ln>
                <a:solidFill>
                  <a:srgbClr val="464643"/>
                </a:solidFill>
                <a:effectLst/>
                <a:uLnTx/>
                <a:uFillTx/>
                <a:latin typeface="Arial"/>
                <a:cs typeface="Arial"/>
              </a:rPr>
              <a:t>поиск</a:t>
            </a:r>
            <a:endParaRPr kumimoji="0" sz="115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cs typeface="Arial"/>
            </a:endParaRPr>
          </a:p>
          <a:p>
            <a:pPr marL="635" marR="0" lvl="0" indent="0" algn="ctr" defTabSz="914400" eaLnBrk="1" fontAlgn="auto" latinLnBrk="0" hangingPunct="1">
              <a:lnSpc>
                <a:spcPct val="100000"/>
              </a:lnSpc>
              <a:spcBef>
                <a:spcPts val="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0" cap="none" spc="0" normalizeH="0" baseline="0" noProof="0" dirty="0">
                <a:ln>
                  <a:noFill/>
                </a:ln>
                <a:solidFill>
                  <a:srgbClr val="464643"/>
                </a:solidFill>
                <a:effectLst/>
                <a:uLnTx/>
                <a:uFillTx/>
                <a:latin typeface="Arial"/>
                <a:cs typeface="Arial"/>
              </a:rPr>
              <a:t>необходимых</a:t>
            </a:r>
            <a:r>
              <a:rPr kumimoji="0" sz="1200" b="1" i="0" u="none" strike="noStrike" kern="0" cap="none" spc="-35" normalizeH="0" baseline="0" noProof="0" dirty="0">
                <a:ln>
                  <a:noFill/>
                </a:ln>
                <a:solidFill>
                  <a:srgbClr val="464643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1200" b="1" i="0" u="none" strike="noStrike" kern="0" cap="none" spc="-10" normalizeH="0" baseline="0" noProof="0" dirty="0">
                <a:ln>
                  <a:noFill/>
                </a:ln>
                <a:solidFill>
                  <a:srgbClr val="464643"/>
                </a:solidFill>
                <a:effectLst/>
                <a:uLnTx/>
                <a:uFillTx/>
                <a:latin typeface="Arial"/>
                <a:cs typeface="Arial"/>
              </a:rPr>
              <a:t>документов,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grpSp>
        <p:nvGrpSpPr>
          <p:cNvPr id="17" name="object 17">
            <a:extLst>
              <a:ext uri="{FF2B5EF4-FFF2-40B4-BE49-F238E27FC236}">
                <a16:creationId xmlns:a16="http://schemas.microsoft.com/office/drawing/2014/main" xmlns="" id="{CEF0DAB4-6A45-1EDC-3DA5-EDB4037E7BBA}"/>
              </a:ext>
            </a:extLst>
          </p:cNvPr>
          <p:cNvGrpSpPr/>
          <p:nvPr/>
        </p:nvGrpSpPr>
        <p:grpSpPr>
          <a:xfrm>
            <a:off x="2992912" y="3168016"/>
            <a:ext cx="2037080" cy="1724025"/>
            <a:chOff x="4485132" y="3127248"/>
            <a:chExt cx="2037080" cy="1724025"/>
          </a:xfrm>
        </p:grpSpPr>
        <p:pic>
          <p:nvPicPr>
            <p:cNvPr id="18" name="object 18">
              <a:extLst>
                <a:ext uri="{FF2B5EF4-FFF2-40B4-BE49-F238E27FC236}">
                  <a16:creationId xmlns:a16="http://schemas.microsoft.com/office/drawing/2014/main" xmlns="" id="{DB0893E0-9BFE-89C8-34AC-23AE37C3B6FE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485132" y="3127248"/>
              <a:ext cx="1847088" cy="1723644"/>
            </a:xfrm>
            <a:prstGeom prst="rect">
              <a:avLst/>
            </a:prstGeom>
          </p:spPr>
        </p:pic>
        <p:pic>
          <p:nvPicPr>
            <p:cNvPr id="19" name="object 19">
              <a:extLst>
                <a:ext uri="{FF2B5EF4-FFF2-40B4-BE49-F238E27FC236}">
                  <a16:creationId xmlns:a16="http://schemas.microsoft.com/office/drawing/2014/main" xmlns="" id="{BC715C32-4502-254D-7FF7-AC4D77957A52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797296" y="3282696"/>
              <a:ext cx="724661" cy="825246"/>
            </a:xfrm>
            <a:prstGeom prst="rect">
              <a:avLst/>
            </a:prstGeom>
          </p:spPr>
        </p:pic>
        <p:sp>
          <p:nvSpPr>
            <p:cNvPr id="20" name="object 20">
              <a:extLst>
                <a:ext uri="{FF2B5EF4-FFF2-40B4-BE49-F238E27FC236}">
                  <a16:creationId xmlns:a16="http://schemas.microsoft.com/office/drawing/2014/main" xmlns="" id="{664EA421-2739-7E5C-4415-85A7B650262E}"/>
                </a:ext>
              </a:extLst>
            </p:cNvPr>
            <p:cNvSpPr/>
            <p:nvPr/>
          </p:nvSpPr>
          <p:spPr>
            <a:xfrm>
              <a:off x="5862320" y="3136773"/>
              <a:ext cx="600710" cy="701040"/>
            </a:xfrm>
            <a:custGeom>
              <a:avLst/>
              <a:gdLst/>
              <a:ahLst/>
              <a:cxnLst/>
              <a:rect l="l" t="t" r="r" b="b"/>
              <a:pathLst>
                <a:path w="600710" h="701039">
                  <a:moveTo>
                    <a:pt x="340613" y="0"/>
                  </a:moveTo>
                  <a:lnTo>
                    <a:pt x="0" y="73151"/>
                  </a:lnTo>
                  <a:lnTo>
                    <a:pt x="134492" y="700532"/>
                  </a:lnTo>
                  <a:lnTo>
                    <a:pt x="600201" y="600582"/>
                  </a:lnTo>
                  <a:lnTo>
                    <a:pt x="492378" y="98043"/>
                  </a:lnTo>
                  <a:lnTo>
                    <a:pt x="34061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object 21">
              <a:extLst>
                <a:ext uri="{FF2B5EF4-FFF2-40B4-BE49-F238E27FC236}">
                  <a16:creationId xmlns:a16="http://schemas.microsoft.com/office/drawing/2014/main" xmlns="" id="{61C7185F-7E1C-6323-F77F-20103E9C6874}"/>
                </a:ext>
              </a:extLst>
            </p:cNvPr>
            <p:cNvSpPr/>
            <p:nvPr/>
          </p:nvSpPr>
          <p:spPr>
            <a:xfrm>
              <a:off x="5856224" y="3158236"/>
              <a:ext cx="370205" cy="681990"/>
            </a:xfrm>
            <a:custGeom>
              <a:avLst/>
              <a:gdLst/>
              <a:ahLst/>
              <a:cxnLst/>
              <a:rect l="l" t="t" r="r" b="b"/>
              <a:pathLst>
                <a:path w="370204" h="681989">
                  <a:moveTo>
                    <a:pt x="226949" y="0"/>
                  </a:moveTo>
                  <a:lnTo>
                    <a:pt x="0" y="48132"/>
                  </a:lnTo>
                  <a:lnTo>
                    <a:pt x="143255" y="681482"/>
                  </a:lnTo>
                  <a:lnTo>
                    <a:pt x="369824" y="634110"/>
                  </a:lnTo>
                  <a:lnTo>
                    <a:pt x="226949" y="0"/>
                  </a:lnTo>
                  <a:close/>
                </a:path>
              </a:pathLst>
            </a:custGeom>
            <a:solidFill>
              <a:srgbClr val="F5EEDD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object 22">
              <a:extLst>
                <a:ext uri="{FF2B5EF4-FFF2-40B4-BE49-F238E27FC236}">
                  <a16:creationId xmlns:a16="http://schemas.microsoft.com/office/drawing/2014/main" xmlns="" id="{1723483C-FC1D-6F0D-D8BB-D6B86B418439}"/>
                </a:ext>
              </a:extLst>
            </p:cNvPr>
            <p:cNvSpPr/>
            <p:nvPr/>
          </p:nvSpPr>
          <p:spPr>
            <a:xfrm>
              <a:off x="5869432" y="3155442"/>
              <a:ext cx="368935" cy="681355"/>
            </a:xfrm>
            <a:custGeom>
              <a:avLst/>
              <a:gdLst/>
              <a:ahLst/>
              <a:cxnLst/>
              <a:rect l="l" t="t" r="r" b="b"/>
              <a:pathLst>
                <a:path w="368935" h="681354">
                  <a:moveTo>
                    <a:pt x="226948" y="0"/>
                  </a:moveTo>
                  <a:lnTo>
                    <a:pt x="0" y="48259"/>
                  </a:lnTo>
                  <a:lnTo>
                    <a:pt x="142366" y="680973"/>
                  </a:lnTo>
                  <a:lnTo>
                    <a:pt x="368934" y="633602"/>
                  </a:lnTo>
                  <a:lnTo>
                    <a:pt x="22694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" name="object 23">
              <a:extLst>
                <a:ext uri="{FF2B5EF4-FFF2-40B4-BE49-F238E27FC236}">
                  <a16:creationId xmlns:a16="http://schemas.microsoft.com/office/drawing/2014/main" xmlns="" id="{EC09BF2E-AF71-DDB2-AE59-F519A25E3435}"/>
                </a:ext>
              </a:extLst>
            </p:cNvPr>
            <p:cNvSpPr/>
            <p:nvPr/>
          </p:nvSpPr>
          <p:spPr>
            <a:xfrm>
              <a:off x="6095492" y="3133852"/>
              <a:ext cx="370840" cy="655955"/>
            </a:xfrm>
            <a:custGeom>
              <a:avLst/>
              <a:gdLst/>
              <a:ahLst/>
              <a:cxnLst/>
              <a:rect l="l" t="t" r="r" b="b"/>
              <a:pathLst>
                <a:path w="370839" h="655954">
                  <a:moveTo>
                    <a:pt x="100837" y="0"/>
                  </a:moveTo>
                  <a:lnTo>
                    <a:pt x="0" y="21209"/>
                  </a:lnTo>
                  <a:lnTo>
                    <a:pt x="143763" y="655701"/>
                  </a:lnTo>
                  <a:lnTo>
                    <a:pt x="370713" y="607568"/>
                  </a:lnTo>
                  <a:lnTo>
                    <a:pt x="252603" y="81915"/>
                  </a:lnTo>
                  <a:lnTo>
                    <a:pt x="100837" y="0"/>
                  </a:lnTo>
                  <a:close/>
                </a:path>
              </a:pathLst>
            </a:custGeom>
            <a:solidFill>
              <a:srgbClr val="F5EEDD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4" name="object 24">
              <a:extLst>
                <a:ext uri="{FF2B5EF4-FFF2-40B4-BE49-F238E27FC236}">
                  <a16:creationId xmlns:a16="http://schemas.microsoft.com/office/drawing/2014/main" xmlns="" id="{9C1F0E18-5E3F-A0A9-6DD0-9BE1E7688C48}"/>
                </a:ext>
              </a:extLst>
            </p:cNvPr>
            <p:cNvSpPr/>
            <p:nvPr/>
          </p:nvSpPr>
          <p:spPr>
            <a:xfrm>
              <a:off x="6196330" y="3133852"/>
              <a:ext cx="151765" cy="109855"/>
            </a:xfrm>
            <a:custGeom>
              <a:avLst/>
              <a:gdLst/>
              <a:ahLst/>
              <a:cxnLst/>
              <a:rect l="l" t="t" r="r" b="b"/>
              <a:pathLst>
                <a:path w="151764" h="109855">
                  <a:moveTo>
                    <a:pt x="0" y="0"/>
                  </a:moveTo>
                  <a:lnTo>
                    <a:pt x="24130" y="109347"/>
                  </a:lnTo>
                  <a:lnTo>
                    <a:pt x="151765" y="819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pic>
          <p:nvPicPr>
            <p:cNvPr id="25" name="object 25">
              <a:extLst>
                <a:ext uri="{FF2B5EF4-FFF2-40B4-BE49-F238E27FC236}">
                  <a16:creationId xmlns:a16="http://schemas.microsoft.com/office/drawing/2014/main" xmlns="" id="{B957DA20-CB81-B110-A639-FD4FAC00E80F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949569" y="3275711"/>
              <a:ext cx="447547" cy="445769"/>
            </a:xfrm>
            <a:prstGeom prst="rect">
              <a:avLst/>
            </a:prstGeom>
          </p:spPr>
        </p:pic>
      </p:grpSp>
      <p:grpSp>
        <p:nvGrpSpPr>
          <p:cNvPr id="26" name="object 26">
            <a:extLst>
              <a:ext uri="{FF2B5EF4-FFF2-40B4-BE49-F238E27FC236}">
                <a16:creationId xmlns:a16="http://schemas.microsoft.com/office/drawing/2014/main" xmlns="" id="{86965269-3342-06BF-898D-85242463A47C}"/>
              </a:ext>
            </a:extLst>
          </p:cNvPr>
          <p:cNvGrpSpPr/>
          <p:nvPr/>
        </p:nvGrpSpPr>
        <p:grpSpPr>
          <a:xfrm>
            <a:off x="0" y="0"/>
            <a:ext cx="594360" cy="5143500"/>
            <a:chOff x="0" y="0"/>
            <a:chExt cx="594360" cy="5143500"/>
          </a:xfrm>
        </p:grpSpPr>
        <p:pic>
          <p:nvPicPr>
            <p:cNvPr id="27" name="object 27">
              <a:extLst>
                <a:ext uri="{FF2B5EF4-FFF2-40B4-BE49-F238E27FC236}">
                  <a16:creationId xmlns:a16="http://schemas.microsoft.com/office/drawing/2014/main" xmlns="" id="{07CD0D0D-132A-4380-2DDF-C64F825B9794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5719" y="0"/>
              <a:ext cx="548640" cy="5143500"/>
            </a:xfrm>
            <a:prstGeom prst="rect">
              <a:avLst/>
            </a:prstGeom>
          </p:spPr>
        </p:pic>
        <p:sp>
          <p:nvSpPr>
            <p:cNvPr id="28" name="object 28">
              <a:extLst>
                <a:ext uri="{FF2B5EF4-FFF2-40B4-BE49-F238E27FC236}">
                  <a16:creationId xmlns:a16="http://schemas.microsoft.com/office/drawing/2014/main" xmlns="" id="{80F1BBBD-083D-432B-3361-B361947F08F7}"/>
                </a:ext>
              </a:extLst>
            </p:cNvPr>
            <p:cNvSpPr/>
            <p:nvPr/>
          </p:nvSpPr>
          <p:spPr>
            <a:xfrm>
              <a:off x="0" y="0"/>
              <a:ext cx="169545" cy="5143500"/>
            </a:xfrm>
            <a:custGeom>
              <a:avLst/>
              <a:gdLst/>
              <a:ahLst/>
              <a:cxnLst/>
              <a:rect l="l" t="t" r="r" b="b"/>
              <a:pathLst>
                <a:path w="169545" h="5143500">
                  <a:moveTo>
                    <a:pt x="0" y="0"/>
                  </a:moveTo>
                  <a:lnTo>
                    <a:pt x="169164" y="0"/>
                  </a:lnTo>
                  <a:lnTo>
                    <a:pt x="169164" y="5143499"/>
                  </a:lnTo>
                  <a:lnTo>
                    <a:pt x="0" y="51434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pic>
          <p:nvPicPr>
            <p:cNvPr id="29" name="object 29">
              <a:extLst>
                <a:ext uri="{FF2B5EF4-FFF2-40B4-BE49-F238E27FC236}">
                  <a16:creationId xmlns:a16="http://schemas.microsoft.com/office/drawing/2014/main" xmlns="" id="{C7CC4975-1472-5269-D8C0-33C11674E7F4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69163" y="640080"/>
              <a:ext cx="425195" cy="516636"/>
            </a:xfrm>
            <a:prstGeom prst="rect">
              <a:avLst/>
            </a:prstGeom>
          </p:spPr>
        </p:pic>
        <p:pic>
          <p:nvPicPr>
            <p:cNvPr id="30" name="object 30">
              <a:extLst>
                <a:ext uri="{FF2B5EF4-FFF2-40B4-BE49-F238E27FC236}">
                  <a16:creationId xmlns:a16="http://schemas.microsoft.com/office/drawing/2014/main" xmlns="" id="{AF556AF2-D825-372A-E448-47E887DDF4D1}"/>
                </a:ext>
              </a:extLst>
            </p:cNvPr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0" y="4599432"/>
              <a:ext cx="594360" cy="544067"/>
            </a:xfrm>
            <a:prstGeom prst="rect">
              <a:avLst/>
            </a:prstGeom>
          </p:spPr>
        </p:pic>
        <p:pic>
          <p:nvPicPr>
            <p:cNvPr id="31" name="object 31">
              <a:extLst>
                <a:ext uri="{FF2B5EF4-FFF2-40B4-BE49-F238E27FC236}">
                  <a16:creationId xmlns:a16="http://schemas.microsoft.com/office/drawing/2014/main" xmlns="" id="{C1828D2A-B77C-2A0E-00D2-08BE977B6B19}"/>
                </a:ext>
              </a:extLst>
            </p:cNvPr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73736" y="82296"/>
              <a:ext cx="416052" cy="434339"/>
            </a:xfrm>
            <a:prstGeom prst="rect">
              <a:avLst/>
            </a:prstGeom>
          </p:spPr>
        </p:pic>
      </p:grpSp>
      <p:pic>
        <p:nvPicPr>
          <p:cNvPr id="32" name="Рисунок 31">
            <a:extLst>
              <a:ext uri="{FF2B5EF4-FFF2-40B4-BE49-F238E27FC236}">
                <a16:creationId xmlns:a16="http://schemas.microsoft.com/office/drawing/2014/main" xmlns="" id="{1825817F-E1E0-7A03-8D03-C3B336AEAA02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030705" y="191377"/>
            <a:ext cx="669774" cy="650515"/>
          </a:xfrm>
          <a:prstGeom prst="rect">
            <a:avLst/>
          </a:prstGeom>
        </p:spPr>
      </p:pic>
      <p:sp>
        <p:nvSpPr>
          <p:cNvPr id="35" name="object 18">
            <a:extLst>
              <a:ext uri="{FF2B5EF4-FFF2-40B4-BE49-F238E27FC236}">
                <a16:creationId xmlns:a16="http://schemas.microsoft.com/office/drawing/2014/main" xmlns="" id="{27EFE7B5-3D2A-2605-0BA9-44CF7E78F60F}"/>
              </a:ext>
            </a:extLst>
          </p:cNvPr>
          <p:cNvSpPr/>
          <p:nvPr/>
        </p:nvSpPr>
        <p:spPr>
          <a:xfrm>
            <a:off x="5151177" y="2324936"/>
            <a:ext cx="399178" cy="1370405"/>
          </a:xfrm>
          <a:custGeom>
            <a:avLst/>
            <a:gdLst/>
            <a:ahLst/>
            <a:cxnLst/>
            <a:rect l="l" t="t" r="r" b="b"/>
            <a:pathLst>
              <a:path w="325120" h="978535">
                <a:moveTo>
                  <a:pt x="324611" y="0"/>
                </a:moveTo>
                <a:lnTo>
                  <a:pt x="0" y="0"/>
                </a:lnTo>
                <a:lnTo>
                  <a:pt x="0" y="978408"/>
                </a:lnTo>
                <a:lnTo>
                  <a:pt x="324611" y="978408"/>
                </a:lnTo>
                <a:lnTo>
                  <a:pt x="324611" y="0"/>
                </a:lnTo>
                <a:close/>
              </a:path>
            </a:pathLst>
          </a:custGeom>
          <a:solidFill>
            <a:srgbClr val="464139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6" name="object 20">
            <a:extLst>
              <a:ext uri="{FF2B5EF4-FFF2-40B4-BE49-F238E27FC236}">
                <a16:creationId xmlns:a16="http://schemas.microsoft.com/office/drawing/2014/main" xmlns="" id="{7CD6FBFA-ACE7-6225-7837-6EEB6A92E4F4}"/>
              </a:ext>
            </a:extLst>
          </p:cNvPr>
          <p:cNvGrpSpPr/>
          <p:nvPr/>
        </p:nvGrpSpPr>
        <p:grpSpPr>
          <a:xfrm>
            <a:off x="5238043" y="2219779"/>
            <a:ext cx="792119" cy="1524253"/>
            <a:chOff x="7392923" y="3607308"/>
            <a:chExt cx="645160" cy="1088390"/>
          </a:xfrm>
        </p:grpSpPr>
        <p:sp>
          <p:nvSpPr>
            <p:cNvPr id="37" name="object 21">
              <a:extLst>
                <a:ext uri="{FF2B5EF4-FFF2-40B4-BE49-F238E27FC236}">
                  <a16:creationId xmlns:a16="http://schemas.microsoft.com/office/drawing/2014/main" xmlns="" id="{2F53B596-A148-5FD7-4E22-2CDDA904F0AF}"/>
                </a:ext>
              </a:extLst>
            </p:cNvPr>
            <p:cNvSpPr/>
            <p:nvPr/>
          </p:nvSpPr>
          <p:spPr>
            <a:xfrm>
              <a:off x="7828787" y="3615944"/>
              <a:ext cx="109855" cy="517525"/>
            </a:xfrm>
            <a:custGeom>
              <a:avLst/>
              <a:gdLst/>
              <a:ahLst/>
              <a:cxnLst/>
              <a:rect l="l" t="t" r="r" b="b"/>
              <a:pathLst>
                <a:path w="109854" h="517525">
                  <a:moveTo>
                    <a:pt x="36603" y="408312"/>
                  </a:moveTo>
                  <a:lnTo>
                    <a:pt x="0" y="409270"/>
                  </a:lnTo>
                  <a:lnTo>
                    <a:pt x="57657" y="517524"/>
                  </a:lnTo>
                  <a:lnTo>
                    <a:pt x="100266" y="426592"/>
                  </a:lnTo>
                  <a:lnTo>
                    <a:pt x="37083" y="426592"/>
                  </a:lnTo>
                  <a:lnTo>
                    <a:pt x="36629" y="409270"/>
                  </a:lnTo>
                  <a:lnTo>
                    <a:pt x="36603" y="408312"/>
                  </a:lnTo>
                  <a:close/>
                </a:path>
                <a:path w="109854" h="517525">
                  <a:moveTo>
                    <a:pt x="73058" y="407359"/>
                  </a:moveTo>
                  <a:lnTo>
                    <a:pt x="36603" y="408312"/>
                  </a:lnTo>
                  <a:lnTo>
                    <a:pt x="37058" y="425640"/>
                  </a:lnTo>
                  <a:lnTo>
                    <a:pt x="37083" y="426592"/>
                  </a:lnTo>
                  <a:lnTo>
                    <a:pt x="73532" y="425640"/>
                  </a:lnTo>
                  <a:lnTo>
                    <a:pt x="73108" y="409270"/>
                  </a:lnTo>
                  <a:lnTo>
                    <a:pt x="73058" y="407359"/>
                  </a:lnTo>
                  <a:close/>
                </a:path>
                <a:path w="109854" h="517525">
                  <a:moveTo>
                    <a:pt x="109727" y="406399"/>
                  </a:moveTo>
                  <a:lnTo>
                    <a:pt x="73058" y="407359"/>
                  </a:lnTo>
                  <a:lnTo>
                    <a:pt x="73532" y="425640"/>
                  </a:lnTo>
                  <a:lnTo>
                    <a:pt x="37083" y="426592"/>
                  </a:lnTo>
                  <a:lnTo>
                    <a:pt x="100266" y="426592"/>
                  </a:lnTo>
                  <a:lnTo>
                    <a:pt x="109727" y="406399"/>
                  </a:lnTo>
                  <a:close/>
                </a:path>
                <a:path w="109854" h="517525">
                  <a:moveTo>
                    <a:pt x="62483" y="0"/>
                  </a:moveTo>
                  <a:lnTo>
                    <a:pt x="25907" y="1015"/>
                  </a:lnTo>
                  <a:lnTo>
                    <a:pt x="36553" y="406399"/>
                  </a:lnTo>
                  <a:lnTo>
                    <a:pt x="36603" y="408312"/>
                  </a:lnTo>
                  <a:lnTo>
                    <a:pt x="73058" y="407359"/>
                  </a:lnTo>
                  <a:lnTo>
                    <a:pt x="62510" y="1015"/>
                  </a:lnTo>
                  <a:lnTo>
                    <a:pt x="62483" y="0"/>
                  </a:lnTo>
                  <a:close/>
                </a:path>
              </a:pathLst>
            </a:custGeom>
            <a:solidFill>
              <a:srgbClr val="3A170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22">
              <a:extLst>
                <a:ext uri="{FF2B5EF4-FFF2-40B4-BE49-F238E27FC236}">
                  <a16:creationId xmlns:a16="http://schemas.microsoft.com/office/drawing/2014/main" xmlns="" id="{24EEAD04-12CB-6F32-7A46-8A7FFC8D3DA9}"/>
                </a:ext>
              </a:extLst>
            </p:cNvPr>
            <p:cNvSpPr/>
            <p:nvPr/>
          </p:nvSpPr>
          <p:spPr>
            <a:xfrm>
              <a:off x="7708391" y="4133088"/>
              <a:ext cx="329565" cy="562610"/>
            </a:xfrm>
            <a:custGeom>
              <a:avLst/>
              <a:gdLst/>
              <a:ahLst/>
              <a:cxnLst/>
              <a:rect l="l" t="t" r="r" b="b"/>
              <a:pathLst>
                <a:path w="329565" h="562610">
                  <a:moveTo>
                    <a:pt x="329183" y="0"/>
                  </a:moveTo>
                  <a:lnTo>
                    <a:pt x="0" y="0"/>
                  </a:lnTo>
                  <a:lnTo>
                    <a:pt x="0" y="562356"/>
                  </a:lnTo>
                  <a:lnTo>
                    <a:pt x="329183" y="562356"/>
                  </a:lnTo>
                  <a:lnTo>
                    <a:pt x="329183" y="0"/>
                  </a:lnTo>
                  <a:close/>
                </a:path>
              </a:pathLst>
            </a:custGeom>
            <a:solidFill>
              <a:srgbClr val="9D807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23">
              <a:extLst>
                <a:ext uri="{FF2B5EF4-FFF2-40B4-BE49-F238E27FC236}">
                  <a16:creationId xmlns:a16="http://schemas.microsoft.com/office/drawing/2014/main" xmlns="" id="{0AA507B5-302B-756B-E4FD-7ADDD9E82998}"/>
                </a:ext>
              </a:extLst>
            </p:cNvPr>
            <p:cNvSpPr/>
            <p:nvPr/>
          </p:nvSpPr>
          <p:spPr>
            <a:xfrm>
              <a:off x="7392923" y="3625596"/>
              <a:ext cx="492759" cy="0"/>
            </a:xfrm>
            <a:custGeom>
              <a:avLst/>
              <a:gdLst/>
              <a:ahLst/>
              <a:cxnLst/>
              <a:rect l="l" t="t" r="r" b="b"/>
              <a:pathLst>
                <a:path w="492759">
                  <a:moveTo>
                    <a:pt x="0" y="0"/>
                  </a:moveTo>
                  <a:lnTo>
                    <a:pt x="492632" y="0"/>
                  </a:lnTo>
                </a:path>
              </a:pathLst>
            </a:custGeom>
            <a:ln w="36576">
              <a:solidFill>
                <a:srgbClr val="3A170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0" name="object 28">
            <a:extLst>
              <a:ext uri="{FF2B5EF4-FFF2-40B4-BE49-F238E27FC236}">
                <a16:creationId xmlns:a16="http://schemas.microsoft.com/office/drawing/2014/main" xmlns="" id="{45FEE9DA-8126-5450-9A8B-FDB9607847C6}"/>
              </a:ext>
            </a:extLst>
          </p:cNvPr>
          <p:cNvSpPr txBox="1"/>
          <p:nvPr/>
        </p:nvSpPr>
        <p:spPr>
          <a:xfrm>
            <a:off x="4462400" y="1338313"/>
            <a:ext cx="3013758" cy="379527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 marR="123825" indent="-9525" algn="ctr">
              <a:lnSpc>
                <a:spcPct val="101699"/>
              </a:lnSpc>
              <a:spcBef>
                <a:spcPts val="115"/>
              </a:spcBef>
            </a:pPr>
            <a:r>
              <a:rPr sz="1150" b="1" dirty="0">
                <a:latin typeface="Arial"/>
                <a:cs typeface="Arial"/>
              </a:rPr>
              <a:t>Время</a:t>
            </a:r>
            <a:r>
              <a:rPr sz="1150" b="1" spc="130" dirty="0">
                <a:latin typeface="Arial"/>
                <a:cs typeface="Arial"/>
              </a:rPr>
              <a:t> </a:t>
            </a:r>
            <a:r>
              <a:rPr sz="1150" b="1" spc="-10" dirty="0">
                <a:latin typeface="Arial"/>
                <a:cs typeface="Arial"/>
              </a:rPr>
              <a:t>протекания </a:t>
            </a:r>
            <a:r>
              <a:rPr sz="1200" b="1" dirty="0">
                <a:latin typeface="Arial"/>
                <a:cs typeface="Arial"/>
              </a:rPr>
              <a:t>процесса</a:t>
            </a:r>
            <a:r>
              <a:rPr sz="1200" b="1" spc="-5" dirty="0">
                <a:latin typeface="Arial"/>
                <a:cs typeface="Arial"/>
              </a:rPr>
              <a:t> </a:t>
            </a:r>
            <a:r>
              <a:rPr sz="1200" b="1" spc="-10" dirty="0">
                <a:latin typeface="Arial"/>
                <a:cs typeface="Arial"/>
              </a:rPr>
              <a:t>ответа</a:t>
            </a:r>
            <a:r>
              <a:rPr sz="1200" b="1" spc="-5" dirty="0">
                <a:latin typeface="Arial"/>
                <a:cs typeface="Arial"/>
              </a:rPr>
              <a:t> </a:t>
            </a:r>
            <a:r>
              <a:rPr sz="1200" b="1" spc="-25" dirty="0">
                <a:latin typeface="Arial"/>
                <a:cs typeface="Arial"/>
              </a:rPr>
              <a:t>на </a:t>
            </a:r>
            <a:r>
              <a:rPr sz="1150" b="1" dirty="0">
                <a:latin typeface="Arial"/>
                <a:cs typeface="Arial"/>
              </a:rPr>
              <a:t>запрос</a:t>
            </a:r>
            <a:r>
              <a:rPr sz="1150" b="1" spc="150" dirty="0">
                <a:latin typeface="Arial"/>
                <a:cs typeface="Arial"/>
              </a:rPr>
              <a:t> </a:t>
            </a:r>
            <a:r>
              <a:rPr sz="1150" b="1" dirty="0">
                <a:latin typeface="Arial"/>
                <a:cs typeface="Arial"/>
              </a:rPr>
              <a:t>на</a:t>
            </a:r>
            <a:r>
              <a:rPr sz="1150" b="1" spc="60" dirty="0">
                <a:latin typeface="Arial"/>
                <a:cs typeface="Arial"/>
              </a:rPr>
              <a:t> </a:t>
            </a:r>
            <a:r>
              <a:rPr sz="1150" b="1" spc="-10" dirty="0">
                <a:latin typeface="Arial"/>
                <a:cs typeface="Arial"/>
              </a:rPr>
              <a:t>примере </a:t>
            </a:r>
            <a:r>
              <a:rPr sz="1200" b="1" spc="-10" dirty="0">
                <a:latin typeface="Arial"/>
                <a:cs typeface="Arial"/>
              </a:rPr>
              <a:t>прокуратуры</a:t>
            </a:r>
            <a:r>
              <a:rPr sz="1200" b="1" spc="50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,</a:t>
            </a:r>
            <a:r>
              <a:rPr sz="1200" b="1" spc="-15" dirty="0">
                <a:latin typeface="Arial"/>
                <a:cs typeface="Arial"/>
              </a:rPr>
              <a:t> </a:t>
            </a:r>
            <a:r>
              <a:rPr sz="1200" b="1" spc="-25" dirty="0" err="1">
                <a:latin typeface="Arial"/>
                <a:cs typeface="Arial"/>
              </a:rPr>
              <a:t>час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3AE417A6-6A29-A712-0928-87D2CB2586E9}"/>
              </a:ext>
            </a:extLst>
          </p:cNvPr>
          <p:cNvSpPr txBox="1"/>
          <p:nvPr/>
        </p:nvSpPr>
        <p:spPr>
          <a:xfrm>
            <a:off x="6075076" y="2254559"/>
            <a:ext cx="1693923" cy="489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95350" indent="-808038">
              <a:lnSpc>
                <a:spcPts val="1505"/>
              </a:lnSpc>
              <a:spcBef>
                <a:spcPts val="439"/>
              </a:spcBef>
            </a:pPr>
            <a:r>
              <a:rPr lang="ru-RU" dirty="0">
                <a:solidFill>
                  <a:srgbClr val="464643"/>
                </a:solidFill>
                <a:latin typeface="Arial Black"/>
                <a:cs typeface="Arial Black"/>
              </a:rPr>
              <a:t>в</a:t>
            </a:r>
            <a:r>
              <a:rPr lang="ru-RU" sz="2400" dirty="0">
                <a:solidFill>
                  <a:srgbClr val="464643"/>
                </a:solidFill>
                <a:latin typeface="Arial Black"/>
                <a:cs typeface="Arial Black"/>
              </a:rPr>
              <a:t> </a:t>
            </a:r>
            <a:r>
              <a:rPr lang="ru-RU" sz="3600" spc="-25" dirty="0">
                <a:solidFill>
                  <a:srgbClr val="464643"/>
                </a:solidFill>
                <a:latin typeface="Arial Black"/>
                <a:cs typeface="Arial Black"/>
              </a:rPr>
              <a:t>1.5</a:t>
            </a:r>
            <a:endParaRPr lang="ru-RU" sz="2400" dirty="0">
              <a:latin typeface="Arial Black"/>
              <a:cs typeface="Arial Black"/>
            </a:endParaRPr>
          </a:p>
          <a:p>
            <a:pPr marL="895350" indent="-808038">
              <a:lnSpc>
                <a:spcPts val="1505"/>
              </a:lnSpc>
            </a:pPr>
            <a:r>
              <a:rPr lang="ru-RU" sz="1600" spc="-20" dirty="0">
                <a:solidFill>
                  <a:srgbClr val="464643"/>
                </a:solidFill>
                <a:latin typeface="Arial Black"/>
                <a:cs typeface="Arial Black"/>
              </a:rPr>
              <a:t>раза</a:t>
            </a:r>
            <a:endParaRPr lang="ru-RU" sz="1600" dirty="0">
              <a:latin typeface="Arial Black"/>
              <a:cs typeface="Arial Black"/>
            </a:endParaRPr>
          </a:p>
        </p:txBody>
      </p:sp>
      <p:pic>
        <p:nvPicPr>
          <p:cNvPr id="43" name="Рисунок 42">
            <a:extLst>
              <a:ext uri="{FF2B5EF4-FFF2-40B4-BE49-F238E27FC236}">
                <a16:creationId xmlns:a16="http://schemas.microsoft.com/office/drawing/2014/main" xmlns="" id="{12E9DD31-648A-9F00-60ED-2AAAD361153E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315820" y="2863398"/>
            <a:ext cx="2816596" cy="2280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4628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378</TotalTime>
  <Words>689</Words>
  <Application>Microsoft Office PowerPoint</Application>
  <PresentationFormat>Экран (16:9)</PresentationFormat>
  <Paragraphs>254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Office Theme</vt:lpstr>
      <vt:lpstr>Оптимизация процесса ведения архивного дела</vt:lpstr>
      <vt:lpstr>Слайд 2</vt:lpstr>
      <vt:lpstr>Обоснование выбора:</vt:lpstr>
      <vt:lpstr>Слайд 4</vt:lpstr>
      <vt:lpstr>Слайд 5</vt:lpstr>
      <vt:lpstr>Карта текущего состояния</vt:lpstr>
      <vt:lpstr>Карта целевого состояния</vt:lpstr>
      <vt:lpstr>Слайд 8</vt:lpstr>
      <vt:lpstr>Слайд 9</vt:lpstr>
      <vt:lpstr>Итоги реализации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 Оптимизация процесса ведения архивного дела N COLOMBIA</dc:title>
  <dc:creator>Mi</dc:creator>
  <cp:lastModifiedBy>Андрей</cp:lastModifiedBy>
  <cp:revision>11</cp:revision>
  <dcterms:created xsi:type="dcterms:W3CDTF">2025-11-18T06:59:19Z</dcterms:created>
  <dcterms:modified xsi:type="dcterms:W3CDTF">2025-11-21T12:29:29Z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2025-11-17T00:00:00Z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2025-11-18T00:00:00Z</vt:filetime>
  </property>
  <property fmtid="{D5CDD505-2E9C-101B-9397-08002B2CF9AE}" pid="5" name="Producer">
    <vt:lpwstr>Microsoft® PowerPoint® 2016</vt:lpwstr>
  </property>
</Properties>
</file>