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99" r:id="rId2"/>
    <p:sldId id="2147378320" r:id="rId3"/>
    <p:sldId id="2147378327" r:id="rId4"/>
    <p:sldId id="2147378318" r:id="rId5"/>
    <p:sldId id="2147378280" r:id="rId6"/>
    <p:sldId id="2147378322" r:id="rId7"/>
    <p:sldId id="2147378319" r:id="rId8"/>
    <p:sldId id="2147378325" r:id="rId9"/>
  </p:sldIdLst>
  <p:sldSz cx="12192000" cy="6858000"/>
  <p:notesSz cx="6735763" cy="98663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708B62D9-D435-4647-B2B3-7C68FC893BB2}">
          <p14:sldIdLst>
            <p14:sldId id="299"/>
            <p14:sldId id="2147378320"/>
            <p14:sldId id="2147378327"/>
            <p14:sldId id="2147378318"/>
            <p14:sldId id="2147378280"/>
            <p14:sldId id="2147378322"/>
            <p14:sldId id="2147378319"/>
            <p14:sldId id="2147378325"/>
          </p14:sldIdLst>
        </p14:section>
      </p14:sectionLst>
    </p:ext>
    <p:ext uri="{EFAFB233-063F-42B5-8137-9DF3F51BA10A}">
      <p15:sldGuideLst xmlns:p15="http://schemas.microsoft.com/office/powerpoint/2012/main">
        <p15:guide id="1" pos="211" userDrawn="1">
          <p15:clr>
            <a:srgbClr val="A4A3A4"/>
          </p15:clr>
        </p15:guide>
        <p15:guide id="2" pos="7469" userDrawn="1">
          <p15:clr>
            <a:srgbClr val="A4A3A4"/>
          </p15:clr>
        </p15:guide>
        <p15:guide id="3" pos="3840" userDrawn="1">
          <p15:clr>
            <a:srgbClr val="A4A3A4"/>
          </p15:clr>
        </p15:guide>
        <p15:guide id="4" orient="horz" pos="2160" userDrawn="1">
          <p15:clr>
            <a:srgbClr val="A4A3A4"/>
          </p15:clr>
        </p15:guide>
        <p15:guide id="5" orient="horz" pos="50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60"/>
    <a:srgbClr val="1E77BC"/>
    <a:srgbClr val="F1F2F6"/>
    <a:srgbClr val="29A3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67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126" y="426"/>
      </p:cViewPr>
      <p:guideLst>
        <p:guide pos="211"/>
        <p:guide pos="7469"/>
        <p:guide pos="3840"/>
        <p:guide orient="horz" pos="2160"/>
        <p:guide orient="horz" pos="50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58" cy="494264"/>
          </a:xfrm>
          <a:prstGeom prst="rect">
            <a:avLst/>
          </a:prstGeom>
        </p:spPr>
        <p:txBody>
          <a:bodyPr vert="horz" lIns="90690" tIns="45345" rIns="90690" bIns="45345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4738" y="0"/>
            <a:ext cx="2919458" cy="494264"/>
          </a:xfrm>
          <a:prstGeom prst="rect">
            <a:avLst/>
          </a:prstGeom>
        </p:spPr>
        <p:txBody>
          <a:bodyPr vert="horz" lIns="90690" tIns="45345" rIns="90690" bIns="45345" rtlCol="0"/>
          <a:lstStyle>
            <a:lvl1pPr algn="r">
              <a:defRPr sz="1200"/>
            </a:lvl1pPr>
          </a:lstStyle>
          <a:p>
            <a:fld id="{E7F184EC-A135-4061-AAF8-41247E99326E}" type="datetimeFigureOut">
              <a:rPr lang="ru-RU" smtClean="0"/>
              <a:t>24.11.2025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1233488"/>
            <a:ext cx="5919787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690" tIns="45345" rIns="90690" bIns="45345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4204" y="4748400"/>
            <a:ext cx="5387356" cy="3884624"/>
          </a:xfrm>
          <a:prstGeom prst="rect">
            <a:avLst/>
          </a:prstGeom>
        </p:spPr>
        <p:txBody>
          <a:bodyPr vert="horz" lIns="90690" tIns="45345" rIns="90690" bIns="45345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2051"/>
            <a:ext cx="2919458" cy="494263"/>
          </a:xfrm>
          <a:prstGeom prst="rect">
            <a:avLst/>
          </a:prstGeom>
        </p:spPr>
        <p:txBody>
          <a:bodyPr vert="horz" lIns="90690" tIns="45345" rIns="90690" bIns="45345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4738" y="9372051"/>
            <a:ext cx="2919458" cy="494263"/>
          </a:xfrm>
          <a:prstGeom prst="rect">
            <a:avLst/>
          </a:prstGeom>
        </p:spPr>
        <p:txBody>
          <a:bodyPr vert="horz" lIns="90690" tIns="45345" rIns="90690" bIns="45345" rtlCol="0" anchor="b"/>
          <a:lstStyle>
            <a:lvl1pPr algn="r">
              <a:defRPr sz="1200"/>
            </a:lvl1pPr>
          </a:lstStyle>
          <a:p>
            <a:fld id="{92594EE8-89D6-4946-A6FA-EC6156338F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5741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06902">
              <a:defRPr/>
            </a:pPr>
            <a:r>
              <a:rPr lang="ru-RU" dirty="0">
                <a:latin typeface="Arial Black" panose="020B0A04020102020204" pitchFamily="34" charset="0"/>
              </a:rPr>
              <a:t>Целевое видение ЖС заключается в реализации возможности </a:t>
            </a:r>
            <a:r>
              <a:rPr lang="ru-RU" dirty="0" err="1">
                <a:latin typeface="Arial Black" panose="020B0A04020102020204" pitchFamily="34" charset="0"/>
              </a:rPr>
              <a:t>проактивного</a:t>
            </a:r>
            <a:r>
              <a:rPr lang="ru-RU" dirty="0">
                <a:latin typeface="Arial Black" panose="020B0A04020102020204" pitchFamily="34" charset="0"/>
              </a:rPr>
              <a:t> информирования граждан, достигших возраста 80 лет, о мерах поддержки (услугах), а также исключения необходимости посещения указанными гражданами организаций для оформления и получения мер поддержки (услуг).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172BC9-9586-4B47-B1FF-9AFFBF5ABEED}" type="slidenum">
              <a:rPr lang="ru-RU" smtClean="0">
                <a:solidFill>
                  <a:prstClr val="black"/>
                </a:solidFill>
              </a:rPr>
              <a:pPr/>
              <a:t>3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1177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Фото — горизонтальн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Изображение"/>
          <p:cNvSpPr>
            <a:spLocks noGrp="1"/>
          </p:cNvSpPr>
          <p:nvPr>
            <p:ph type="pic" idx="13"/>
          </p:nvPr>
        </p:nvSpPr>
        <p:spPr>
          <a:xfrm>
            <a:off x="2488533" y="685506"/>
            <a:ext cx="7214935" cy="481246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21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1498248" y="4484967"/>
            <a:ext cx="9195505" cy="79829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dirty="0" err="1"/>
              <a:t>Текст</a:t>
            </a:r>
            <a:r>
              <a:rPr dirty="0"/>
              <a:t> </a:t>
            </a:r>
            <a:r>
              <a:rPr dirty="0" err="1"/>
              <a:t>заголовка</a:t>
            </a:r>
            <a:endParaRPr dirty="0"/>
          </a:p>
        </p:txBody>
      </p:sp>
      <p:sp>
        <p:nvSpPr>
          <p:cNvPr id="22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1498248" y="5252944"/>
            <a:ext cx="9195505" cy="631560"/>
          </a:xfrm>
          <a:prstGeom prst="rect">
            <a:avLst/>
          </a:prstGeo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r>
              <a:rPr dirty="0" err="1"/>
              <a:t>Уровень</a:t>
            </a:r>
            <a:r>
              <a:rPr dirty="0"/>
              <a:t> </a:t>
            </a:r>
            <a:r>
              <a:rPr dirty="0" err="1"/>
              <a:t>текста</a:t>
            </a:r>
            <a:r>
              <a:rPr dirty="0"/>
              <a:t> 1</a:t>
            </a:r>
          </a:p>
          <a:p>
            <a:pPr lvl="1"/>
            <a:r>
              <a:rPr dirty="0" err="1"/>
              <a:t>Уровень</a:t>
            </a:r>
            <a:r>
              <a:rPr dirty="0"/>
              <a:t> </a:t>
            </a:r>
            <a:r>
              <a:rPr dirty="0" err="1"/>
              <a:t>текста</a:t>
            </a:r>
            <a:r>
              <a:rPr dirty="0"/>
              <a:t> 2</a:t>
            </a:r>
          </a:p>
          <a:p>
            <a:pPr lvl="2"/>
            <a:r>
              <a:rPr dirty="0" err="1"/>
              <a:t>Уровень</a:t>
            </a:r>
            <a:r>
              <a:rPr dirty="0"/>
              <a:t> </a:t>
            </a:r>
            <a:r>
              <a:rPr dirty="0" err="1"/>
              <a:t>текста</a:t>
            </a:r>
            <a:r>
              <a:rPr dirty="0"/>
              <a:t> 3</a:t>
            </a:r>
          </a:p>
          <a:p>
            <a:pPr lvl="3"/>
            <a:r>
              <a:rPr dirty="0" err="1"/>
              <a:t>Уровень</a:t>
            </a:r>
            <a:r>
              <a:rPr dirty="0"/>
              <a:t> </a:t>
            </a:r>
            <a:r>
              <a:rPr dirty="0" err="1"/>
              <a:t>текста</a:t>
            </a:r>
            <a:r>
              <a:rPr dirty="0"/>
              <a:t> 4</a:t>
            </a:r>
          </a:p>
          <a:p>
            <a:pPr lvl="4"/>
            <a:r>
              <a:rPr dirty="0" err="1"/>
              <a:t>Уровень</a:t>
            </a:r>
            <a:r>
              <a:rPr dirty="0"/>
              <a:t> </a:t>
            </a:r>
            <a:r>
              <a:rPr dirty="0" err="1"/>
              <a:t>текста</a:t>
            </a:r>
            <a:r>
              <a:rPr dirty="0"/>
              <a:t> 5</a:t>
            </a:r>
          </a:p>
        </p:txBody>
      </p:sp>
      <p:sp>
        <p:nvSpPr>
          <p:cNvPr id="23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14736797"/>
      </p:ext>
    </p:extLst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Фото — вертикальн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Изображение"/>
          <p:cNvSpPr>
            <a:spLocks noGrp="1"/>
          </p:cNvSpPr>
          <p:nvPr>
            <p:ph type="pic" sz="half" idx="13"/>
          </p:nvPr>
        </p:nvSpPr>
        <p:spPr>
          <a:xfrm>
            <a:off x="4408474" y="1140229"/>
            <a:ext cx="6866315" cy="4577544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39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1902446" y="1079599"/>
            <a:ext cx="4067243" cy="2207932"/>
          </a:xfrm>
          <a:prstGeom prst="rect">
            <a:avLst/>
          </a:prstGeom>
        </p:spPr>
        <p:txBody>
          <a:bodyPr/>
          <a:lstStyle>
            <a:lvl1pPr>
              <a:defRPr sz="4100"/>
            </a:lvl1pPr>
          </a:lstStyle>
          <a:p>
            <a:r>
              <a:rPr dirty="0" err="1"/>
              <a:t>Текст</a:t>
            </a:r>
            <a:r>
              <a:rPr dirty="0"/>
              <a:t> </a:t>
            </a:r>
            <a:r>
              <a:rPr dirty="0" err="1"/>
              <a:t>заголовка</a:t>
            </a:r>
            <a:endParaRPr dirty="0"/>
          </a:p>
        </p:txBody>
      </p:sp>
      <p:sp>
        <p:nvSpPr>
          <p:cNvPr id="40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1902446" y="3297636"/>
            <a:ext cx="4067243" cy="2278667"/>
          </a:xfrm>
          <a:prstGeom prst="rect">
            <a:avLst/>
          </a:prstGeo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r>
              <a:rPr dirty="0" err="1"/>
              <a:t>Уровень</a:t>
            </a:r>
            <a:r>
              <a:rPr dirty="0"/>
              <a:t> </a:t>
            </a:r>
            <a:r>
              <a:rPr dirty="0" err="1"/>
              <a:t>текста</a:t>
            </a:r>
            <a:r>
              <a:rPr dirty="0"/>
              <a:t> 1</a:t>
            </a:r>
          </a:p>
          <a:p>
            <a:pPr lvl="1"/>
            <a:r>
              <a:rPr dirty="0" err="1"/>
              <a:t>Уровень</a:t>
            </a:r>
            <a:r>
              <a:rPr dirty="0"/>
              <a:t> </a:t>
            </a:r>
            <a:r>
              <a:rPr dirty="0" err="1"/>
              <a:t>текста</a:t>
            </a:r>
            <a:r>
              <a:rPr dirty="0"/>
              <a:t> 2</a:t>
            </a:r>
          </a:p>
          <a:p>
            <a:pPr lvl="2"/>
            <a:r>
              <a:rPr dirty="0" err="1"/>
              <a:t>Уровень</a:t>
            </a:r>
            <a:r>
              <a:rPr dirty="0"/>
              <a:t> </a:t>
            </a:r>
            <a:r>
              <a:rPr dirty="0" err="1"/>
              <a:t>текста</a:t>
            </a:r>
            <a:r>
              <a:rPr dirty="0"/>
              <a:t> 3</a:t>
            </a:r>
          </a:p>
          <a:p>
            <a:pPr lvl="3"/>
            <a:r>
              <a:rPr dirty="0" err="1"/>
              <a:t>Уровень</a:t>
            </a:r>
            <a:r>
              <a:rPr dirty="0"/>
              <a:t> </a:t>
            </a:r>
            <a:r>
              <a:rPr dirty="0" err="1"/>
              <a:t>текста</a:t>
            </a:r>
            <a:r>
              <a:rPr dirty="0"/>
              <a:t> 4</a:t>
            </a:r>
          </a:p>
          <a:p>
            <a:pPr lvl="4"/>
            <a:r>
              <a:rPr dirty="0" err="1"/>
              <a:t>Уровень</a:t>
            </a:r>
            <a:r>
              <a:rPr dirty="0"/>
              <a:t> </a:t>
            </a:r>
            <a:r>
              <a:rPr dirty="0" err="1"/>
              <a:t>текста</a:t>
            </a:r>
            <a:r>
              <a:rPr dirty="0"/>
              <a:t> 5</a:t>
            </a:r>
          </a:p>
        </p:txBody>
      </p:sp>
      <p:sp>
        <p:nvSpPr>
          <p:cNvPr id="41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65799377"/>
      </p:ext>
    </p:extLst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 — сверх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1917603" y="842133"/>
            <a:ext cx="8356794" cy="909446"/>
          </a:xfrm>
          <a:prstGeom prst="rect">
            <a:avLst/>
          </a:prstGeom>
        </p:spPr>
        <p:txBody>
          <a:bodyPr anchor="ctr"/>
          <a:lstStyle>
            <a:lvl1pPr>
              <a:defRPr/>
            </a:lvl1pPr>
          </a:lstStyle>
          <a:p>
            <a:r>
              <a:rPr dirty="0" err="1"/>
              <a:t>Текст</a:t>
            </a:r>
            <a:r>
              <a:rPr dirty="0"/>
              <a:t> </a:t>
            </a:r>
            <a:r>
              <a:rPr dirty="0" err="1"/>
              <a:t>заголовка</a:t>
            </a:r>
            <a:endParaRPr dirty="0"/>
          </a:p>
        </p:txBody>
      </p:sp>
      <p:sp>
        <p:nvSpPr>
          <p:cNvPr id="49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69395612"/>
      </p:ext>
    </p:extLst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пункт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1917603" y="842133"/>
            <a:ext cx="8356794" cy="909446"/>
          </a:xfrm>
          <a:prstGeom prst="rect">
            <a:avLst/>
          </a:prstGeom>
        </p:spPr>
        <p:txBody>
          <a:bodyPr anchor="ctr"/>
          <a:lstStyle>
            <a:lvl1pPr>
              <a:defRPr/>
            </a:lvl1pPr>
          </a:lstStyle>
          <a:p>
            <a:r>
              <a:rPr dirty="0" err="1"/>
              <a:t>Текст</a:t>
            </a:r>
            <a:r>
              <a:rPr dirty="0"/>
              <a:t> </a:t>
            </a:r>
            <a:r>
              <a:rPr dirty="0" err="1"/>
              <a:t>заголовка</a:t>
            </a:r>
            <a:endParaRPr dirty="0"/>
          </a:p>
        </p:txBody>
      </p:sp>
      <p:sp>
        <p:nvSpPr>
          <p:cNvPr id="57" name="Уровень текста 1…"/>
          <p:cNvSpPr txBox="1">
            <a:spLocks noGrp="1"/>
          </p:cNvSpPr>
          <p:nvPr>
            <p:ph type="body" sz="half" idx="1"/>
          </p:nvPr>
        </p:nvSpPr>
        <p:spPr>
          <a:xfrm>
            <a:off x="1917603" y="1953677"/>
            <a:ext cx="8356794" cy="3698413"/>
          </a:xfrm>
          <a:prstGeom prst="rect">
            <a:avLst/>
          </a:prstGeom>
        </p:spPr>
        <p:txBody>
          <a:bodyPr anchor="ctr"/>
          <a:lstStyle>
            <a:lvl1pPr marL="304271" indent="-304271" algn="l">
              <a:spcBef>
                <a:spcPts val="2900"/>
              </a:spcBef>
              <a:buSzPct val="125000"/>
              <a:buChar char="•"/>
              <a:defRPr sz="2300"/>
            </a:lvl1pPr>
            <a:lvl2pPr marL="621771" indent="-304271" algn="l">
              <a:spcBef>
                <a:spcPts val="2900"/>
              </a:spcBef>
              <a:buSzPct val="125000"/>
              <a:buChar char="•"/>
              <a:defRPr sz="2300"/>
            </a:lvl2pPr>
            <a:lvl3pPr marL="939271" indent="-304271" algn="l">
              <a:spcBef>
                <a:spcPts val="2900"/>
              </a:spcBef>
              <a:buSzPct val="125000"/>
              <a:buChar char="•"/>
              <a:defRPr sz="2300"/>
            </a:lvl3pPr>
            <a:lvl4pPr marL="1256771" indent="-304271" algn="l">
              <a:spcBef>
                <a:spcPts val="2900"/>
              </a:spcBef>
              <a:buSzPct val="125000"/>
              <a:buChar char="•"/>
              <a:defRPr sz="2300"/>
            </a:lvl4pPr>
            <a:lvl5pPr marL="1574271" indent="-304271" algn="l">
              <a:spcBef>
                <a:spcPts val="2900"/>
              </a:spcBef>
              <a:buSzPct val="125000"/>
              <a:buChar char="•"/>
              <a:defRPr sz="2300"/>
            </a:lvl5pPr>
          </a:lstStyle>
          <a:p>
            <a:r>
              <a:rPr dirty="0" err="1"/>
              <a:t>Уровень</a:t>
            </a:r>
            <a:r>
              <a:rPr dirty="0"/>
              <a:t> </a:t>
            </a:r>
            <a:r>
              <a:rPr dirty="0" err="1"/>
              <a:t>текста</a:t>
            </a:r>
            <a:r>
              <a:rPr dirty="0"/>
              <a:t> 1</a:t>
            </a:r>
          </a:p>
          <a:p>
            <a:pPr lvl="1"/>
            <a:r>
              <a:rPr dirty="0" err="1"/>
              <a:t>Уровень</a:t>
            </a:r>
            <a:r>
              <a:rPr dirty="0"/>
              <a:t> </a:t>
            </a:r>
            <a:r>
              <a:rPr dirty="0" err="1"/>
              <a:t>текста</a:t>
            </a:r>
            <a:r>
              <a:rPr dirty="0"/>
              <a:t> 2</a:t>
            </a:r>
          </a:p>
          <a:p>
            <a:pPr lvl="2"/>
            <a:r>
              <a:rPr dirty="0" err="1"/>
              <a:t>Уровень</a:t>
            </a:r>
            <a:r>
              <a:rPr dirty="0"/>
              <a:t> </a:t>
            </a:r>
            <a:r>
              <a:rPr dirty="0" err="1"/>
              <a:t>текста</a:t>
            </a:r>
            <a:r>
              <a:rPr dirty="0"/>
              <a:t> 3</a:t>
            </a:r>
          </a:p>
          <a:p>
            <a:pPr lvl="3"/>
            <a:r>
              <a:rPr dirty="0" err="1"/>
              <a:t>Уровень</a:t>
            </a:r>
            <a:r>
              <a:rPr dirty="0"/>
              <a:t> </a:t>
            </a:r>
            <a:r>
              <a:rPr dirty="0" err="1"/>
              <a:t>текста</a:t>
            </a:r>
            <a:r>
              <a:rPr dirty="0"/>
              <a:t> 4</a:t>
            </a:r>
          </a:p>
          <a:p>
            <a:pPr lvl="4"/>
            <a:r>
              <a:rPr dirty="0" err="1"/>
              <a:t>Уровень</a:t>
            </a:r>
            <a:r>
              <a:rPr dirty="0"/>
              <a:t> </a:t>
            </a:r>
            <a:r>
              <a:rPr dirty="0" err="1"/>
              <a:t>текста</a:t>
            </a:r>
            <a:r>
              <a:rPr dirty="0"/>
              <a:t> 5</a:t>
            </a:r>
          </a:p>
        </p:txBody>
      </p:sp>
      <p:sp>
        <p:nvSpPr>
          <p:cNvPr id="58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21619049"/>
      </p:ext>
    </p:extLst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, пункты и фо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Изображение"/>
          <p:cNvSpPr>
            <a:spLocks noGrp="1"/>
          </p:cNvSpPr>
          <p:nvPr>
            <p:ph type="pic" sz="half" idx="13"/>
          </p:nvPr>
        </p:nvSpPr>
        <p:spPr>
          <a:xfrm>
            <a:off x="5605910" y="1953677"/>
            <a:ext cx="5547618" cy="3698413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66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1917603" y="842133"/>
            <a:ext cx="8356794" cy="909446"/>
          </a:xfrm>
          <a:prstGeom prst="rect">
            <a:avLst/>
          </a:prstGeom>
        </p:spPr>
        <p:txBody>
          <a:bodyPr anchor="ctr"/>
          <a:lstStyle>
            <a:lvl1pPr>
              <a:defRPr/>
            </a:lvl1pPr>
          </a:lstStyle>
          <a:p>
            <a:r>
              <a:rPr dirty="0" err="1"/>
              <a:t>Текст</a:t>
            </a:r>
            <a:r>
              <a:rPr dirty="0"/>
              <a:t> </a:t>
            </a:r>
            <a:r>
              <a:rPr dirty="0" err="1"/>
              <a:t>заголовка</a:t>
            </a:r>
            <a:endParaRPr dirty="0"/>
          </a:p>
        </p:txBody>
      </p:sp>
      <p:sp>
        <p:nvSpPr>
          <p:cNvPr id="67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1917603" y="1953677"/>
            <a:ext cx="4067243" cy="3698413"/>
          </a:xfrm>
          <a:prstGeom prst="rect">
            <a:avLst/>
          </a:prstGeom>
        </p:spPr>
        <p:txBody>
          <a:bodyPr anchor="ctr"/>
          <a:lstStyle>
            <a:lvl1pPr marL="264695" indent="-264695" algn="l">
              <a:spcBef>
                <a:spcPts val="2250"/>
              </a:spcBef>
              <a:buSzPct val="125000"/>
              <a:buChar char="•"/>
              <a:defRPr sz="1800"/>
            </a:lvl1pPr>
            <a:lvl2pPr marL="544095" indent="-264695" algn="l">
              <a:spcBef>
                <a:spcPts val="2250"/>
              </a:spcBef>
              <a:buSzPct val="125000"/>
              <a:buChar char="•"/>
              <a:defRPr sz="1800"/>
            </a:lvl2pPr>
            <a:lvl3pPr marL="823495" indent="-264695" algn="l">
              <a:spcBef>
                <a:spcPts val="2250"/>
              </a:spcBef>
              <a:buSzPct val="125000"/>
              <a:buChar char="•"/>
              <a:defRPr sz="1800"/>
            </a:lvl3pPr>
            <a:lvl4pPr marL="1102895" indent="-264695" algn="l">
              <a:spcBef>
                <a:spcPts val="2250"/>
              </a:spcBef>
              <a:buSzPct val="125000"/>
              <a:buChar char="•"/>
              <a:defRPr sz="1800"/>
            </a:lvl4pPr>
            <a:lvl5pPr marL="1382295" indent="-264695" algn="l">
              <a:spcBef>
                <a:spcPts val="2250"/>
              </a:spcBef>
              <a:buSzPct val="125000"/>
              <a:buChar char="•"/>
              <a:defRPr sz="1800"/>
            </a:lvl5pPr>
          </a:lstStyle>
          <a:p>
            <a:r>
              <a:rPr dirty="0" err="1"/>
              <a:t>Уровень</a:t>
            </a:r>
            <a:r>
              <a:rPr dirty="0"/>
              <a:t> </a:t>
            </a:r>
            <a:r>
              <a:rPr dirty="0" err="1"/>
              <a:t>текста</a:t>
            </a:r>
            <a:r>
              <a:rPr dirty="0"/>
              <a:t> 1</a:t>
            </a:r>
          </a:p>
          <a:p>
            <a:pPr lvl="1"/>
            <a:r>
              <a:rPr dirty="0" err="1"/>
              <a:t>Уровень</a:t>
            </a:r>
            <a:r>
              <a:rPr dirty="0"/>
              <a:t> </a:t>
            </a:r>
            <a:r>
              <a:rPr dirty="0" err="1"/>
              <a:t>текста</a:t>
            </a:r>
            <a:r>
              <a:rPr dirty="0"/>
              <a:t> 2</a:t>
            </a:r>
          </a:p>
          <a:p>
            <a:pPr lvl="2"/>
            <a:r>
              <a:rPr dirty="0" err="1"/>
              <a:t>Уровень</a:t>
            </a:r>
            <a:r>
              <a:rPr dirty="0"/>
              <a:t> </a:t>
            </a:r>
            <a:r>
              <a:rPr dirty="0" err="1"/>
              <a:t>текста</a:t>
            </a:r>
            <a:r>
              <a:rPr dirty="0"/>
              <a:t> 3</a:t>
            </a:r>
          </a:p>
          <a:p>
            <a:pPr lvl="3"/>
            <a:r>
              <a:rPr dirty="0" err="1"/>
              <a:t>Уровень</a:t>
            </a:r>
            <a:r>
              <a:rPr dirty="0"/>
              <a:t> </a:t>
            </a:r>
            <a:r>
              <a:rPr dirty="0" err="1"/>
              <a:t>текста</a:t>
            </a:r>
            <a:r>
              <a:rPr dirty="0"/>
              <a:t> 4</a:t>
            </a:r>
          </a:p>
          <a:p>
            <a:pPr lvl="4"/>
            <a:r>
              <a:rPr dirty="0" err="1"/>
              <a:t>Уровень</a:t>
            </a:r>
            <a:r>
              <a:rPr dirty="0"/>
              <a:t> </a:t>
            </a:r>
            <a:r>
              <a:rPr dirty="0" err="1"/>
              <a:t>текста</a:t>
            </a:r>
            <a:r>
              <a:rPr dirty="0"/>
              <a:t> 5</a:t>
            </a:r>
          </a:p>
        </p:txBody>
      </p:sp>
      <p:sp>
        <p:nvSpPr>
          <p:cNvPr id="68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965367740"/>
      </p:ext>
    </p:extLst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Фото (3 шт.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Изображение"/>
          <p:cNvSpPr>
            <a:spLocks noGrp="1"/>
          </p:cNvSpPr>
          <p:nvPr>
            <p:ph type="pic" sz="quarter" idx="13"/>
          </p:nvPr>
        </p:nvSpPr>
        <p:spPr>
          <a:xfrm>
            <a:off x="7484173" y="3499735"/>
            <a:ext cx="3340473" cy="222814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84" name="Изображение"/>
          <p:cNvSpPr>
            <a:spLocks noGrp="1"/>
          </p:cNvSpPr>
          <p:nvPr>
            <p:ph type="pic" sz="quarter" idx="14"/>
          </p:nvPr>
        </p:nvSpPr>
        <p:spPr>
          <a:xfrm>
            <a:off x="7328804" y="1150334"/>
            <a:ext cx="3314424" cy="2209617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85" name="Изображение"/>
          <p:cNvSpPr>
            <a:spLocks noGrp="1"/>
          </p:cNvSpPr>
          <p:nvPr>
            <p:ph type="pic" sz="half" idx="15"/>
          </p:nvPr>
        </p:nvSpPr>
        <p:spPr>
          <a:xfrm>
            <a:off x="1124365" y="1150334"/>
            <a:ext cx="6843578" cy="4562386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86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90701167"/>
      </p:ext>
    </p:extLst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Цита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— Иван Арсентьев"/>
          <p:cNvSpPr txBox="1">
            <a:spLocks noGrp="1"/>
          </p:cNvSpPr>
          <p:nvPr>
            <p:ph type="body" sz="quarter" idx="13"/>
          </p:nvPr>
        </p:nvSpPr>
        <p:spPr>
          <a:xfrm>
            <a:off x="2195489" y="4262658"/>
            <a:ext cx="7806075" cy="312460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1500" i="1"/>
            </a:lvl1pPr>
          </a:lstStyle>
          <a:p>
            <a:r>
              <a:rPr dirty="0"/>
              <a:t>— </a:t>
            </a:r>
            <a:r>
              <a:rPr dirty="0" err="1"/>
              <a:t>Иван</a:t>
            </a:r>
            <a:r>
              <a:rPr dirty="0"/>
              <a:t> </a:t>
            </a:r>
            <a:r>
              <a:rPr dirty="0" err="1"/>
              <a:t>Арсентьев</a:t>
            </a:r>
            <a:endParaRPr dirty="0"/>
          </a:p>
        </p:txBody>
      </p:sp>
      <p:sp>
        <p:nvSpPr>
          <p:cNvPr id="94" name="«Место ввода цитаты»."/>
          <p:cNvSpPr txBox="1">
            <a:spLocks noGrp="1"/>
          </p:cNvSpPr>
          <p:nvPr>
            <p:ph type="body" sz="quarter" idx="14"/>
          </p:nvPr>
        </p:nvSpPr>
        <p:spPr>
          <a:xfrm>
            <a:off x="2195489" y="3064694"/>
            <a:ext cx="7806075" cy="435570"/>
          </a:xfrm>
          <a:prstGeom prst="rect">
            <a:avLst/>
          </a:prstGeom>
        </p:spPr>
        <p:txBody>
          <a:bodyPr anchor="ctr">
            <a:spAutoFit/>
          </a:bodyPr>
          <a:lstStyle>
            <a:lvl1pPr>
              <a:defRPr sz="2300">
                <a:latin typeface="Montserrat" panose="00000500000000000000" pitchFamily="2" charset="-52"/>
                <a:ea typeface="+mn-ea"/>
                <a:cs typeface="+mn-cs"/>
                <a:sym typeface="Helvetica Neue Medium"/>
              </a:defRPr>
            </a:lvl1pPr>
          </a:lstStyle>
          <a:p>
            <a:r>
              <a:rPr dirty="0"/>
              <a:t>«</a:t>
            </a:r>
            <a:r>
              <a:rPr dirty="0" err="1"/>
              <a:t>Место</a:t>
            </a:r>
            <a:r>
              <a:rPr dirty="0"/>
              <a:t> </a:t>
            </a:r>
            <a:r>
              <a:rPr dirty="0" err="1"/>
              <a:t>ввода</a:t>
            </a:r>
            <a:r>
              <a:rPr dirty="0"/>
              <a:t> </a:t>
            </a:r>
            <a:r>
              <a:rPr dirty="0" err="1"/>
              <a:t>цитаты</a:t>
            </a:r>
            <a:r>
              <a:rPr dirty="0"/>
              <a:t>».</a:t>
            </a:r>
          </a:p>
        </p:txBody>
      </p:sp>
      <p:sp>
        <p:nvSpPr>
          <p:cNvPr id="95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95359913"/>
      </p:ext>
    </p:extLst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Фо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Изображение"/>
          <p:cNvSpPr>
            <a:spLocks noGrp="1"/>
          </p:cNvSpPr>
          <p:nvPr>
            <p:ph type="pic" idx="13"/>
          </p:nvPr>
        </p:nvSpPr>
        <p:spPr>
          <a:xfrm>
            <a:off x="1245624" y="700663"/>
            <a:ext cx="9700752" cy="6470537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103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32185855"/>
      </p:ext>
    </p:extLst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4 Char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Rectangle 7"/>
          <p:cNvSpPr/>
          <p:nvPr/>
        </p:nvSpPr>
        <p:spPr>
          <a:xfrm>
            <a:off x="1415480" y="148479"/>
            <a:ext cx="8735790" cy="430645"/>
          </a:xfrm>
          <a:prstGeom prst="rect">
            <a:avLst/>
          </a:prstGeom>
          <a:solidFill>
            <a:srgbClr val="31B6FD"/>
          </a:solidFill>
          <a:ln w="3175">
            <a:miter lim="400000"/>
          </a:ln>
        </p:spPr>
        <p:txBody>
          <a:bodyPr tIns="45720" bIns="45720" anchor="ctr"/>
          <a:lstStyle/>
          <a:p>
            <a:pPr defTabSz="1072866">
              <a:defRPr sz="4200" b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sz="2100" dirty="0">
              <a:latin typeface="Montserrat" panose="00000500000000000000" pitchFamily="2" charset="-52"/>
            </a:endParaRPr>
          </a:p>
        </p:txBody>
      </p:sp>
      <p:sp>
        <p:nvSpPr>
          <p:cNvPr id="118" name="Rectangle 8"/>
          <p:cNvSpPr/>
          <p:nvPr/>
        </p:nvSpPr>
        <p:spPr>
          <a:xfrm>
            <a:off x="1398686" y="67278"/>
            <a:ext cx="9377834" cy="501911"/>
          </a:xfrm>
          <a:prstGeom prst="rect">
            <a:avLst/>
          </a:prstGeom>
          <a:solidFill>
            <a:srgbClr val="F3F3F3"/>
          </a:solidFill>
          <a:ln w="3175">
            <a:miter lim="400000"/>
          </a:ln>
        </p:spPr>
        <p:txBody>
          <a:bodyPr tIns="45720" bIns="45720" anchor="ctr"/>
          <a:lstStyle/>
          <a:p>
            <a:pPr defTabSz="1072866">
              <a:defRPr sz="4200" b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sz="2100" dirty="0">
              <a:latin typeface="Montserrat" panose="00000500000000000000" pitchFamily="2" charset="-52"/>
            </a:endParaRPr>
          </a:p>
        </p:txBody>
      </p:sp>
      <p:sp>
        <p:nvSpPr>
          <p:cNvPr id="119" name="TextBox 9"/>
          <p:cNvSpPr txBox="1"/>
          <p:nvPr/>
        </p:nvSpPr>
        <p:spPr>
          <a:xfrm>
            <a:off x="1478306" y="171335"/>
            <a:ext cx="2912657" cy="369332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0" tIns="0" rIns="0" bIns="0">
            <a:spAutoFit/>
          </a:bodyPr>
          <a:lstStyle/>
          <a:p>
            <a:pPr algn="l" defTabSz="1072866">
              <a:defRPr sz="2400">
                <a:solidFill>
                  <a:srgbClr val="003C86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sz="1200" dirty="0" err="1">
                <a:latin typeface="Montserrat" panose="00000500000000000000" pitchFamily="2" charset="-52"/>
              </a:rPr>
              <a:t>Министерство</a:t>
            </a:r>
            <a:r>
              <a:rPr sz="1200" dirty="0">
                <a:latin typeface="Montserrat" panose="00000500000000000000" pitchFamily="2" charset="-52"/>
              </a:rPr>
              <a:t> </a:t>
            </a:r>
            <a:r>
              <a:rPr sz="1200" dirty="0" err="1">
                <a:latin typeface="Montserrat" panose="00000500000000000000" pitchFamily="2" charset="-52"/>
              </a:rPr>
              <a:t>экономического</a:t>
            </a:r>
            <a:r>
              <a:rPr sz="1200" dirty="0">
                <a:latin typeface="Montserrat" panose="00000500000000000000" pitchFamily="2" charset="-52"/>
              </a:rPr>
              <a:t> </a:t>
            </a:r>
            <a:r>
              <a:rPr sz="1200" dirty="0" err="1">
                <a:latin typeface="Montserrat" panose="00000500000000000000" pitchFamily="2" charset="-52"/>
              </a:rPr>
              <a:t>развития</a:t>
            </a:r>
            <a:endParaRPr sz="1200" dirty="0">
              <a:latin typeface="Montserrat" panose="00000500000000000000" pitchFamily="2" charset="-52"/>
            </a:endParaRPr>
          </a:p>
          <a:p>
            <a:pPr algn="l" defTabSz="1072866">
              <a:defRPr sz="2400">
                <a:solidFill>
                  <a:srgbClr val="40404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sz="1200" dirty="0" err="1">
                <a:latin typeface="Montserrat" panose="00000500000000000000" pitchFamily="2" charset="-52"/>
              </a:rPr>
              <a:t>Российской</a:t>
            </a:r>
            <a:r>
              <a:rPr sz="1200" dirty="0">
                <a:latin typeface="Montserrat" panose="00000500000000000000" pitchFamily="2" charset="-52"/>
              </a:rPr>
              <a:t> </a:t>
            </a:r>
            <a:r>
              <a:rPr sz="1200" dirty="0" err="1">
                <a:latin typeface="Montserrat" panose="00000500000000000000" pitchFamily="2" charset="-52"/>
              </a:rPr>
              <a:t>Федерации</a:t>
            </a:r>
            <a:endParaRPr sz="1200" dirty="0">
              <a:latin typeface="Montserrat" panose="00000500000000000000" pitchFamily="2" charset="-52"/>
            </a:endParaRPr>
          </a:p>
        </p:txBody>
      </p:sp>
      <p:sp>
        <p:nvSpPr>
          <p:cNvPr id="120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1407689" y="714408"/>
            <a:ext cx="9368832" cy="439153"/>
          </a:xfrm>
          <a:prstGeom prst="rect">
            <a:avLst/>
          </a:prstGeom>
        </p:spPr>
        <p:txBody>
          <a:bodyPr lIns="84478" tIns="84478" rIns="84478" bIns="84478" anchor="t"/>
          <a:lstStyle>
            <a:lvl1pPr algn="l" defTabSz="1072866">
              <a:defRPr sz="2300" b="1">
                <a:solidFill>
                  <a:srgbClr val="094EAA"/>
                </a:solidFill>
                <a:latin typeface="Montserrat" panose="00000500000000000000" pitchFamily="2" charset="-52"/>
                <a:ea typeface="Montserrat" panose="00000500000000000000" pitchFamily="2" charset="-52"/>
                <a:cs typeface="Arial"/>
                <a:sym typeface="Arial"/>
              </a:defRPr>
            </a:lvl1pPr>
          </a:lstStyle>
          <a:p>
            <a:r>
              <a:rPr dirty="0" err="1"/>
              <a:t>Текст</a:t>
            </a:r>
            <a:r>
              <a:rPr dirty="0"/>
              <a:t> </a:t>
            </a:r>
            <a:r>
              <a:rPr dirty="0" err="1"/>
              <a:t>заголовка</a:t>
            </a:r>
            <a:endParaRPr dirty="0"/>
          </a:p>
        </p:txBody>
      </p:sp>
      <p:sp>
        <p:nvSpPr>
          <p:cNvPr id="121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1415480" y="1268760"/>
            <a:ext cx="4524504" cy="360041"/>
          </a:xfrm>
          <a:prstGeom prst="rect">
            <a:avLst/>
          </a:prstGeom>
          <a:solidFill>
            <a:srgbClr val="DEF6E4"/>
          </a:solidFill>
        </p:spPr>
        <p:txBody>
          <a:bodyPr lIns="0" tIns="0" rIns="0" bIns="0" anchor="ctr"/>
          <a:lstStyle>
            <a:lvl1pPr algn="l" defTabSz="1072866">
              <a:spcBef>
                <a:spcPts val="250"/>
              </a:spcBef>
              <a:defRPr sz="1200" b="1">
                <a:solidFill>
                  <a:srgbClr val="073E87"/>
                </a:solidFill>
                <a:latin typeface="Montserrat" panose="00000500000000000000" pitchFamily="2" charset="-52"/>
                <a:ea typeface="Montserrat" panose="00000500000000000000" pitchFamily="2" charset="-52"/>
                <a:cs typeface="Arial"/>
                <a:sym typeface="Arial"/>
              </a:defRPr>
            </a:lvl1pPr>
            <a:lvl2pPr marL="555591" indent="-287374" algn="l" defTabSz="1072866">
              <a:spcBef>
                <a:spcPts val="250"/>
              </a:spcBef>
              <a:buSzPct val="100000"/>
              <a:buChar char="▪"/>
              <a:defRPr sz="1200" b="1">
                <a:solidFill>
                  <a:srgbClr val="073E87"/>
                </a:solidFill>
                <a:latin typeface="Montserrat" panose="00000500000000000000" pitchFamily="2" charset="-52"/>
                <a:ea typeface="Montserrat" panose="00000500000000000000" pitchFamily="2" charset="-52"/>
                <a:cs typeface="Arial"/>
                <a:sym typeface="Arial"/>
              </a:defRPr>
            </a:lvl2pPr>
            <a:lvl3pPr marL="784017" indent="-247584" algn="l" defTabSz="1072866">
              <a:spcBef>
                <a:spcPts val="250"/>
              </a:spcBef>
              <a:buSzPct val="100000"/>
              <a:buChar char="•"/>
              <a:defRPr sz="1200" b="1">
                <a:solidFill>
                  <a:srgbClr val="073E87"/>
                </a:solidFill>
                <a:latin typeface="Montserrat" panose="00000500000000000000" pitchFamily="2" charset="-52"/>
                <a:ea typeface="Montserrat" panose="00000500000000000000" pitchFamily="2" charset="-52"/>
                <a:cs typeface="Arial"/>
                <a:sym typeface="Arial"/>
              </a:defRPr>
            </a:lvl3pPr>
            <a:lvl4pPr marL="1206974" indent="-402325" algn="l" defTabSz="1072866">
              <a:spcBef>
                <a:spcPts val="250"/>
              </a:spcBef>
              <a:buSzPct val="100000"/>
              <a:buChar char="•"/>
              <a:defRPr sz="1200" b="1">
                <a:solidFill>
                  <a:srgbClr val="073E87"/>
                </a:solidFill>
                <a:latin typeface="Montserrat" panose="00000500000000000000" pitchFamily="2" charset="-52"/>
                <a:ea typeface="Montserrat" panose="00000500000000000000" pitchFamily="2" charset="-52"/>
                <a:cs typeface="Arial"/>
                <a:sym typeface="Arial"/>
              </a:defRPr>
            </a:lvl4pPr>
            <a:lvl5pPr marL="1341082" indent="-268216" algn="l" defTabSz="1072866">
              <a:spcBef>
                <a:spcPts val="250"/>
              </a:spcBef>
              <a:buSzPct val="100000"/>
              <a:buChar char="»"/>
              <a:defRPr sz="1200" b="1">
                <a:solidFill>
                  <a:srgbClr val="073E87"/>
                </a:solidFill>
                <a:latin typeface="Montserrat" panose="00000500000000000000" pitchFamily="2" charset="-52"/>
                <a:ea typeface="Montserrat" panose="00000500000000000000" pitchFamily="2" charset="-52"/>
                <a:cs typeface="Arial"/>
                <a:sym typeface="Arial"/>
              </a:defRPr>
            </a:lvl5pPr>
          </a:lstStyle>
          <a:p>
            <a:r>
              <a:rPr dirty="0" err="1"/>
              <a:t>Уровень</a:t>
            </a:r>
            <a:r>
              <a:rPr dirty="0"/>
              <a:t> </a:t>
            </a:r>
            <a:r>
              <a:rPr dirty="0" err="1"/>
              <a:t>текста</a:t>
            </a:r>
            <a:r>
              <a:rPr dirty="0"/>
              <a:t> 1</a:t>
            </a:r>
          </a:p>
          <a:p>
            <a:pPr lvl="1"/>
            <a:r>
              <a:rPr dirty="0" err="1"/>
              <a:t>Уровень</a:t>
            </a:r>
            <a:r>
              <a:rPr dirty="0"/>
              <a:t> </a:t>
            </a:r>
            <a:r>
              <a:rPr dirty="0" err="1"/>
              <a:t>текста</a:t>
            </a:r>
            <a:r>
              <a:rPr dirty="0"/>
              <a:t> 2</a:t>
            </a:r>
          </a:p>
          <a:p>
            <a:pPr lvl="2"/>
            <a:r>
              <a:rPr dirty="0" err="1"/>
              <a:t>Уровень</a:t>
            </a:r>
            <a:r>
              <a:rPr dirty="0"/>
              <a:t> </a:t>
            </a:r>
            <a:r>
              <a:rPr dirty="0" err="1"/>
              <a:t>текста</a:t>
            </a:r>
            <a:r>
              <a:rPr dirty="0"/>
              <a:t> 3</a:t>
            </a:r>
          </a:p>
          <a:p>
            <a:pPr lvl="3"/>
            <a:r>
              <a:rPr dirty="0" err="1"/>
              <a:t>Уровень</a:t>
            </a:r>
            <a:r>
              <a:rPr dirty="0"/>
              <a:t> </a:t>
            </a:r>
            <a:r>
              <a:rPr dirty="0" err="1"/>
              <a:t>текста</a:t>
            </a:r>
            <a:r>
              <a:rPr dirty="0"/>
              <a:t> 4</a:t>
            </a:r>
          </a:p>
          <a:p>
            <a:pPr lvl="4"/>
            <a:r>
              <a:rPr dirty="0" err="1"/>
              <a:t>Уровень</a:t>
            </a:r>
            <a:r>
              <a:rPr dirty="0"/>
              <a:t> </a:t>
            </a:r>
            <a:r>
              <a:rPr dirty="0" err="1"/>
              <a:t>текста</a:t>
            </a:r>
            <a:r>
              <a:rPr dirty="0"/>
              <a:t> 5</a:t>
            </a:r>
          </a:p>
        </p:txBody>
      </p:sp>
      <p:pic>
        <p:nvPicPr>
          <p:cNvPr id="122" name="Picture 6" descr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21474" y="70422"/>
            <a:ext cx="638253" cy="644800"/>
          </a:xfrm>
          <a:prstGeom prst="rect">
            <a:avLst/>
          </a:prstGeom>
          <a:ln w="3175">
            <a:miter lim="400000"/>
          </a:ln>
        </p:spPr>
      </p:pic>
      <p:sp>
        <p:nvSpPr>
          <p:cNvPr id="123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10588968" y="6525345"/>
            <a:ext cx="187552" cy="184666"/>
          </a:xfrm>
          <a:prstGeom prst="rect">
            <a:avLst/>
          </a:prstGeom>
        </p:spPr>
        <p:txBody>
          <a:bodyPr lIns="0" tIns="0" rIns="0" bIns="0"/>
          <a:lstStyle>
            <a:lvl1pPr algn="r" defTabSz="1072866">
              <a:defRPr sz="1200">
                <a:solidFill>
                  <a:srgbClr val="0293E0"/>
                </a:solidFill>
                <a:latin typeface="Montserrat" panose="00000500000000000000" pitchFamily="2" charset="-52"/>
                <a:ea typeface="Montserrat" panose="00000500000000000000" pitchFamily="2" charset="-52"/>
                <a:cs typeface="Arial"/>
                <a:sym typeface="Arial"/>
              </a:defRPr>
            </a:lvl1pPr>
          </a:lstStyle>
          <a:p>
            <a:fld id="{86CB4B4D-7CA3-9044-876B-883B54F8677D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83186501"/>
      </p:ext>
    </p:extLst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 Char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Rectangle 7"/>
          <p:cNvSpPr/>
          <p:nvPr/>
        </p:nvSpPr>
        <p:spPr>
          <a:xfrm>
            <a:off x="1775520" y="148479"/>
            <a:ext cx="8064897" cy="430645"/>
          </a:xfrm>
          <a:prstGeom prst="rect">
            <a:avLst/>
          </a:prstGeom>
          <a:solidFill>
            <a:srgbClr val="4F4A4D"/>
          </a:solidFill>
          <a:ln w="3175">
            <a:miter lim="400000"/>
          </a:ln>
        </p:spPr>
        <p:txBody>
          <a:bodyPr tIns="45720" bIns="45720" anchor="ctr"/>
          <a:lstStyle/>
          <a:p>
            <a:pPr defTabSz="914400">
              <a:defRPr sz="3600" b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sz="1800" dirty="0">
              <a:latin typeface="Montserrat" panose="00000500000000000000" pitchFamily="2" charset="-52"/>
            </a:endParaRPr>
          </a:p>
        </p:txBody>
      </p:sp>
      <p:sp>
        <p:nvSpPr>
          <p:cNvPr id="131" name="Rectangle 8"/>
          <p:cNvSpPr/>
          <p:nvPr/>
        </p:nvSpPr>
        <p:spPr>
          <a:xfrm>
            <a:off x="1760018" y="67277"/>
            <a:ext cx="8656463" cy="501911"/>
          </a:xfrm>
          <a:prstGeom prst="rect">
            <a:avLst/>
          </a:prstGeom>
          <a:solidFill>
            <a:srgbClr val="F3F3F3"/>
          </a:solidFill>
          <a:ln w="3175">
            <a:miter lim="400000"/>
          </a:ln>
        </p:spPr>
        <p:txBody>
          <a:bodyPr tIns="45720" bIns="45720" anchor="ctr"/>
          <a:lstStyle/>
          <a:p>
            <a:pPr defTabSz="914400">
              <a:defRPr sz="3600" b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sz="1800" dirty="0">
              <a:latin typeface="Montserrat" panose="00000500000000000000" pitchFamily="2" charset="-52"/>
            </a:endParaRPr>
          </a:p>
        </p:txBody>
      </p:sp>
      <p:sp>
        <p:nvSpPr>
          <p:cNvPr id="132" name="TextBox 9"/>
          <p:cNvSpPr txBox="1"/>
          <p:nvPr/>
        </p:nvSpPr>
        <p:spPr>
          <a:xfrm>
            <a:off x="1833512" y="163409"/>
            <a:ext cx="2422138" cy="30777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0" tIns="0" rIns="0" bIns="0">
            <a:spAutoFit/>
          </a:bodyPr>
          <a:lstStyle/>
          <a:p>
            <a:pPr algn="l" defTabSz="914400">
              <a:defRPr sz="2000">
                <a:solidFill>
                  <a:srgbClr val="003C86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sz="1000" dirty="0" err="1">
                <a:latin typeface="Montserrat" panose="00000500000000000000" pitchFamily="2" charset="-52"/>
              </a:rPr>
              <a:t>Министерство</a:t>
            </a:r>
            <a:r>
              <a:rPr sz="1000" dirty="0">
                <a:latin typeface="Montserrat" panose="00000500000000000000" pitchFamily="2" charset="-52"/>
              </a:rPr>
              <a:t> </a:t>
            </a:r>
            <a:r>
              <a:rPr sz="1000" dirty="0" err="1">
                <a:latin typeface="Montserrat" panose="00000500000000000000" pitchFamily="2" charset="-52"/>
              </a:rPr>
              <a:t>экономического</a:t>
            </a:r>
            <a:r>
              <a:rPr sz="1000" dirty="0">
                <a:latin typeface="Montserrat" panose="00000500000000000000" pitchFamily="2" charset="-52"/>
              </a:rPr>
              <a:t> </a:t>
            </a:r>
            <a:r>
              <a:rPr sz="1000" dirty="0" err="1">
                <a:latin typeface="Montserrat" panose="00000500000000000000" pitchFamily="2" charset="-52"/>
              </a:rPr>
              <a:t>развития</a:t>
            </a:r>
            <a:endParaRPr sz="1000" dirty="0">
              <a:latin typeface="Montserrat" panose="00000500000000000000" pitchFamily="2" charset="-52"/>
            </a:endParaRPr>
          </a:p>
          <a:p>
            <a:pPr algn="l" defTabSz="914400">
              <a:defRPr sz="2000">
                <a:latin typeface="Arial"/>
                <a:ea typeface="Arial"/>
                <a:cs typeface="Arial"/>
                <a:sym typeface="Arial"/>
              </a:defRPr>
            </a:pPr>
            <a:r>
              <a:rPr sz="1000" dirty="0" err="1">
                <a:latin typeface="Montserrat" panose="00000500000000000000" pitchFamily="2" charset="-52"/>
              </a:rPr>
              <a:t>Российской</a:t>
            </a:r>
            <a:r>
              <a:rPr sz="1000" dirty="0">
                <a:latin typeface="Montserrat" panose="00000500000000000000" pitchFamily="2" charset="-52"/>
              </a:rPr>
              <a:t> </a:t>
            </a:r>
            <a:r>
              <a:rPr sz="1000" dirty="0" err="1">
                <a:latin typeface="Montserrat" panose="00000500000000000000" pitchFamily="2" charset="-52"/>
              </a:rPr>
              <a:t>Федерации</a:t>
            </a:r>
            <a:endParaRPr sz="1000" dirty="0">
              <a:latin typeface="Montserrat" panose="00000500000000000000" pitchFamily="2" charset="-52"/>
            </a:endParaRPr>
          </a:p>
        </p:txBody>
      </p:sp>
      <p:sp>
        <p:nvSpPr>
          <p:cNvPr id="133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1768328" y="714408"/>
            <a:ext cx="8648153" cy="439153"/>
          </a:xfrm>
          <a:prstGeom prst="rect">
            <a:avLst/>
          </a:prstGeom>
        </p:spPr>
        <p:txBody>
          <a:bodyPr lIns="72000" tIns="72000" rIns="72000" bIns="72000" anchor="t"/>
          <a:lstStyle>
            <a:lvl1pPr algn="l" defTabSz="914400">
              <a:defRPr sz="2000" b="1">
                <a:solidFill>
                  <a:srgbClr val="003C86"/>
                </a:solidFill>
                <a:latin typeface="Montserrat" panose="00000500000000000000" pitchFamily="2" charset="-52"/>
                <a:ea typeface="Montserrat" panose="00000500000000000000" pitchFamily="2" charset="-52"/>
                <a:cs typeface="Arial"/>
                <a:sym typeface="Arial"/>
              </a:defRPr>
            </a:lvl1pPr>
          </a:lstStyle>
          <a:p>
            <a:r>
              <a:rPr dirty="0" err="1"/>
              <a:t>Текст</a:t>
            </a:r>
            <a:r>
              <a:rPr dirty="0"/>
              <a:t> </a:t>
            </a:r>
            <a:r>
              <a:rPr dirty="0" err="1"/>
              <a:t>заголовка</a:t>
            </a:r>
            <a:endParaRPr dirty="0"/>
          </a:p>
        </p:txBody>
      </p:sp>
      <p:sp>
        <p:nvSpPr>
          <p:cNvPr id="134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1775520" y="1268760"/>
            <a:ext cx="4176465" cy="360041"/>
          </a:xfrm>
          <a:prstGeom prst="rect">
            <a:avLst/>
          </a:prstGeom>
          <a:solidFill>
            <a:srgbClr val="E0E7F1"/>
          </a:solidFill>
        </p:spPr>
        <p:txBody>
          <a:bodyPr lIns="0" tIns="0" rIns="0" bIns="0" anchor="ctr"/>
          <a:lstStyle>
            <a:lvl1pPr algn="l" defTabSz="914400">
              <a:spcBef>
                <a:spcPts val="200"/>
              </a:spcBef>
              <a:defRPr sz="1000" b="1">
                <a:solidFill>
                  <a:srgbClr val="00295C"/>
                </a:solidFill>
                <a:latin typeface="Montserrat" panose="00000500000000000000" pitchFamily="2" charset="-52"/>
                <a:ea typeface="Montserrat" panose="00000500000000000000" pitchFamily="2" charset="-52"/>
                <a:cs typeface="Arial"/>
                <a:sym typeface="Arial"/>
              </a:defRPr>
            </a:lvl1pPr>
            <a:lvl2pPr marL="466725" indent="-238125" algn="l" defTabSz="914400">
              <a:spcBef>
                <a:spcPts val="200"/>
              </a:spcBef>
              <a:buSzPct val="100000"/>
              <a:buChar char="▪"/>
              <a:defRPr sz="1000" b="1">
                <a:solidFill>
                  <a:srgbClr val="00295C"/>
                </a:solidFill>
                <a:latin typeface="Montserrat" panose="00000500000000000000" pitchFamily="2" charset="-52"/>
                <a:ea typeface="Montserrat" panose="00000500000000000000" pitchFamily="2" charset="-52"/>
                <a:cs typeface="Arial"/>
                <a:sym typeface="Arial"/>
              </a:defRPr>
            </a:lvl2pPr>
            <a:lvl3pPr marL="665018" indent="-207818" algn="l" defTabSz="914400">
              <a:spcBef>
                <a:spcPts val="200"/>
              </a:spcBef>
              <a:buSzPct val="100000"/>
              <a:buChar char="•"/>
              <a:defRPr sz="1000" b="1">
                <a:solidFill>
                  <a:srgbClr val="00295C"/>
                </a:solidFill>
                <a:latin typeface="Montserrat" panose="00000500000000000000" pitchFamily="2" charset="-52"/>
                <a:ea typeface="Montserrat" panose="00000500000000000000" pitchFamily="2" charset="-52"/>
                <a:cs typeface="Arial"/>
                <a:sym typeface="Arial"/>
              </a:defRPr>
            </a:lvl3pPr>
            <a:lvl4pPr marL="1028700" indent="-342900" algn="l" defTabSz="914400">
              <a:spcBef>
                <a:spcPts val="200"/>
              </a:spcBef>
              <a:buSzPct val="100000"/>
              <a:buChar char="•"/>
              <a:defRPr sz="1000" b="1">
                <a:solidFill>
                  <a:srgbClr val="00295C"/>
                </a:solidFill>
                <a:latin typeface="Montserrat" panose="00000500000000000000" pitchFamily="2" charset="-52"/>
                <a:ea typeface="Montserrat" panose="00000500000000000000" pitchFamily="2" charset="-52"/>
                <a:cs typeface="Arial"/>
                <a:sym typeface="Arial"/>
              </a:defRPr>
            </a:lvl4pPr>
            <a:lvl5pPr marL="1143000" indent="-228600" algn="l" defTabSz="914400">
              <a:spcBef>
                <a:spcPts val="200"/>
              </a:spcBef>
              <a:buSzPct val="100000"/>
              <a:buChar char="»"/>
              <a:defRPr sz="1000" b="1">
                <a:solidFill>
                  <a:srgbClr val="00295C"/>
                </a:solidFill>
                <a:latin typeface="Montserrat" panose="00000500000000000000" pitchFamily="2" charset="-52"/>
                <a:ea typeface="Montserrat" panose="00000500000000000000" pitchFamily="2" charset="-52"/>
                <a:cs typeface="Arial"/>
                <a:sym typeface="Arial"/>
              </a:defRPr>
            </a:lvl5pPr>
          </a:lstStyle>
          <a:p>
            <a:r>
              <a:rPr dirty="0" err="1"/>
              <a:t>Уровень</a:t>
            </a:r>
            <a:r>
              <a:rPr dirty="0"/>
              <a:t> </a:t>
            </a:r>
            <a:r>
              <a:rPr dirty="0" err="1"/>
              <a:t>текста</a:t>
            </a:r>
            <a:r>
              <a:rPr dirty="0"/>
              <a:t> 1</a:t>
            </a:r>
          </a:p>
          <a:p>
            <a:pPr lvl="1"/>
            <a:r>
              <a:rPr dirty="0" err="1"/>
              <a:t>Уровень</a:t>
            </a:r>
            <a:r>
              <a:rPr dirty="0"/>
              <a:t> </a:t>
            </a:r>
            <a:r>
              <a:rPr dirty="0" err="1"/>
              <a:t>текста</a:t>
            </a:r>
            <a:r>
              <a:rPr dirty="0"/>
              <a:t> 2</a:t>
            </a:r>
          </a:p>
          <a:p>
            <a:pPr lvl="2"/>
            <a:r>
              <a:rPr dirty="0" err="1"/>
              <a:t>Уровень</a:t>
            </a:r>
            <a:r>
              <a:rPr dirty="0"/>
              <a:t> </a:t>
            </a:r>
            <a:r>
              <a:rPr dirty="0" err="1"/>
              <a:t>текста</a:t>
            </a:r>
            <a:r>
              <a:rPr dirty="0"/>
              <a:t> 3</a:t>
            </a:r>
          </a:p>
          <a:p>
            <a:pPr lvl="3"/>
            <a:r>
              <a:rPr dirty="0" err="1"/>
              <a:t>Уровень</a:t>
            </a:r>
            <a:r>
              <a:rPr dirty="0"/>
              <a:t> </a:t>
            </a:r>
            <a:r>
              <a:rPr dirty="0" err="1"/>
              <a:t>текста</a:t>
            </a:r>
            <a:r>
              <a:rPr dirty="0"/>
              <a:t> 4</a:t>
            </a:r>
          </a:p>
          <a:p>
            <a:pPr lvl="4"/>
            <a:r>
              <a:rPr dirty="0" err="1"/>
              <a:t>Уровень</a:t>
            </a:r>
            <a:r>
              <a:rPr dirty="0"/>
              <a:t> </a:t>
            </a:r>
            <a:r>
              <a:rPr dirty="0" err="1"/>
              <a:t>текста</a:t>
            </a:r>
            <a:r>
              <a:rPr dirty="0"/>
              <a:t> 5</a:t>
            </a:r>
          </a:p>
        </p:txBody>
      </p:sp>
      <p:pic>
        <p:nvPicPr>
          <p:cNvPr id="135" name="Picture 6" descr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11822" y="70421"/>
            <a:ext cx="589157" cy="644800"/>
          </a:xfrm>
          <a:prstGeom prst="rect">
            <a:avLst/>
          </a:prstGeom>
          <a:ln w="3175">
            <a:miter lim="400000"/>
          </a:ln>
        </p:spPr>
      </p:pic>
      <p:sp>
        <p:nvSpPr>
          <p:cNvPr id="136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10259387" y="6546466"/>
            <a:ext cx="157094" cy="153888"/>
          </a:xfrm>
          <a:prstGeom prst="rect">
            <a:avLst/>
          </a:prstGeom>
        </p:spPr>
        <p:txBody>
          <a:bodyPr lIns="0" tIns="0" rIns="0" bIns="0" anchor="ctr"/>
          <a:lstStyle>
            <a:lvl1pPr algn="r" defTabSz="914400">
              <a:defRPr sz="1000">
                <a:solidFill>
                  <a:srgbClr val="3B383A"/>
                </a:solidFill>
                <a:latin typeface="Montserrat" panose="00000500000000000000" pitchFamily="2" charset="-52"/>
                <a:ea typeface="Montserrat" panose="00000500000000000000" pitchFamily="2" charset="-52"/>
                <a:cs typeface="Arial"/>
                <a:sym typeface="Arial"/>
              </a:defRPr>
            </a:lvl1pPr>
          </a:lstStyle>
          <a:p>
            <a:fld id="{86CB4B4D-7CA3-9044-876B-883B54F8677D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33588742"/>
      </p:ext>
    </p:extLst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"/>
          <p:cNvSpPr txBox="1">
            <a:spLocks noGrp="1"/>
          </p:cNvSpPr>
          <p:nvPr>
            <p:ph type="body" sz="quarter" idx="13"/>
          </p:nvPr>
        </p:nvSpPr>
        <p:spPr>
          <a:xfrm>
            <a:off x="600671" y="5929932"/>
            <a:ext cx="10985502" cy="31849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412750">
              <a:lnSpc>
                <a:spcPct val="100000"/>
              </a:lnSpc>
              <a:spcBef>
                <a:spcPts val="0"/>
              </a:spcBef>
              <a:buSzTx/>
              <a:buNone/>
              <a:defRPr sz="3600" b="1"/>
            </a:lvl1pPr>
          </a:lstStyle>
          <a:p>
            <a: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3600" b="1"/>
            </a:pPr>
            <a:endParaRPr/>
          </a:p>
        </p:txBody>
      </p:sp>
      <p:sp>
        <p:nvSpPr>
          <p:cNvPr id="12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603248" y="1287496"/>
            <a:ext cx="10985502" cy="2324101"/>
          </a:xfrm>
          <a:prstGeom prst="rect">
            <a:avLst/>
          </a:prstGeom>
        </p:spPr>
        <p:txBody>
          <a:bodyPr anchor="b"/>
          <a:lstStyle>
            <a:lvl1pPr>
              <a:defRPr sz="4350" spc="-87"/>
            </a:lvl1pPr>
          </a:lstStyle>
          <a:p>
            <a:r>
              <a:t>Текст заголовка</a:t>
            </a:r>
          </a:p>
        </p:txBody>
      </p:sp>
      <p:sp>
        <p:nvSpPr>
          <p:cNvPr id="13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600672" y="3611596"/>
            <a:ext cx="10985501" cy="952501"/>
          </a:xfrm>
          <a:prstGeom prst="rect">
            <a:avLst/>
          </a:prstGeom>
        </p:spPr>
        <p:txBody>
          <a:bodyPr/>
          <a:lstStyle>
            <a:lvl1pPr marL="0" indent="0" defTabSz="309569">
              <a:lnSpc>
                <a:spcPct val="100000"/>
              </a:lnSpc>
              <a:spcBef>
                <a:spcPts val="0"/>
              </a:spcBef>
              <a:buSzTx/>
              <a:buNone/>
              <a:defRPr sz="2063" b="1"/>
            </a:lvl1pPr>
            <a:lvl2pPr marL="0" indent="171454" defTabSz="309569">
              <a:lnSpc>
                <a:spcPct val="100000"/>
              </a:lnSpc>
              <a:spcBef>
                <a:spcPts val="0"/>
              </a:spcBef>
              <a:buSzTx/>
              <a:buNone/>
              <a:defRPr sz="2063" b="1"/>
            </a:lvl2pPr>
            <a:lvl3pPr marL="0" indent="342907" defTabSz="309569">
              <a:lnSpc>
                <a:spcPct val="100000"/>
              </a:lnSpc>
              <a:spcBef>
                <a:spcPts val="0"/>
              </a:spcBef>
              <a:buSzTx/>
              <a:buNone/>
              <a:defRPr sz="2063" b="1"/>
            </a:lvl3pPr>
            <a:lvl4pPr marL="0" indent="514361" defTabSz="309569">
              <a:lnSpc>
                <a:spcPct val="100000"/>
              </a:lnSpc>
              <a:spcBef>
                <a:spcPts val="0"/>
              </a:spcBef>
              <a:buSzTx/>
              <a:buNone/>
              <a:defRPr sz="2063" b="1"/>
            </a:lvl4pPr>
            <a:lvl5pPr marL="0" indent="685814" defTabSz="309569">
              <a:lnSpc>
                <a:spcPct val="100000"/>
              </a:lnSpc>
              <a:spcBef>
                <a:spcPts val="0"/>
              </a:spcBef>
              <a:buSzTx/>
              <a:buNone/>
              <a:defRPr sz="2063" b="1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14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64722303"/>
      </p:ext>
    </p:extLst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0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4">
            <a:extLst>
              <a:ext uri="{FF2B5EF4-FFF2-40B4-BE49-F238E27FC236}">
                <a16:creationId xmlns:a16="http://schemas.microsoft.com/office/drawing/2014/main" id="{12ACE081-4004-7B47-9754-C6A84B595C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935" y="620712"/>
            <a:ext cx="11084131" cy="946834"/>
          </a:xfrm>
          <a:prstGeom prst="rect">
            <a:avLst/>
          </a:prstGeom>
        </p:spPr>
        <p:txBody>
          <a:bodyPr lIns="0" tIns="0" rIns="0" bIns="288000"/>
          <a:lstStyle>
            <a:lvl1pPr>
              <a:defRPr sz="2540" b="1">
                <a:solidFill>
                  <a:schemeClr val="tx2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grpSp>
        <p:nvGrpSpPr>
          <p:cNvPr id="12" name="Группа 11">
            <a:extLst>
              <a:ext uri="{FF2B5EF4-FFF2-40B4-BE49-F238E27FC236}">
                <a16:creationId xmlns:a16="http://schemas.microsoft.com/office/drawing/2014/main" id="{6F8AF82A-C8FD-F34B-B86F-094DF87517BD}"/>
              </a:ext>
            </a:extLst>
          </p:cNvPr>
          <p:cNvGrpSpPr/>
          <p:nvPr userDrawn="1"/>
        </p:nvGrpSpPr>
        <p:grpSpPr>
          <a:xfrm>
            <a:off x="553934" y="209414"/>
            <a:ext cx="11084131" cy="165378"/>
            <a:chOff x="485774" y="161633"/>
            <a:chExt cx="9720264" cy="182299"/>
          </a:xfrm>
        </p:grpSpPr>
        <p:sp>
          <p:nvSpPr>
            <p:cNvPr id="13" name="Прямоугольник 12">
              <a:extLst>
                <a:ext uri="{FF2B5EF4-FFF2-40B4-BE49-F238E27FC236}">
                  <a16:creationId xmlns:a16="http://schemas.microsoft.com/office/drawing/2014/main" id="{F28D0FEC-D4C1-104E-B790-0D6D97FBE988}"/>
                </a:ext>
              </a:extLst>
            </p:cNvPr>
            <p:cNvSpPr/>
            <p:nvPr userDrawn="1"/>
          </p:nvSpPr>
          <p:spPr>
            <a:xfrm>
              <a:off x="485775" y="161633"/>
              <a:ext cx="376181" cy="153872"/>
            </a:xfrm>
            <a:prstGeom prst="rect">
              <a:avLst/>
            </a:prstGeom>
          </p:spPr>
          <p:txBody>
            <a:bodyPr wrap="none" lIns="0" tIns="0" bIns="0" anchor="ctr">
              <a:spAutoFit/>
            </a:bodyPr>
            <a:lstStyle/>
            <a:p>
              <a:r>
                <a:rPr lang="en-US" sz="907" dirty="0">
                  <a:solidFill>
                    <a:schemeClr val="tx1"/>
                  </a:solidFill>
                  <a:effectLst/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csr.ru</a:t>
              </a:r>
            </a:p>
          </p:txBody>
        </p:sp>
        <p:cxnSp>
          <p:nvCxnSpPr>
            <p:cNvPr id="14" name="Прямая соединительная линия 13">
              <a:extLst>
                <a:ext uri="{FF2B5EF4-FFF2-40B4-BE49-F238E27FC236}">
                  <a16:creationId xmlns:a16="http://schemas.microsoft.com/office/drawing/2014/main" id="{08B03BA7-45C7-614A-B9E6-F5CD6E9B12FC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485774" y="343932"/>
              <a:ext cx="356400" cy="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Прямая соединительная линия 14">
              <a:extLst>
                <a:ext uri="{FF2B5EF4-FFF2-40B4-BE49-F238E27FC236}">
                  <a16:creationId xmlns:a16="http://schemas.microsoft.com/office/drawing/2014/main" id="{B916AADD-BB17-9147-9B25-745BB0D1EA6B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485774" y="343932"/>
              <a:ext cx="9720264" cy="0"/>
            </a:xfrm>
            <a:prstGeom prst="line">
              <a:avLst/>
            </a:prstGeom>
            <a:ln w="31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Номер слайда 5">
            <a:extLst>
              <a:ext uri="{FF2B5EF4-FFF2-40B4-BE49-F238E27FC236}">
                <a16:creationId xmlns:a16="http://schemas.microsoft.com/office/drawing/2014/main" id="{540E27A0-4942-D340-BEAD-A25BB40479D5}"/>
              </a:ext>
            </a:extLst>
          </p:cNvPr>
          <p:cNvSpPr txBox="1">
            <a:spLocks/>
          </p:cNvSpPr>
          <p:nvPr userDrawn="1"/>
        </p:nvSpPr>
        <p:spPr>
          <a:xfrm>
            <a:off x="10985528" y="168247"/>
            <a:ext cx="652537" cy="182563"/>
          </a:xfrm>
          <a:prstGeom prst="rect">
            <a:avLst/>
          </a:prstGeom>
        </p:spPr>
        <p:txBody>
          <a:bodyPr lIns="0" rIns="0" bIns="0" anchor="ctr"/>
          <a:lstStyle>
            <a:defPPr>
              <a:defRPr lang="ru-RU"/>
            </a:defPPr>
            <a:lvl1pPr marL="0" algn="r" defTabSz="914400" rtl="0" eaLnBrk="1" latinLnBrk="0" hangingPunct="1">
              <a:defRPr sz="2600" b="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E1A4C3E-BD2D-024A-9DE4-DC9D8AE9E927}" type="slidenum">
              <a:rPr lang="ru-RU" sz="907" b="0" i="0" smtClean="0">
                <a:solidFill>
                  <a:schemeClr val="tx2"/>
                </a:solidFill>
                <a:latin typeface="Verdana" panose="020B0604030504040204" pitchFamily="34" charset="0"/>
              </a:rPr>
              <a:pPr algn="r"/>
              <a:t>‹#›</a:t>
            </a:fld>
            <a:endParaRPr lang="ru-RU" sz="907" b="0" i="0" dirty="0">
              <a:solidFill>
                <a:schemeClr val="tx2"/>
              </a:solidFill>
              <a:latin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8137374"/>
      </p:ext>
    </p:extLst>
  </p:cSld>
  <p:clrMapOvr>
    <a:masterClrMapping/>
  </p:clrMapOvr>
  <p:transition spd="med"/>
  <p:extLst>
    <p:ext uri="{DCECCB84-F9BA-43D5-87BE-67443E8EF086}">
      <p15:sldGuideLst xmlns:p15="http://schemas.microsoft.com/office/powerpoint/2012/main"/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Основной слайд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6F0AECEE-00C6-27C5-6E0E-87D4045D0C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90175" y="6363578"/>
            <a:ext cx="445545" cy="365125"/>
          </a:xfrm>
          <a:prstGeom prst="rect">
            <a:avLst/>
          </a:prstGeom>
        </p:spPr>
        <p:txBody>
          <a:bodyPr/>
          <a:lstStyle>
            <a:lvl1pPr algn="r">
              <a:defRPr sz="900">
                <a:solidFill>
                  <a:schemeClr val="bg1">
                    <a:lumMod val="65000"/>
                  </a:schemeClr>
                </a:solidFill>
                <a:latin typeface="Montserrat" pitchFamily="2" charset="0"/>
              </a:defRPr>
            </a:lvl1pPr>
          </a:lstStyle>
          <a:p>
            <a:fld id="{C519C58A-6958-BF42-A6AE-1B786EE105C2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D7A1B02-D754-735A-0575-3F03623F2D0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87764" y="542868"/>
            <a:ext cx="1832761" cy="461957"/>
          </a:xfrm>
          <a:prstGeom prst="rect">
            <a:avLst/>
          </a:prstGeom>
        </p:spPr>
      </p:pic>
      <p:sp>
        <p:nvSpPr>
          <p:cNvPr id="13" name="Заголовок 12">
            <a:extLst>
              <a:ext uri="{FF2B5EF4-FFF2-40B4-BE49-F238E27FC236}">
                <a16:creationId xmlns:a16="http://schemas.microsoft.com/office/drawing/2014/main" id="{8922BF9B-C547-47E3-D1BC-5612A8CF08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480" y="1000248"/>
            <a:ext cx="4179127" cy="1024287"/>
          </a:xfrm>
          <a:prstGeom prst="rect">
            <a:avLst/>
          </a:prstGeom>
        </p:spPr>
        <p:txBody>
          <a:bodyPr/>
          <a:lstStyle>
            <a:lvl1pPr>
              <a:lnSpc>
                <a:spcPts val="3320"/>
              </a:lnSpc>
              <a:defRPr sz="3200" b="1" i="0">
                <a:latin typeface="Montserrat SemiBold" pitchFamily="2" charset="0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99436966-5A51-1688-A82B-7F84D922FC92}"/>
              </a:ext>
            </a:extLst>
          </p:cNvPr>
          <p:cNvSpPr/>
          <p:nvPr userDrawn="1"/>
        </p:nvSpPr>
        <p:spPr>
          <a:xfrm>
            <a:off x="6725653" y="2875548"/>
            <a:ext cx="5094872" cy="327407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Рисунок 5">
            <a:extLst>
              <a:ext uri="{FF2B5EF4-FFF2-40B4-BE49-F238E27FC236}">
                <a16:creationId xmlns:a16="http://schemas.microsoft.com/office/drawing/2014/main" id="{AE6BE421-6F50-A03B-3275-9D024FCDCB0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725653" y="4212847"/>
            <a:ext cx="5094872" cy="1936771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Montserrat" pitchFamily="2" charset="0"/>
              </a:defRPr>
            </a:lvl1pPr>
          </a:lstStyle>
          <a:p>
            <a:endParaRPr lang="ru-RU"/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273AEFEB-1C51-23C4-5FD2-77DB1713296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51388" y="2543878"/>
            <a:ext cx="967828" cy="670621"/>
          </a:xfrm>
          <a:prstGeom prst="rect">
            <a:avLst/>
          </a:prstGeom>
        </p:spPr>
      </p:pic>
      <p:sp>
        <p:nvSpPr>
          <p:cNvPr id="3" name="Текст 2">
            <a:extLst>
              <a:ext uri="{FF2B5EF4-FFF2-40B4-BE49-F238E27FC236}">
                <a16:creationId xmlns:a16="http://schemas.microsoft.com/office/drawing/2014/main" id="{A70F520A-D892-B42A-7EF3-D417FF1F20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68873" y="2673927"/>
            <a:ext cx="5527127" cy="3475689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400">
                <a:latin typeface="Montserrat" pitchFamily="2" charset="0"/>
              </a:defRPr>
            </a:lvl1pPr>
            <a:lvl2pPr marL="457200" indent="0">
              <a:buNone/>
              <a:defRPr sz="1400">
                <a:latin typeface="Montserrat" pitchFamily="2" charset="0"/>
              </a:defRPr>
            </a:lvl2pPr>
            <a:lvl3pPr marL="914400" indent="0">
              <a:buNone/>
              <a:defRPr sz="1400">
                <a:latin typeface="Montserrat" pitchFamily="2" charset="0"/>
              </a:defRPr>
            </a:lvl3pPr>
            <a:lvl4pPr marL="1371600" indent="0">
              <a:buNone/>
              <a:defRPr sz="1400">
                <a:latin typeface="Montserrat" pitchFamily="2" charset="0"/>
              </a:defRPr>
            </a:lvl4pPr>
            <a:lvl5pPr marL="1828800" indent="0">
              <a:buNone/>
              <a:defRPr sz="1400">
                <a:latin typeface="Montserrat" pitchFamily="2" charset="0"/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91204187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10">
          <p15:clr>
            <a:srgbClr val="FBAE40"/>
          </p15:clr>
        </p15:guide>
        <p15:guide id="2" pos="3273">
          <p15:clr>
            <a:srgbClr val="FBAE40"/>
          </p15:clr>
        </p15:guide>
        <p15:guide id="3" orient="horz" pos="867">
          <p15:clr>
            <a:srgbClr val="FBAE40"/>
          </p15:clr>
        </p15:guide>
        <p15:guide id="4" pos="415">
          <p15:clr>
            <a:srgbClr val="FBAE40"/>
          </p15:clr>
        </p15:guide>
        <p15:guide id="5" orient="horz" pos="1797">
          <p15:clr>
            <a:srgbClr val="FBAE40"/>
          </p15:clr>
        </p15:guide>
        <p15:guide id="6" orient="horz" pos="1457">
          <p15:clr>
            <a:srgbClr val="FBAE40"/>
          </p15:clr>
        </p15:guide>
        <p15:guide id="7" pos="3840">
          <p15:clr>
            <a:srgbClr val="FBAE40"/>
          </p15:clr>
        </p15:guide>
        <p15:guide id="8" orient="horz" pos="3997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Основной слайд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6F0AECEE-00C6-27C5-6E0E-87D4045D0C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90175" y="6363578"/>
            <a:ext cx="445545" cy="365125"/>
          </a:xfrm>
          <a:prstGeom prst="rect">
            <a:avLst/>
          </a:prstGeom>
        </p:spPr>
        <p:txBody>
          <a:bodyPr/>
          <a:lstStyle>
            <a:lvl1pPr algn="r">
              <a:defRPr sz="900">
                <a:solidFill>
                  <a:schemeClr val="bg1">
                    <a:lumMod val="65000"/>
                  </a:schemeClr>
                </a:solidFill>
                <a:latin typeface="Montserrat" pitchFamily="2" charset="0"/>
              </a:defRPr>
            </a:lvl1pPr>
          </a:lstStyle>
          <a:p>
            <a:fld id="{C519C58A-6958-BF42-A6AE-1B786EE105C2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D7A1B02-D754-735A-0575-3F03623F2D0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87764" y="542868"/>
            <a:ext cx="1832761" cy="461957"/>
          </a:xfrm>
          <a:prstGeom prst="rect">
            <a:avLst/>
          </a:prstGeom>
        </p:spPr>
      </p:pic>
      <p:sp>
        <p:nvSpPr>
          <p:cNvPr id="13" name="Заголовок 12">
            <a:extLst>
              <a:ext uri="{FF2B5EF4-FFF2-40B4-BE49-F238E27FC236}">
                <a16:creationId xmlns:a16="http://schemas.microsoft.com/office/drawing/2014/main" id="{8922BF9B-C547-47E3-D1BC-5612A8CF08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480" y="1000248"/>
            <a:ext cx="4179127" cy="1024287"/>
          </a:xfrm>
          <a:prstGeom prst="rect">
            <a:avLst/>
          </a:prstGeom>
        </p:spPr>
        <p:txBody>
          <a:bodyPr/>
          <a:lstStyle>
            <a:lvl1pPr>
              <a:lnSpc>
                <a:spcPts val="3320"/>
              </a:lnSpc>
              <a:defRPr sz="3200" b="1" i="0">
                <a:latin typeface="Montserrat SemiBold" pitchFamily="2" charset="0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A73B95D-C424-A599-2B53-39B82C978B1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68873" y="2673926"/>
            <a:ext cx="5257800" cy="3171951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400">
                <a:latin typeface="Montserrat" pitchFamily="2" charset="0"/>
              </a:defRPr>
            </a:lvl1pPr>
            <a:lvl2pPr marL="457200" indent="0">
              <a:buNone/>
              <a:defRPr sz="1400">
                <a:latin typeface="Montserrat" pitchFamily="2" charset="0"/>
              </a:defRPr>
            </a:lvl2pPr>
            <a:lvl3pPr marL="914400" indent="0">
              <a:buNone/>
              <a:defRPr sz="1400">
                <a:latin typeface="Montserrat" pitchFamily="2" charset="0"/>
              </a:defRPr>
            </a:lvl3pPr>
            <a:lvl4pPr marL="1371600" indent="0">
              <a:buNone/>
              <a:defRPr sz="1400">
                <a:latin typeface="Montserrat" pitchFamily="2" charset="0"/>
              </a:defRPr>
            </a:lvl4pPr>
            <a:lvl5pPr marL="1828800" indent="0">
              <a:buNone/>
              <a:defRPr sz="1400">
                <a:latin typeface="Montserrat" pitchFamily="2" charset="0"/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" name="Текст 2">
            <a:extLst>
              <a:ext uri="{FF2B5EF4-FFF2-40B4-BE49-F238E27FC236}">
                <a16:creationId xmlns:a16="http://schemas.microsoft.com/office/drawing/2014/main" id="{99064052-41B1-7350-5E94-CDDF32F11F7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40085" y="2673926"/>
            <a:ext cx="5257800" cy="3171951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400">
                <a:latin typeface="Montserrat" pitchFamily="2" charset="0"/>
              </a:defRPr>
            </a:lvl1pPr>
            <a:lvl2pPr marL="457200" indent="0">
              <a:buNone/>
              <a:defRPr sz="1400">
                <a:latin typeface="Montserrat" pitchFamily="2" charset="0"/>
              </a:defRPr>
            </a:lvl2pPr>
            <a:lvl3pPr marL="914400" indent="0">
              <a:buNone/>
              <a:defRPr sz="1400">
                <a:latin typeface="Montserrat" pitchFamily="2" charset="0"/>
              </a:defRPr>
            </a:lvl3pPr>
            <a:lvl4pPr marL="1371600" indent="0">
              <a:buNone/>
              <a:defRPr sz="1400">
                <a:latin typeface="Montserrat" pitchFamily="2" charset="0"/>
              </a:defRPr>
            </a:lvl4pPr>
            <a:lvl5pPr marL="1828800" indent="0">
              <a:buNone/>
              <a:defRPr sz="1400">
                <a:latin typeface="Montserrat" pitchFamily="2" charset="0"/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56993664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10">
          <p15:clr>
            <a:srgbClr val="FBAE40"/>
          </p15:clr>
        </p15:guide>
        <p15:guide id="2" pos="3273">
          <p15:clr>
            <a:srgbClr val="FBAE40"/>
          </p15:clr>
        </p15:guide>
        <p15:guide id="3" orient="horz" pos="867">
          <p15:clr>
            <a:srgbClr val="FBAE40"/>
          </p15:clr>
        </p15:guide>
        <p15:guide id="4" pos="415">
          <p15:clr>
            <a:srgbClr val="FBAE40"/>
          </p15:clr>
        </p15:guide>
        <p15:guide id="5" orient="horz" pos="1797">
          <p15:clr>
            <a:srgbClr val="FBAE40"/>
          </p15:clr>
        </p15:guide>
        <p15:guide id="6" orient="horz" pos="1457">
          <p15:clr>
            <a:srgbClr val="FBAE40"/>
          </p15:clr>
        </p15:guide>
        <p15:guide id="7" pos="3840">
          <p15:clr>
            <a:srgbClr val="FBAE40"/>
          </p15:clr>
        </p15:guide>
        <p15:guide id="8" pos="3727">
          <p15:clr>
            <a:srgbClr val="FBAE40"/>
          </p15:clr>
        </p15:guide>
        <p15:guide id="9" pos="3976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81497-7B93-4937-8768-A69201F51A6C}" type="datetimeFigureOut">
              <a:rPr lang="ru-RU" smtClean="0"/>
              <a:t>24.11.2025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71A70-D6EF-47C7-9771-0805F0E6EB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9387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1952971" y="1615162"/>
            <a:ext cx="8286059" cy="184920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0419" tIns="40419" rIns="40419" bIns="40419" anchor="b">
            <a:normAutofit/>
          </a:bodyPr>
          <a:lstStyle/>
          <a:p>
            <a:r>
              <a:rPr dirty="0" err="1"/>
              <a:t>Текст</a:t>
            </a:r>
            <a:r>
              <a:rPr dirty="0"/>
              <a:t> </a:t>
            </a:r>
            <a:r>
              <a:rPr dirty="0" err="1"/>
              <a:t>заголовка</a:t>
            </a:r>
            <a:endParaRPr dirty="0"/>
          </a:p>
        </p:txBody>
      </p:sp>
      <p:sp>
        <p:nvSpPr>
          <p:cNvPr id="3" name="Уровень текста 1…"/>
          <p:cNvSpPr txBox="1">
            <a:spLocks noGrp="1"/>
          </p:cNvSpPr>
          <p:nvPr>
            <p:ph type="body" idx="1"/>
          </p:nvPr>
        </p:nvSpPr>
        <p:spPr>
          <a:xfrm>
            <a:off x="1952971" y="3514892"/>
            <a:ext cx="8286059" cy="631560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0419" tIns="40419" rIns="40419" bIns="40419">
            <a:normAutofit/>
          </a:bodyPr>
          <a:lstStyle/>
          <a:p>
            <a:r>
              <a:rPr dirty="0" err="1"/>
              <a:t>Уровень</a:t>
            </a:r>
            <a:r>
              <a:rPr dirty="0"/>
              <a:t> </a:t>
            </a:r>
            <a:r>
              <a:rPr dirty="0" err="1"/>
              <a:t>текста</a:t>
            </a:r>
            <a:r>
              <a:rPr dirty="0"/>
              <a:t> 1</a:t>
            </a:r>
          </a:p>
          <a:p>
            <a:pPr lvl="1"/>
            <a:r>
              <a:rPr dirty="0" err="1"/>
              <a:t>Уровень</a:t>
            </a:r>
            <a:r>
              <a:rPr dirty="0"/>
              <a:t> </a:t>
            </a:r>
            <a:r>
              <a:rPr dirty="0" err="1"/>
              <a:t>текста</a:t>
            </a:r>
            <a:r>
              <a:rPr dirty="0"/>
              <a:t> 2</a:t>
            </a:r>
          </a:p>
          <a:p>
            <a:pPr lvl="2"/>
            <a:r>
              <a:rPr dirty="0" err="1"/>
              <a:t>Уровень</a:t>
            </a:r>
            <a:r>
              <a:rPr dirty="0"/>
              <a:t> </a:t>
            </a:r>
            <a:r>
              <a:rPr dirty="0" err="1"/>
              <a:t>текста</a:t>
            </a:r>
            <a:r>
              <a:rPr dirty="0"/>
              <a:t> 3</a:t>
            </a:r>
          </a:p>
          <a:p>
            <a:pPr lvl="3"/>
            <a:r>
              <a:rPr dirty="0" err="1"/>
              <a:t>Уровень</a:t>
            </a:r>
            <a:r>
              <a:rPr dirty="0"/>
              <a:t> </a:t>
            </a:r>
            <a:r>
              <a:rPr dirty="0" err="1"/>
              <a:t>текста</a:t>
            </a:r>
            <a:r>
              <a:rPr dirty="0"/>
              <a:t> 4</a:t>
            </a:r>
          </a:p>
          <a:p>
            <a:pPr lvl="4"/>
            <a:r>
              <a:rPr dirty="0" err="1"/>
              <a:t>Уровень</a:t>
            </a:r>
            <a:r>
              <a:rPr dirty="0"/>
              <a:t> </a:t>
            </a:r>
            <a:r>
              <a:rPr dirty="0" err="1"/>
              <a:t>текста</a:t>
            </a:r>
            <a:r>
              <a:rPr dirty="0"/>
              <a:t> 5</a:t>
            </a:r>
          </a:p>
        </p:txBody>
      </p:sp>
      <p:sp>
        <p:nvSpPr>
          <p:cNvPr id="4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5981696" y="5904712"/>
            <a:ext cx="253149" cy="250905"/>
          </a:xfrm>
          <a:prstGeom prst="rect">
            <a:avLst/>
          </a:prstGeom>
          <a:ln w="3175">
            <a:miter lim="400000"/>
          </a:ln>
        </p:spPr>
        <p:txBody>
          <a:bodyPr wrap="none" lIns="40419" tIns="40419" rIns="40419" bIns="40419">
            <a:spAutoFit/>
          </a:bodyPr>
          <a:lstStyle>
            <a:lvl1pPr>
              <a:defRPr sz="1100" b="0">
                <a:latin typeface="Montserrat" panose="00000500000000000000" pitchFamily="2" charset="-52"/>
                <a:ea typeface="Montserrat" panose="00000500000000000000" pitchFamily="2" charset="-52"/>
                <a:cs typeface="Montserrat" panose="00000500000000000000" pitchFamily="2" charset="-52"/>
                <a:sym typeface="Helvetica Neue Light"/>
              </a:defRPr>
            </a:lvl1pPr>
          </a:lstStyle>
          <a:p>
            <a:fld id="{86CB4B4D-7CA3-9044-876B-883B54F8677D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73336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4" r:id="rId12"/>
    <p:sldLayoutId id="2147483675" r:id="rId13"/>
    <p:sldLayoutId id="2147483679" r:id="rId14"/>
    <p:sldLayoutId id="2147483680" r:id="rId15"/>
  </p:sldLayoutIdLst>
  <p:transition spd="med"/>
  <p:hf hdr="0" ftr="0" dt="0"/>
  <p:txStyles>
    <p:titleStyle>
      <a:lvl1pPr marL="0" marR="0" indent="0" algn="ctr" defTabSz="41275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500" b="0" i="0" u="none" strike="noStrike" cap="none" spc="0" baseline="0">
          <a:solidFill>
            <a:srgbClr val="000000"/>
          </a:solidFill>
          <a:uFillTx/>
          <a:latin typeface="Montserrat" panose="00000500000000000000" pitchFamily="2" charset="-52"/>
          <a:ea typeface="+mn-ea"/>
          <a:cs typeface="+mn-cs"/>
          <a:sym typeface="Helvetica Neue Medium"/>
        </a:defRPr>
      </a:lvl1pPr>
      <a:lvl2pPr marL="0" marR="0" indent="0" algn="ctr" defTabSz="41275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5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2pPr>
      <a:lvl3pPr marL="0" marR="0" indent="0" algn="ctr" defTabSz="41275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5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3pPr>
      <a:lvl4pPr marL="0" marR="0" indent="0" algn="ctr" defTabSz="41275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5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4pPr>
      <a:lvl5pPr marL="0" marR="0" indent="0" algn="ctr" defTabSz="41275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5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5pPr>
      <a:lvl6pPr marL="0" marR="0" indent="0" algn="ctr" defTabSz="41275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5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6pPr>
      <a:lvl7pPr marL="0" marR="0" indent="0" algn="ctr" defTabSz="41275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5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7pPr>
      <a:lvl8pPr marL="0" marR="0" indent="0" algn="ctr" defTabSz="41275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5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8pPr>
      <a:lvl9pPr marL="0" marR="0" indent="0" algn="ctr" defTabSz="41275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5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9pPr>
    </p:titleStyle>
    <p:bodyStyle>
      <a:lvl1pPr marL="0" marR="0" indent="0" algn="ctr" defTabSz="41275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700" b="0" i="0" u="none" strike="noStrike" cap="none" spc="0" baseline="0">
          <a:solidFill>
            <a:srgbClr val="000000"/>
          </a:solidFill>
          <a:uFillTx/>
          <a:latin typeface="Montserrat" panose="00000500000000000000" pitchFamily="2" charset="-52"/>
          <a:ea typeface="Montserrat" panose="00000500000000000000" pitchFamily="2" charset="-52"/>
          <a:cs typeface="Helvetica Neue"/>
          <a:sym typeface="Helvetica Neue"/>
        </a:defRPr>
      </a:lvl1pPr>
      <a:lvl2pPr marL="0" marR="0" indent="0" algn="ctr" defTabSz="41275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700" b="0" i="0" u="none" strike="noStrike" cap="none" spc="0" baseline="0">
          <a:solidFill>
            <a:srgbClr val="000000"/>
          </a:solidFill>
          <a:uFillTx/>
          <a:latin typeface="Montserrat" panose="00000500000000000000" pitchFamily="2" charset="-52"/>
          <a:ea typeface="Montserrat" panose="00000500000000000000" pitchFamily="2" charset="-52"/>
          <a:cs typeface="Helvetica Neue"/>
          <a:sym typeface="Helvetica Neue"/>
        </a:defRPr>
      </a:lvl2pPr>
      <a:lvl3pPr marL="0" marR="0" indent="0" algn="ctr" defTabSz="41275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700" b="0" i="0" u="none" strike="noStrike" cap="none" spc="0" baseline="0">
          <a:solidFill>
            <a:srgbClr val="000000"/>
          </a:solidFill>
          <a:uFillTx/>
          <a:latin typeface="Montserrat" panose="00000500000000000000" pitchFamily="2" charset="-52"/>
          <a:ea typeface="Montserrat" panose="00000500000000000000" pitchFamily="2" charset="-52"/>
          <a:cs typeface="Helvetica Neue"/>
          <a:sym typeface="Helvetica Neue"/>
        </a:defRPr>
      </a:lvl3pPr>
      <a:lvl4pPr marL="0" marR="0" indent="0" algn="ctr" defTabSz="41275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700" b="0" i="0" u="none" strike="noStrike" cap="none" spc="0" baseline="0">
          <a:solidFill>
            <a:srgbClr val="000000"/>
          </a:solidFill>
          <a:uFillTx/>
          <a:latin typeface="Montserrat" panose="00000500000000000000" pitchFamily="2" charset="-52"/>
          <a:ea typeface="Montserrat" panose="00000500000000000000" pitchFamily="2" charset="-52"/>
          <a:cs typeface="Helvetica Neue"/>
          <a:sym typeface="Helvetica Neue"/>
        </a:defRPr>
      </a:lvl4pPr>
      <a:lvl5pPr marL="0" marR="0" indent="0" algn="ctr" defTabSz="41275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700" b="0" i="0" u="none" strike="noStrike" cap="none" spc="0" baseline="0">
          <a:solidFill>
            <a:srgbClr val="000000"/>
          </a:solidFill>
          <a:uFillTx/>
          <a:latin typeface="Montserrat" panose="00000500000000000000" pitchFamily="2" charset="-52"/>
          <a:ea typeface="Montserrat" panose="00000500000000000000" pitchFamily="2" charset="-52"/>
          <a:cs typeface="Helvetica Neue"/>
          <a:sym typeface="Helvetica Neue"/>
        </a:defRPr>
      </a:lvl5pPr>
      <a:lvl6pPr marL="0" marR="0" indent="177800" algn="ctr" defTabSz="41275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7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6pPr>
      <a:lvl7pPr marL="0" marR="0" indent="355600" algn="ctr" defTabSz="41275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7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7pPr>
      <a:lvl8pPr marL="0" marR="0" indent="533400" algn="ctr" defTabSz="41275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7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8pPr>
      <a:lvl9pPr marL="0" marR="0" indent="711200" algn="ctr" defTabSz="41275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7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9pPr>
    </p:bodyStyle>
    <p:otherStyle>
      <a:lvl1pPr marL="0" marR="0" indent="0" algn="ctr" defTabSz="41275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1pPr>
      <a:lvl2pPr marL="0" marR="0" indent="114300" algn="ctr" defTabSz="41275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2pPr>
      <a:lvl3pPr marL="0" marR="0" indent="228600" algn="ctr" defTabSz="41275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3pPr>
      <a:lvl4pPr marL="0" marR="0" indent="342900" algn="ctr" defTabSz="41275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4pPr>
      <a:lvl5pPr marL="0" marR="0" indent="457200" algn="ctr" defTabSz="41275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5pPr>
      <a:lvl6pPr marL="0" marR="0" indent="571500" algn="ctr" defTabSz="41275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6pPr>
      <a:lvl7pPr marL="0" marR="0" indent="685800" algn="ctr" defTabSz="41275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7pPr>
      <a:lvl8pPr marL="0" marR="0" indent="800100" algn="ctr" defTabSz="41275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8pPr>
      <a:lvl9pPr marL="0" marR="0" indent="914400" algn="ctr" defTabSz="41275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8130">
          <p15:clr>
            <a:srgbClr val="F26B43"/>
          </p15:clr>
        </p15:guide>
        <p15:guide id="2" pos="649">
          <p15:clr>
            <a:srgbClr val="F26B43"/>
          </p15:clr>
        </p15:guide>
        <p15:guide id="3" pos="1471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7" Type="http://schemas.openxmlformats.org/officeDocument/2006/relationships/image" Target="../media/image19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9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7" Type="http://schemas.openxmlformats.org/officeDocument/2006/relationships/image" Target="../media/image19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9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3" name="Прямоугольник"/>
          <p:cNvSpPr/>
          <p:nvPr/>
        </p:nvSpPr>
        <p:spPr>
          <a:xfrm>
            <a:off x="8354284" y="1342"/>
            <a:ext cx="3921451" cy="7102270"/>
          </a:xfrm>
          <a:prstGeom prst="rect">
            <a:avLst/>
          </a:prstGeom>
          <a:gradFill flip="none" rotWithShape="1"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  <a:lin ang="21594000" scaled="0"/>
            <a:tileRect/>
          </a:gradFill>
          <a:ln w="12700">
            <a:miter lim="400000"/>
          </a:ln>
        </p:spPr>
        <p:txBody>
          <a:bodyPr lIns="25400" tIns="25400" rIns="25400" bIns="25400" anchor="ctr"/>
          <a:lstStyle/>
          <a:p>
            <a:pPr defTabSz="412750"/>
            <a:endParaRPr sz="1600">
              <a:solidFill>
                <a:srgbClr val="FFFFFF"/>
              </a:solidFill>
              <a:latin typeface="Helvetica Neue Medium"/>
              <a:ea typeface="Helvetica Neue Medium"/>
              <a:cs typeface="Helvetica Neue Medium"/>
            </a:endParaRPr>
          </a:p>
        </p:txBody>
      </p:sp>
      <p:sp>
        <p:nvSpPr>
          <p:cNvPr id="1734" name="Кружок"/>
          <p:cNvSpPr/>
          <p:nvPr/>
        </p:nvSpPr>
        <p:spPr>
          <a:xfrm>
            <a:off x="2613570" y="-829555"/>
            <a:ext cx="8098927" cy="8647686"/>
          </a:xfrm>
          <a:prstGeom prst="ellipse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25400" tIns="25400" rIns="25400" bIns="25400" anchor="ctr"/>
          <a:lstStyle/>
          <a:p>
            <a:pPr defTabSz="41275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1600"/>
          </a:p>
        </p:txBody>
      </p:sp>
      <p:sp>
        <p:nvSpPr>
          <p:cNvPr id="1735" name="Сквиркл"/>
          <p:cNvSpPr/>
          <p:nvPr/>
        </p:nvSpPr>
        <p:spPr>
          <a:xfrm>
            <a:off x="6317673" y="5954739"/>
            <a:ext cx="5874329" cy="649623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</a:gradFill>
          <a:ln w="12700">
            <a:miter lim="400000"/>
          </a:ln>
        </p:spPr>
        <p:txBody>
          <a:bodyPr lIns="25400" tIns="25400" rIns="25400" bIns="25400" anchor="ctr"/>
          <a:lstStyle/>
          <a:p>
            <a:pPr defTabSz="41275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1600"/>
          </a:p>
        </p:txBody>
      </p:sp>
      <p:sp>
        <p:nvSpPr>
          <p:cNvPr id="1736" name="Месяц и год, город"/>
          <p:cNvSpPr txBox="1"/>
          <p:nvPr/>
        </p:nvSpPr>
        <p:spPr>
          <a:xfrm>
            <a:off x="6334626" y="6005760"/>
            <a:ext cx="5857374" cy="6514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25400" tIns="25400" rIns="25400" bIns="25400" anchor="ctr">
            <a:spAutoFit/>
          </a:bodyPr>
          <a:lstStyle>
            <a:lvl1pPr algn="l">
              <a:lnSpc>
                <a:spcPct val="80000"/>
              </a:lnSpc>
              <a:spcBef>
                <a:spcPts val="4700"/>
              </a:spcBef>
              <a:defRPr sz="2300">
                <a:solidFill>
                  <a:srgbClr val="FFFFFF"/>
                </a:solidFill>
                <a:latin typeface="Stem"/>
                <a:ea typeface="Stem"/>
                <a:cs typeface="Stem"/>
                <a:sym typeface="Stem"/>
              </a:defRPr>
            </a:lvl1pPr>
          </a:lstStyle>
          <a:p>
            <a:pPr algn="r">
              <a:lnSpc>
                <a:spcPct val="100000"/>
              </a:lnSpc>
              <a:spcBef>
                <a:spcPts val="0"/>
              </a:spcBef>
            </a:pPr>
            <a:r>
              <a:rPr lang="ru-RU" sz="13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Врио начальника Управления молодежной и семейной политики, </a:t>
            </a:r>
          </a:p>
          <a:p>
            <a:pPr algn="r">
              <a:lnSpc>
                <a:spcPct val="100000"/>
              </a:lnSpc>
              <a:spcBef>
                <a:spcPts val="0"/>
              </a:spcBef>
            </a:pPr>
            <a:r>
              <a:rPr lang="ru-RU" sz="13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физической культуры и спорта Администрации ЗАТО Северск</a:t>
            </a:r>
          </a:p>
          <a:p>
            <a:pPr algn="r">
              <a:lnSpc>
                <a:spcPct val="100000"/>
              </a:lnSpc>
              <a:spcBef>
                <a:spcPts val="0"/>
              </a:spcBef>
            </a:pPr>
            <a:r>
              <a:rPr lang="ru-RU" sz="13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Малыщенко Татьяна Николаевна</a:t>
            </a:r>
            <a:endParaRPr sz="13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9334" y="81901"/>
            <a:ext cx="1412566" cy="105904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865" y="116101"/>
            <a:ext cx="682209" cy="1175442"/>
          </a:xfrm>
          <a:prstGeom prst="rect">
            <a:avLst/>
          </a:prstGeom>
        </p:spPr>
      </p:pic>
      <p:sp>
        <p:nvSpPr>
          <p:cNvPr id="13" name="Заголовок 1">
            <a:extLst>
              <a:ext uri="{FF2B5EF4-FFF2-40B4-BE49-F238E27FC236}">
                <a16:creationId xmlns:a16="http://schemas.microsoft.com/office/drawing/2014/main" id="{1EFC8266-33E0-A83A-2328-4B36213B3895}"/>
              </a:ext>
            </a:extLst>
          </p:cNvPr>
          <p:cNvSpPr txBox="1">
            <a:spLocks/>
          </p:cNvSpPr>
          <p:nvPr/>
        </p:nvSpPr>
        <p:spPr>
          <a:xfrm>
            <a:off x="761729" y="1163510"/>
            <a:ext cx="10363200" cy="161667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0419" tIns="40419" rIns="40419" bIns="40419" anchor="b">
            <a:noAutofit/>
          </a:bodyPr>
          <a:lstStyle>
            <a:lvl1pPr marL="0" marR="0" indent="0" algn="ctr" defTabSz="41275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350" b="0" i="0" u="none" strike="noStrike" cap="none" spc="-87" baseline="0">
                <a:solidFill>
                  <a:srgbClr val="000000"/>
                </a:solidFill>
                <a:uFillTx/>
                <a:latin typeface="Montserrat" panose="00000500000000000000" pitchFamily="2" charset="-52"/>
                <a:ea typeface="+mn-ea"/>
                <a:cs typeface="+mn-cs"/>
                <a:sym typeface="Helvetica Neue Medium"/>
              </a:defRPr>
            </a:lvl1pPr>
            <a:lvl2pPr marL="0" marR="0" indent="0" algn="ctr" defTabSz="41275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5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2pPr>
            <a:lvl3pPr marL="0" marR="0" indent="0" algn="ctr" defTabSz="41275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5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3pPr>
            <a:lvl4pPr marL="0" marR="0" indent="0" algn="ctr" defTabSz="41275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5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4pPr>
            <a:lvl5pPr marL="0" marR="0" indent="0" algn="ctr" defTabSz="41275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5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5pPr>
            <a:lvl6pPr marL="0" marR="0" indent="0" algn="ctr" defTabSz="41275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5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6pPr>
            <a:lvl7pPr marL="0" marR="0" indent="0" algn="ctr" defTabSz="41275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5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7pPr>
            <a:lvl8pPr marL="0" marR="0" indent="0" algn="ctr" defTabSz="41275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5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8pPr>
            <a:lvl9pPr marL="0" marR="0" indent="0" algn="ctr" defTabSz="41275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55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ru-RU" sz="3200" b="1" kern="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Оптимизация процесса организации праздника </a:t>
            </a:r>
          </a:p>
          <a:p>
            <a:pPr algn="l">
              <a:lnSpc>
                <a:spcPct val="150000"/>
              </a:lnSpc>
            </a:pPr>
            <a:r>
              <a:rPr lang="ru-RU" sz="3200" b="1" kern="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День города/молодежи</a:t>
            </a:r>
            <a:endParaRPr lang="ru-RU" sz="3200" b="1" kern="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Заголовок 1">
            <a:extLst>
              <a:ext uri="{FF2B5EF4-FFF2-40B4-BE49-F238E27FC236}">
                <a16:creationId xmlns:a16="http://schemas.microsoft.com/office/drawing/2014/main" id="{34538F0D-66DD-7478-CA28-0ACA8D5E6C9D}"/>
              </a:ext>
            </a:extLst>
          </p:cNvPr>
          <p:cNvSpPr txBox="1">
            <a:spLocks/>
          </p:cNvSpPr>
          <p:nvPr/>
        </p:nvSpPr>
        <p:spPr>
          <a:xfrm>
            <a:off x="2483459" y="60524"/>
            <a:ext cx="6551792" cy="571405"/>
          </a:xfrm>
          <a:prstGeom prst="rect">
            <a:avLst/>
          </a:prstGeom>
        </p:spPr>
        <p:txBody>
          <a:bodyPr vert="horz" lIns="68580" tIns="34290" rIns="68580" bIns="3429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ru-RU" sz="1200" b="1" dirty="0" smtClean="0">
                <a:latin typeface="Arial" pitchFamily="34" charset="0"/>
                <a:cs typeface="Arial" pitchFamily="34" charset="0"/>
              </a:rPr>
              <a:t>Управление молодежной и семейной политики, физической культуры и спорта Администрации ЗАТО Северск</a:t>
            </a:r>
            <a:endParaRPr lang="ru-RU" sz="12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7" name="Прямая соединительная линия 16">
            <a:extLst>
              <a:ext uri="{FF2B5EF4-FFF2-40B4-BE49-F238E27FC236}">
                <a16:creationId xmlns:a16="http://schemas.microsoft.com/office/drawing/2014/main" id="{9EEEBD45-BDF3-50BF-B7F9-CF4733FD1871}"/>
              </a:ext>
            </a:extLst>
          </p:cNvPr>
          <p:cNvCxnSpPr>
            <a:cxnSpLocks/>
          </p:cNvCxnSpPr>
          <p:nvPr/>
        </p:nvCxnSpPr>
        <p:spPr>
          <a:xfrm>
            <a:off x="2483459" y="703822"/>
            <a:ext cx="6702874" cy="0"/>
          </a:xfrm>
          <a:prstGeom prst="line">
            <a:avLst/>
          </a:prstGeom>
          <a:ln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grpSp>
        <p:nvGrpSpPr>
          <p:cNvPr id="10" name="Группа 9"/>
          <p:cNvGrpSpPr/>
          <p:nvPr/>
        </p:nvGrpSpPr>
        <p:grpSpPr>
          <a:xfrm>
            <a:off x="4052" y="-1340"/>
            <a:ext cx="625427" cy="6859340"/>
            <a:chOff x="-182012" y="0"/>
            <a:chExt cx="625427" cy="6859340"/>
          </a:xfrm>
        </p:grpSpPr>
        <p:sp>
          <p:nvSpPr>
            <p:cNvPr id="22" name="Прямоугольник 21"/>
            <p:cNvSpPr/>
            <p:nvPr/>
          </p:nvSpPr>
          <p:spPr>
            <a:xfrm rot="5400000">
              <a:off x="-3296395" y="3314288"/>
              <a:ext cx="6855318" cy="229424"/>
            </a:xfrm>
            <a:prstGeom prst="rect">
              <a:avLst/>
            </a:prstGeom>
            <a:gradFill flip="none" rotWithShape="1">
              <a:gsLst>
                <a:gs pos="64000">
                  <a:srgbClr val="0070C0"/>
                </a:gs>
                <a:gs pos="19000">
                  <a:srgbClr val="00206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23" name="Прямоугольник 22"/>
            <p:cNvSpPr/>
            <p:nvPr/>
          </p:nvSpPr>
          <p:spPr>
            <a:xfrm rot="5400000">
              <a:off x="-3511728" y="3331061"/>
              <a:ext cx="6857995" cy="198563"/>
            </a:xfrm>
            <a:prstGeom prst="rect">
              <a:avLst/>
            </a:prstGeom>
            <a:gradFill flip="none" rotWithShape="1">
              <a:gsLst>
                <a:gs pos="56000">
                  <a:srgbClr val="002060"/>
                </a:gs>
                <a:gs pos="90000">
                  <a:srgbClr val="002060"/>
                </a:gs>
                <a:gs pos="100000">
                  <a:srgbClr val="0070C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24" name="Прямоугольник 23"/>
            <p:cNvSpPr/>
            <p:nvPr/>
          </p:nvSpPr>
          <p:spPr>
            <a:xfrm rot="5400000">
              <a:off x="-3084952" y="3328292"/>
              <a:ext cx="6856659" cy="200075"/>
            </a:xfrm>
            <a:prstGeom prst="rect">
              <a:avLst/>
            </a:prstGeom>
            <a:gradFill flip="none" rotWithShape="1">
              <a:gsLst>
                <a:gs pos="9000">
                  <a:srgbClr val="E74106"/>
                </a:gs>
                <a:gs pos="35000">
                  <a:srgbClr val="F0742F"/>
                </a:gs>
                <a:gs pos="96000">
                  <a:srgbClr val="F9B1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pic>
          <p:nvPicPr>
            <p:cNvPr id="26" name="Рисунок 2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49990" y="725459"/>
              <a:ext cx="562508" cy="685724"/>
            </a:xfrm>
            <a:prstGeom prst="rect">
              <a:avLst/>
            </a:prstGeom>
          </p:spPr>
        </p:pic>
        <p:pic>
          <p:nvPicPr>
            <p:cNvPr id="28" name="Рисунок 27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46" r="15548"/>
            <a:stretch/>
          </p:blipFill>
          <p:spPr>
            <a:xfrm>
              <a:off x="-145861" y="82700"/>
              <a:ext cx="554250" cy="576680"/>
            </a:xfrm>
            <a:prstGeom prst="rect">
              <a:avLst/>
            </a:prstGeom>
          </p:spPr>
        </p:pic>
      </p:grp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49" b="2938"/>
          <a:stretch/>
        </p:blipFill>
        <p:spPr>
          <a:xfrm>
            <a:off x="6595918" y="2624852"/>
            <a:ext cx="5377673" cy="3295650"/>
          </a:xfrm>
          <a:prstGeom prst="rect">
            <a:avLst/>
          </a:prstGeom>
          <a:effectLst>
            <a:softEdge rad="2667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53" y="3129833"/>
            <a:ext cx="5062979" cy="3375741"/>
          </a:xfrm>
          <a:prstGeom prst="rect">
            <a:avLst/>
          </a:prstGeom>
          <a:effectLst>
            <a:softEdge rad="330200"/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71A70-D6EF-47C7-9771-0805F0E6EBF3}" type="slidenum">
              <a:rPr lang="ru-RU" smtClean="0"/>
              <a:t>2</a:t>
            </a:fld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719616" y="-2642555"/>
            <a:ext cx="8321266" cy="11760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450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Скругленный прямоугольник 17"/>
          <p:cNvSpPr/>
          <p:nvPr/>
        </p:nvSpPr>
        <p:spPr>
          <a:xfrm>
            <a:off x="7852359" y="1198344"/>
            <a:ext cx="3457575" cy="904694"/>
          </a:xfrm>
          <a:prstGeom prst="round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0" tIns="0" rIns="0" bIns="0" rtlCol="0" anchor="ctr"/>
          <a:lstStyle/>
          <a:p>
            <a:pPr algn="ctr"/>
            <a:endParaRPr lang="ru-RU" sz="3000" b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7248429" y="2327455"/>
            <a:ext cx="4048125" cy="905328"/>
          </a:xfrm>
          <a:prstGeom prst="round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0" tIns="0" rIns="0" bIns="0" rtlCol="0" anchor="ctr"/>
          <a:lstStyle/>
          <a:p>
            <a:pPr algn="ctr"/>
            <a:endParaRPr lang="ru-RU" sz="3000" b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7909509" y="3457200"/>
            <a:ext cx="3258186" cy="887824"/>
          </a:xfrm>
          <a:prstGeom prst="round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0" tIns="0" rIns="0" bIns="0" rtlCol="0" anchor="ctr"/>
          <a:lstStyle/>
          <a:p>
            <a:pPr algn="ctr"/>
            <a:endParaRPr lang="ru-RU" sz="3000" b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7000" contrast="-5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268" y="-798971"/>
            <a:ext cx="14335125" cy="8063508"/>
          </a:xfrm>
          <a:prstGeom prst="rect">
            <a:avLst/>
          </a:prstGeom>
        </p:spPr>
      </p:pic>
      <p:sp>
        <p:nvSpPr>
          <p:cNvPr id="6" name="Дуга 5"/>
          <p:cNvSpPr/>
          <p:nvPr/>
        </p:nvSpPr>
        <p:spPr>
          <a:xfrm>
            <a:off x="2911260" y="912074"/>
            <a:ext cx="3230090" cy="3745964"/>
          </a:xfrm>
          <a:prstGeom prst="arc">
            <a:avLst>
              <a:gd name="adj1" fmla="val 16200000"/>
              <a:gd name="adj2" fmla="val 5412235"/>
            </a:avLst>
          </a:prstGeom>
          <a:ln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  <p:txBody>
          <a:bodyPr rot="0" spcFirstLastPara="1" vertOverflow="overflow" horzOverflow="overflow" vert="horz" wrap="square" lIns="91439" tIns="45719" rIns="91439" bIns="45719" numCol="1" spcCol="38100" rtlCol="0" anchor="t">
            <a:no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</a:endParaRPr>
          </a:p>
        </p:txBody>
      </p:sp>
      <p:grpSp>
        <p:nvGrpSpPr>
          <p:cNvPr id="2" name="Группа 1"/>
          <p:cNvGrpSpPr/>
          <p:nvPr/>
        </p:nvGrpSpPr>
        <p:grpSpPr>
          <a:xfrm>
            <a:off x="7357184" y="1335437"/>
            <a:ext cx="3879716" cy="2904928"/>
            <a:chOff x="5848769" y="-5307707"/>
            <a:chExt cx="4747606" cy="3310800"/>
          </a:xfrm>
        </p:grpSpPr>
        <p:sp>
          <p:nvSpPr>
            <p:cNvPr id="17" name="Прямоугольник 16"/>
            <p:cNvSpPr/>
            <p:nvPr/>
          </p:nvSpPr>
          <p:spPr>
            <a:xfrm>
              <a:off x="5848769" y="-3985039"/>
              <a:ext cx="4747606" cy="68986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lnSpc>
                  <a:spcPts val="2000"/>
                </a:lnSpc>
              </a:pPr>
              <a:r>
                <a:rPr lang="ru-RU" sz="2000" b="1" spc="-1" dirty="0" smtClean="0">
                  <a:solidFill>
                    <a:srgbClr val="00206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Дублирование документов</a:t>
              </a:r>
              <a:r>
                <a:rPr lang="ru-RU" sz="2000" b="1" spc="-1" dirty="0" smtClean="0">
                  <a:solidFill>
                    <a:srgbClr val="00206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,</a:t>
              </a:r>
              <a:endParaRPr lang="en-US" sz="2000" b="1" spc="-1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algn="ctr">
                <a:lnSpc>
                  <a:spcPts val="2000"/>
                </a:lnSpc>
              </a:pPr>
              <a:r>
                <a:rPr lang="ru-RU" sz="2000" b="1" spc="-1" dirty="0" smtClean="0">
                  <a:solidFill>
                    <a:srgbClr val="00206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</a:t>
              </a:r>
              <a:r>
                <a:rPr lang="ru-RU" sz="2000" b="1" spc="-1" dirty="0" smtClean="0">
                  <a:solidFill>
                    <a:srgbClr val="00206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подписаний</a:t>
              </a:r>
              <a:endParaRPr lang="ru-RU" sz="2000" b="1" spc="-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14" name="Прямоугольник 113"/>
            <p:cNvSpPr/>
            <p:nvPr/>
          </p:nvSpPr>
          <p:spPr>
            <a:xfrm>
              <a:off x="6199009" y="-5307707"/>
              <a:ext cx="4325838" cy="6898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2000"/>
                </a:lnSpc>
              </a:pPr>
              <a:r>
                <a:rPr lang="ru-RU" sz="2000" b="1" spc="-1" dirty="0" smtClean="0">
                  <a:solidFill>
                    <a:srgbClr val="00206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Отсутствие предыдущего опыта</a:t>
              </a:r>
              <a:endParaRPr lang="ru-RU" sz="2000" b="1" spc="-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0" name="Прямоугольник 19"/>
            <p:cNvSpPr/>
            <p:nvPr/>
          </p:nvSpPr>
          <p:spPr>
            <a:xfrm>
              <a:off x="7049092" y="-2686772"/>
              <a:ext cx="3042276" cy="6898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ts val="2000"/>
                </a:lnSpc>
              </a:pPr>
              <a:r>
                <a:rPr lang="ru-RU" sz="2000" b="1" spc="-1" dirty="0" smtClean="0">
                  <a:solidFill>
                    <a:srgbClr val="00206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Отсутствие базы </a:t>
              </a:r>
            </a:p>
            <a:p>
              <a:pPr algn="ctr">
                <a:lnSpc>
                  <a:spcPts val="2000"/>
                </a:lnSpc>
              </a:pPr>
              <a:r>
                <a:rPr lang="ru-RU" sz="2000" b="1" spc="-1" dirty="0" smtClean="0">
                  <a:solidFill>
                    <a:srgbClr val="00206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контрагентов</a:t>
              </a:r>
              <a:endParaRPr lang="ru-RU" sz="2000" b="1" spc="-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41" name="Прямоугольник 40"/>
          <p:cNvSpPr/>
          <p:nvPr/>
        </p:nvSpPr>
        <p:spPr>
          <a:xfrm>
            <a:off x="1013288" y="845086"/>
            <a:ext cx="4464047" cy="387006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26" name="Надпись 23">
            <a:extLst>
              <a:ext uri="{FF2B5EF4-FFF2-40B4-BE49-F238E27FC236}">
                <a16:creationId xmlns:a16="http://schemas.microsoft.com/office/drawing/2014/main" id="{C1165547-DF3A-4694-9097-2BDAF2003713}"/>
              </a:ext>
            </a:extLst>
          </p:cNvPr>
          <p:cNvSpPr txBox="1"/>
          <p:nvPr/>
        </p:nvSpPr>
        <p:spPr>
          <a:xfrm>
            <a:off x="939887" y="121105"/>
            <a:ext cx="8610970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ru-RU"/>
            </a:defPPr>
            <a:lvl1pPr>
              <a:defRPr sz="4800" b="1">
                <a:solidFill>
                  <a:srgbClr val="565656"/>
                </a:solidFill>
                <a:latin typeface="Open Sans ExtraBold" pitchFamily="2" charset="0"/>
                <a:ea typeface="Open Sans ExtraBold" pitchFamily="2" charset="0"/>
                <a:cs typeface="Open Sans ExtraBold" pitchFamily="2" charset="0"/>
              </a:defRPr>
            </a:lvl1pPr>
          </a:lstStyle>
          <a:p>
            <a:r>
              <a:rPr lang="ru-RU" sz="4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Обоснование выбора </a:t>
            </a:r>
            <a:r>
              <a:rPr lang="ru-RU" sz="4000" dirty="0">
                <a:solidFill>
                  <a:srgbClr val="F793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проекта</a:t>
            </a:r>
          </a:p>
        </p:txBody>
      </p:sp>
      <p:sp>
        <p:nvSpPr>
          <p:cNvPr id="40" name="Прямоугольник 39"/>
          <p:cNvSpPr/>
          <p:nvPr/>
        </p:nvSpPr>
        <p:spPr>
          <a:xfrm>
            <a:off x="5041568" y="4986179"/>
            <a:ext cx="389145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spc="-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Границы</a:t>
            </a:r>
            <a:r>
              <a:rPr lang="ru-RU" sz="2800" b="1" spc="-1" dirty="0" smtClean="0">
                <a:solidFill>
                  <a:srgbClr val="56565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800" b="1" spc="-1" dirty="0" smtClean="0">
                <a:solidFill>
                  <a:srgbClr val="F793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проекта</a:t>
            </a:r>
            <a:endParaRPr lang="ru-RU" sz="2800" b="1" spc="-1" dirty="0">
              <a:solidFill>
                <a:srgbClr val="F7931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2363737" y="5926603"/>
            <a:ext cx="432513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1600" b="1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ОТ ПЛАНИРОВАНИЯ ПРАЗДНИКА</a:t>
            </a:r>
            <a:endParaRPr lang="ru-RU" altLang="ru-RU" sz="1600" b="1" dirty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Arial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61929" y="1434837"/>
            <a:ext cx="4178122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1400" b="1" dirty="0" smtClean="0">
              <a:solidFill>
                <a:srgbClr val="F7931D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algn="just"/>
            <a:r>
              <a:rPr lang="ru-RU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  <a:r>
              <a:rPr lang="ru-RU" sz="16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Сократить время процесса подбора контрагентов </a:t>
            </a:r>
            <a:r>
              <a:rPr lang="ru-RU" sz="16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(дни)</a:t>
            </a:r>
          </a:p>
          <a:p>
            <a:pPr algn="just"/>
            <a:r>
              <a:rPr lang="ru-RU" sz="1400" b="1" dirty="0">
                <a:solidFill>
                  <a:srgbClr val="F7931D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</a:t>
            </a:r>
            <a:r>
              <a:rPr lang="ru-RU" sz="1400" b="1" dirty="0" smtClean="0">
                <a:solidFill>
                  <a:srgbClr val="F7931D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                  </a:t>
            </a:r>
          </a:p>
          <a:p>
            <a:pPr lvl="0" algn="just"/>
            <a:r>
              <a:rPr lang="ru-RU" sz="1400" b="1" dirty="0">
                <a:solidFill>
                  <a:srgbClr val="F7931D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</a:t>
            </a:r>
            <a:r>
              <a:rPr lang="ru-RU" sz="1400" b="1" dirty="0" smtClean="0">
                <a:solidFill>
                  <a:srgbClr val="F7931D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                     </a:t>
            </a:r>
            <a:r>
              <a:rPr lang="ru-RU" sz="2000" b="1" dirty="0" smtClean="0">
                <a:solidFill>
                  <a:srgbClr val="FF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60</a:t>
            </a:r>
            <a:r>
              <a:rPr lang="ru-RU" sz="2000" b="1" dirty="0">
                <a:solidFill>
                  <a:schemeClr val="bg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</a:t>
            </a:r>
            <a:r>
              <a:rPr lang="ru-RU" sz="2000" b="1" dirty="0" smtClean="0">
                <a:solidFill>
                  <a:schemeClr val="bg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         </a:t>
            </a:r>
            <a:r>
              <a:rPr lang="ru-RU" sz="2000" b="1" dirty="0" smtClean="0">
                <a:solidFill>
                  <a:srgbClr val="00B05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30</a:t>
            </a:r>
            <a:endParaRPr lang="en-US" sz="2000" b="1" dirty="0">
              <a:solidFill>
                <a:srgbClr val="00B050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lvl="0" algn="just"/>
            <a:endParaRPr lang="ru-RU" sz="1400" b="1" dirty="0" smtClean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algn="just"/>
            <a:endParaRPr lang="ru-RU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algn="just"/>
            <a:r>
              <a:rPr lang="ru-RU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r>
              <a:rPr lang="ru-RU" sz="16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Сократить время согласования запросов (</a:t>
            </a:r>
            <a:r>
              <a:rPr lang="ru-RU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дни) </a:t>
            </a:r>
            <a:r>
              <a:rPr lang="ru-RU" sz="16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</a:t>
            </a:r>
            <a:endParaRPr lang="ru-RU" sz="1600" b="1" dirty="0" smtClean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algn="just"/>
            <a:r>
              <a:rPr lang="ru-RU" sz="16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</a:t>
            </a:r>
            <a:endParaRPr lang="ru-RU" sz="1600" b="1" dirty="0" smtClean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algn="just"/>
            <a:r>
              <a:rPr lang="ru-RU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          </a:t>
            </a:r>
            <a:r>
              <a:rPr lang="ru-RU" sz="2000" b="1" dirty="0" smtClean="0">
                <a:solidFill>
                  <a:srgbClr val="FF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20</a:t>
            </a:r>
            <a:r>
              <a:rPr lang="ru-RU" sz="2000" b="1" dirty="0">
                <a:solidFill>
                  <a:srgbClr val="F7931D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</a:t>
            </a:r>
            <a:r>
              <a:rPr lang="ru-RU" sz="2000" b="1" dirty="0" smtClean="0">
                <a:solidFill>
                  <a:srgbClr val="F7931D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         </a:t>
            </a:r>
            <a:r>
              <a:rPr lang="ru-RU" sz="2000" b="1" dirty="0" smtClean="0">
                <a:solidFill>
                  <a:srgbClr val="00B05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10</a:t>
            </a:r>
            <a:endParaRPr lang="en-US" sz="2000" b="1" dirty="0">
              <a:solidFill>
                <a:srgbClr val="00B050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algn="just"/>
            <a:r>
              <a:rPr lang="ru-RU" sz="1400" b="1" dirty="0" smtClean="0">
                <a:solidFill>
                  <a:srgbClr val="F7931D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</a:t>
            </a:r>
          </a:p>
          <a:p>
            <a:r>
              <a:rPr lang="ru-RU" sz="1400" dirty="0" smtClean="0">
                <a:solidFill>
                  <a:srgbClr val="565656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                        </a:t>
            </a:r>
            <a:endParaRPr lang="ru-RU" sz="1400" dirty="0">
              <a:solidFill>
                <a:srgbClr val="565656"/>
              </a:solidFill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1214713" y="936734"/>
            <a:ext cx="379746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spc="-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ea typeface="Open Sans ExtraBold" pitchFamily="2" charset="0"/>
                <a:cs typeface="Open Sans ExtraBold" pitchFamily="2" charset="0"/>
              </a:rPr>
              <a:t>Цели проекта </a:t>
            </a:r>
          </a:p>
        </p:txBody>
      </p:sp>
      <p:grpSp>
        <p:nvGrpSpPr>
          <p:cNvPr id="30" name="Группа 29"/>
          <p:cNvGrpSpPr/>
          <p:nvPr/>
        </p:nvGrpSpPr>
        <p:grpSpPr>
          <a:xfrm>
            <a:off x="-12848" y="-1340"/>
            <a:ext cx="625427" cy="6859340"/>
            <a:chOff x="-182012" y="0"/>
            <a:chExt cx="625427" cy="6859340"/>
          </a:xfrm>
        </p:grpSpPr>
        <p:sp>
          <p:nvSpPr>
            <p:cNvPr id="32" name="Прямоугольник 31"/>
            <p:cNvSpPr/>
            <p:nvPr/>
          </p:nvSpPr>
          <p:spPr>
            <a:xfrm rot="5400000">
              <a:off x="-3296395" y="3314288"/>
              <a:ext cx="6855318" cy="229424"/>
            </a:xfrm>
            <a:prstGeom prst="rect">
              <a:avLst/>
            </a:prstGeom>
            <a:gradFill flip="none" rotWithShape="1">
              <a:gsLst>
                <a:gs pos="64000">
                  <a:srgbClr val="0070C0"/>
                </a:gs>
                <a:gs pos="19000">
                  <a:srgbClr val="00206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33" name="Прямоугольник 32"/>
            <p:cNvSpPr/>
            <p:nvPr/>
          </p:nvSpPr>
          <p:spPr>
            <a:xfrm rot="5400000">
              <a:off x="-3511728" y="3331061"/>
              <a:ext cx="6857995" cy="198563"/>
            </a:xfrm>
            <a:prstGeom prst="rect">
              <a:avLst/>
            </a:prstGeom>
            <a:gradFill flip="none" rotWithShape="1">
              <a:gsLst>
                <a:gs pos="56000">
                  <a:srgbClr val="002060"/>
                </a:gs>
                <a:gs pos="90000">
                  <a:srgbClr val="002060"/>
                </a:gs>
                <a:gs pos="100000">
                  <a:srgbClr val="0070C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34" name="Прямоугольник 33"/>
            <p:cNvSpPr/>
            <p:nvPr/>
          </p:nvSpPr>
          <p:spPr>
            <a:xfrm rot="5400000">
              <a:off x="-3084952" y="3328292"/>
              <a:ext cx="6856659" cy="200075"/>
            </a:xfrm>
            <a:prstGeom prst="rect">
              <a:avLst/>
            </a:prstGeom>
            <a:gradFill flip="none" rotWithShape="1">
              <a:gsLst>
                <a:gs pos="9000">
                  <a:srgbClr val="E74106"/>
                </a:gs>
                <a:gs pos="35000">
                  <a:srgbClr val="F0742F"/>
                </a:gs>
                <a:gs pos="96000">
                  <a:srgbClr val="F9B1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pic>
          <p:nvPicPr>
            <p:cNvPr id="36" name="Рисунок 3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49990" y="725459"/>
              <a:ext cx="562508" cy="685724"/>
            </a:xfrm>
            <a:prstGeom prst="rect">
              <a:avLst/>
            </a:prstGeom>
          </p:spPr>
        </p:pic>
        <p:pic>
          <p:nvPicPr>
            <p:cNvPr id="42" name="Рисунок 41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46" r="15548"/>
            <a:stretch/>
          </p:blipFill>
          <p:spPr>
            <a:xfrm>
              <a:off x="-145861" y="82700"/>
              <a:ext cx="554250" cy="576680"/>
            </a:xfrm>
            <a:prstGeom prst="rect">
              <a:avLst/>
            </a:prstGeom>
          </p:spPr>
        </p:pic>
      </p:grpSp>
      <p:cxnSp>
        <p:nvCxnSpPr>
          <p:cNvPr id="8" name="Прямая соединительная линия 7"/>
          <p:cNvCxnSpPr/>
          <p:nvPr/>
        </p:nvCxnSpPr>
        <p:spPr>
          <a:xfrm>
            <a:off x="5804484" y="1622519"/>
            <a:ext cx="2047875" cy="0"/>
          </a:xfrm>
          <a:prstGeom prst="line">
            <a:avLst/>
          </a:prstGeom>
          <a:ln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6141350" y="2780119"/>
            <a:ext cx="1096377" cy="0"/>
          </a:xfrm>
          <a:prstGeom prst="line">
            <a:avLst/>
          </a:prstGeom>
          <a:ln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5804484" y="3924863"/>
            <a:ext cx="2105025" cy="0"/>
          </a:xfrm>
          <a:prstGeom prst="line">
            <a:avLst/>
          </a:prstGeom>
          <a:ln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50" name="Прямоугольник 49"/>
          <p:cNvSpPr/>
          <p:nvPr/>
        </p:nvSpPr>
        <p:spPr>
          <a:xfrm>
            <a:off x="7388289" y="5926483"/>
            <a:ext cx="432513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1600" b="1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ДО ЗАВЕРШЕНИЯ МЕРОПРИЯТИЯ</a:t>
            </a:r>
            <a:endParaRPr lang="ru-RU" altLang="ru-RU" sz="1600" b="1" dirty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Arial"/>
            </a:endParaRPr>
          </a:p>
        </p:txBody>
      </p:sp>
      <p:sp>
        <p:nvSpPr>
          <p:cNvPr id="51" name="Стрелка вправо 50"/>
          <p:cNvSpPr/>
          <p:nvPr/>
        </p:nvSpPr>
        <p:spPr>
          <a:xfrm>
            <a:off x="6048375" y="5960424"/>
            <a:ext cx="1339914" cy="304613"/>
          </a:xfrm>
          <a:prstGeom prst="rightArrow">
            <a:avLst/>
          </a:prstGeom>
          <a:solidFill>
            <a:srgbClr val="FFC00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52" name="Стрелка вправо 51"/>
          <p:cNvSpPr/>
          <p:nvPr/>
        </p:nvSpPr>
        <p:spPr>
          <a:xfrm>
            <a:off x="2781127" y="3901112"/>
            <a:ext cx="549349" cy="255070"/>
          </a:xfrm>
          <a:prstGeom prst="rightArrow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53" name="Стрелка вправо 52"/>
          <p:cNvSpPr/>
          <p:nvPr/>
        </p:nvSpPr>
        <p:spPr>
          <a:xfrm>
            <a:off x="2781128" y="2368424"/>
            <a:ext cx="549349" cy="255070"/>
          </a:xfrm>
          <a:prstGeom prst="rightArrow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9272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Прямоугольник: скругленные углы 54">
            <a:extLst>
              <a:ext uri="{FF2B5EF4-FFF2-40B4-BE49-F238E27FC236}">
                <a16:creationId xmlns:a16="http://schemas.microsoft.com/office/drawing/2014/main" id="{68ED49F5-4847-4DEE-9C22-D189916D72C6}"/>
              </a:ext>
            </a:extLst>
          </p:cNvPr>
          <p:cNvSpPr/>
          <p:nvPr/>
        </p:nvSpPr>
        <p:spPr>
          <a:xfrm>
            <a:off x="718222" y="3279827"/>
            <a:ext cx="11168624" cy="1083622"/>
          </a:xfrm>
          <a:prstGeom prst="roundRect">
            <a:avLst/>
          </a:prstGeom>
          <a:gradFill>
            <a:gsLst>
              <a:gs pos="100000">
                <a:schemeClr val="accent5">
                  <a:alpha val="0"/>
                </a:schemeClr>
              </a:gs>
              <a:gs pos="0">
                <a:schemeClr val="accent5">
                  <a:alpha val="10000"/>
                </a:schemeClr>
              </a:gs>
            </a:gsLst>
            <a:lin ang="0" scaled="0"/>
          </a:gradFill>
          <a:ln w="3175">
            <a:solidFill>
              <a:schemeClr val="accent5">
                <a:alpha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143" name="Прямоугольник: скругленные углы 54">
            <a:extLst>
              <a:ext uri="{FF2B5EF4-FFF2-40B4-BE49-F238E27FC236}">
                <a16:creationId xmlns:a16="http://schemas.microsoft.com/office/drawing/2014/main" id="{68ED49F5-4847-4DEE-9C22-D189916D72C6}"/>
              </a:ext>
            </a:extLst>
          </p:cNvPr>
          <p:cNvSpPr/>
          <p:nvPr/>
        </p:nvSpPr>
        <p:spPr>
          <a:xfrm>
            <a:off x="698862" y="4433804"/>
            <a:ext cx="11168624" cy="1083622"/>
          </a:xfrm>
          <a:prstGeom prst="roundRect">
            <a:avLst/>
          </a:prstGeom>
          <a:gradFill>
            <a:gsLst>
              <a:gs pos="100000">
                <a:schemeClr val="accent5">
                  <a:alpha val="0"/>
                </a:schemeClr>
              </a:gs>
              <a:gs pos="0">
                <a:schemeClr val="accent5">
                  <a:alpha val="10000"/>
                </a:schemeClr>
              </a:gs>
            </a:gsLst>
            <a:lin ang="0" scaled="0"/>
          </a:gradFill>
          <a:ln w="3175">
            <a:solidFill>
              <a:schemeClr val="accent5">
                <a:alpha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140" name="Прямоугольник: скругленные углы 54">
            <a:extLst>
              <a:ext uri="{FF2B5EF4-FFF2-40B4-BE49-F238E27FC236}">
                <a16:creationId xmlns:a16="http://schemas.microsoft.com/office/drawing/2014/main" id="{68ED49F5-4847-4DEE-9C22-D189916D72C6}"/>
              </a:ext>
            </a:extLst>
          </p:cNvPr>
          <p:cNvSpPr/>
          <p:nvPr/>
        </p:nvSpPr>
        <p:spPr>
          <a:xfrm>
            <a:off x="713500" y="2092014"/>
            <a:ext cx="11168624" cy="1083622"/>
          </a:xfrm>
          <a:prstGeom prst="roundRect">
            <a:avLst/>
          </a:prstGeom>
          <a:gradFill>
            <a:gsLst>
              <a:gs pos="100000">
                <a:schemeClr val="accent5">
                  <a:alpha val="0"/>
                </a:schemeClr>
              </a:gs>
              <a:gs pos="0">
                <a:schemeClr val="accent5">
                  <a:alpha val="10000"/>
                </a:schemeClr>
              </a:gs>
            </a:gsLst>
            <a:lin ang="0" scaled="0"/>
          </a:gradFill>
          <a:ln w="3175">
            <a:solidFill>
              <a:schemeClr val="accent5">
                <a:alpha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75" name="Прямоугольник: скругленные углы 74">
            <a:extLst>
              <a:ext uri="{FF2B5EF4-FFF2-40B4-BE49-F238E27FC236}">
                <a16:creationId xmlns:a16="http://schemas.microsoft.com/office/drawing/2014/main" id="{DBCA3EF9-D0D2-43EE-B6D6-F1DB0BCA6454}"/>
              </a:ext>
            </a:extLst>
          </p:cNvPr>
          <p:cNvSpPr/>
          <p:nvPr/>
        </p:nvSpPr>
        <p:spPr>
          <a:xfrm>
            <a:off x="804364" y="5900909"/>
            <a:ext cx="939380" cy="647189"/>
          </a:xfrm>
          <a:prstGeom prst="roundRect">
            <a:avLst>
              <a:gd name="adj" fmla="val 5177"/>
            </a:avLst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105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  <a:sym typeface="Helvetica Neue Medium"/>
              </a:rPr>
              <a:t>Ведущий специалист</a:t>
            </a:r>
            <a:endParaRPr lang="ru-RU" sz="105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  <a:sym typeface="Helvetica Neue Medium"/>
            </a:endParaRPr>
          </a:p>
        </p:txBody>
      </p:sp>
      <p:grpSp>
        <p:nvGrpSpPr>
          <p:cNvPr id="86" name="Группа 85">
            <a:extLst>
              <a:ext uri="{FF2B5EF4-FFF2-40B4-BE49-F238E27FC236}">
                <a16:creationId xmlns:a16="http://schemas.microsoft.com/office/drawing/2014/main" id="{A3B6FC19-1448-4906-BA21-0276EDB60A0B}"/>
              </a:ext>
            </a:extLst>
          </p:cNvPr>
          <p:cNvGrpSpPr/>
          <p:nvPr/>
        </p:nvGrpSpPr>
        <p:grpSpPr>
          <a:xfrm>
            <a:off x="733826" y="890220"/>
            <a:ext cx="11168623" cy="2293201"/>
            <a:chOff x="349794" y="788970"/>
            <a:chExt cx="11522074" cy="1700776"/>
          </a:xfrm>
        </p:grpSpPr>
        <p:sp>
          <p:nvSpPr>
            <p:cNvPr id="55" name="Прямоугольник: скругленные углы 54">
              <a:extLst>
                <a:ext uri="{FF2B5EF4-FFF2-40B4-BE49-F238E27FC236}">
                  <a16:creationId xmlns:a16="http://schemas.microsoft.com/office/drawing/2014/main" id="{68ED49F5-4847-4DEE-9C22-D189916D72C6}"/>
                </a:ext>
              </a:extLst>
            </p:cNvPr>
            <p:cNvSpPr/>
            <p:nvPr/>
          </p:nvSpPr>
          <p:spPr>
            <a:xfrm>
              <a:off x="349794" y="788970"/>
              <a:ext cx="11522074" cy="803679"/>
            </a:xfrm>
            <a:prstGeom prst="roundRect">
              <a:avLst/>
            </a:prstGeom>
            <a:gradFill>
              <a:gsLst>
                <a:gs pos="100000">
                  <a:schemeClr val="accent5">
                    <a:alpha val="0"/>
                  </a:schemeClr>
                </a:gs>
                <a:gs pos="0">
                  <a:schemeClr val="accent5">
                    <a:alpha val="10000"/>
                  </a:schemeClr>
                </a:gs>
              </a:gsLst>
              <a:lin ang="0" scaled="0"/>
            </a:gradFill>
            <a:ln w="3175">
              <a:solidFill>
                <a:schemeClr val="accent5">
                  <a:alpha val="4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ru-RU" sz="1400" dirty="0">
                <a:solidFill>
                  <a:schemeClr val="tx1"/>
                </a:solidFill>
              </a:endParaRPr>
            </a:p>
          </p:txBody>
        </p:sp>
        <p:sp>
          <p:nvSpPr>
            <p:cNvPr id="56" name="Стрелка: шеврон 55">
              <a:extLst>
                <a:ext uri="{FF2B5EF4-FFF2-40B4-BE49-F238E27FC236}">
                  <a16:creationId xmlns:a16="http://schemas.microsoft.com/office/drawing/2014/main" id="{1FA9BAB7-099A-4C84-A5CD-588A237A0354}"/>
                </a:ext>
              </a:extLst>
            </p:cNvPr>
            <p:cNvSpPr/>
            <p:nvPr/>
          </p:nvSpPr>
          <p:spPr>
            <a:xfrm>
              <a:off x="9202602" y="1698620"/>
              <a:ext cx="678007" cy="791126"/>
            </a:xfrm>
            <a:prstGeom prst="chevron">
              <a:avLst>
                <a:gd name="adj" fmla="val 50000"/>
              </a:avLst>
            </a:prstGeom>
            <a:solidFill>
              <a:schemeClr val="accent5">
                <a:alpha val="10000"/>
              </a:schemeClr>
            </a:solidFill>
            <a:ln w="3175">
              <a:noFill/>
              <a:miter lim="400000"/>
            </a:ln>
          </p:spPr>
          <p:txBody>
            <a:bodyPr lIns="0" tIns="0" rIns="0" bIns="0" rtlCol="0" anchor="ctr"/>
            <a:lstStyle/>
            <a:p>
              <a:pPr algn="ctr"/>
              <a:endParaRPr lang="ru-RU" sz="30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endParaRPr>
            </a:p>
          </p:txBody>
        </p:sp>
      </p:grp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7DF2D43A-891A-4523-AE54-493F8B8CDCE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662476" y="163588"/>
            <a:ext cx="426984" cy="415308"/>
          </a:xfrm>
          <a:prstGeom prst="rect">
            <a:avLst/>
          </a:prstGeom>
        </p:spPr>
      </p:pic>
      <p:grpSp>
        <p:nvGrpSpPr>
          <p:cNvPr id="87" name="Группа 86"/>
          <p:cNvGrpSpPr/>
          <p:nvPr/>
        </p:nvGrpSpPr>
        <p:grpSpPr>
          <a:xfrm>
            <a:off x="-12848" y="-1340"/>
            <a:ext cx="625427" cy="6859340"/>
            <a:chOff x="-182012" y="0"/>
            <a:chExt cx="625427" cy="6859340"/>
          </a:xfrm>
        </p:grpSpPr>
        <p:sp>
          <p:nvSpPr>
            <p:cNvPr id="88" name="Прямоугольник 87"/>
            <p:cNvSpPr/>
            <p:nvPr/>
          </p:nvSpPr>
          <p:spPr>
            <a:xfrm rot="5400000">
              <a:off x="-3296395" y="3314288"/>
              <a:ext cx="6855318" cy="229424"/>
            </a:xfrm>
            <a:prstGeom prst="rect">
              <a:avLst/>
            </a:prstGeom>
            <a:gradFill flip="none" rotWithShape="1">
              <a:gsLst>
                <a:gs pos="64000">
                  <a:srgbClr val="0070C0"/>
                </a:gs>
                <a:gs pos="19000">
                  <a:srgbClr val="00206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89" name="Прямоугольник 88"/>
            <p:cNvSpPr/>
            <p:nvPr/>
          </p:nvSpPr>
          <p:spPr>
            <a:xfrm rot="5400000">
              <a:off x="-3511728" y="3331061"/>
              <a:ext cx="6857995" cy="198563"/>
            </a:xfrm>
            <a:prstGeom prst="rect">
              <a:avLst/>
            </a:prstGeom>
            <a:gradFill flip="none" rotWithShape="1">
              <a:gsLst>
                <a:gs pos="56000">
                  <a:srgbClr val="002060"/>
                </a:gs>
                <a:gs pos="90000">
                  <a:srgbClr val="002060"/>
                </a:gs>
                <a:gs pos="100000">
                  <a:srgbClr val="0070C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93" name="Прямоугольник 92"/>
            <p:cNvSpPr/>
            <p:nvPr/>
          </p:nvSpPr>
          <p:spPr>
            <a:xfrm rot="5400000">
              <a:off x="-3084952" y="3328292"/>
              <a:ext cx="6856659" cy="200075"/>
            </a:xfrm>
            <a:prstGeom prst="rect">
              <a:avLst/>
            </a:prstGeom>
            <a:gradFill flip="none" rotWithShape="1">
              <a:gsLst>
                <a:gs pos="9000">
                  <a:srgbClr val="E74106"/>
                </a:gs>
                <a:gs pos="35000">
                  <a:srgbClr val="F0742F"/>
                </a:gs>
                <a:gs pos="96000">
                  <a:srgbClr val="F9B1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pic>
          <p:nvPicPr>
            <p:cNvPr id="94" name="Рисунок 93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49990" y="725459"/>
              <a:ext cx="562508" cy="685724"/>
            </a:xfrm>
            <a:prstGeom prst="rect">
              <a:avLst/>
            </a:prstGeom>
          </p:spPr>
        </p:pic>
        <p:pic>
          <p:nvPicPr>
            <p:cNvPr id="95" name="Рисунок 94"/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46" r="15548"/>
            <a:stretch/>
          </p:blipFill>
          <p:spPr>
            <a:xfrm>
              <a:off x="-145861" y="82700"/>
              <a:ext cx="554250" cy="576680"/>
            </a:xfrm>
            <a:prstGeom prst="rect">
              <a:avLst/>
            </a:prstGeom>
          </p:spPr>
        </p:pic>
      </p:grpSp>
      <p:sp>
        <p:nvSpPr>
          <p:cNvPr id="96" name="TextBox 95"/>
          <p:cNvSpPr txBox="1"/>
          <p:nvPr/>
        </p:nvSpPr>
        <p:spPr>
          <a:xfrm>
            <a:off x="1113531" y="125664"/>
            <a:ext cx="68802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ru-RU" b="1" dirty="0" smtClean="0">
                <a:solidFill>
                  <a:srgbClr val="46567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КАРТИРОВАНИЕ ТЕКУЩЕГО ПРОЦЕССА</a:t>
            </a:r>
            <a:endParaRPr lang="ru-RU" sz="2800" b="1" i="1" dirty="0">
              <a:solidFill>
                <a:srgbClr val="46567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4" name="Прямоугольник">
            <a:extLst>
              <a:ext uri="{FF2B5EF4-FFF2-40B4-BE49-F238E27FC236}">
                <a16:creationId xmlns:a16="http://schemas.microsoft.com/office/drawing/2014/main" id="{3E6FD34C-BEB9-402C-AB9B-75CDB7DE169C}"/>
              </a:ext>
            </a:extLst>
          </p:cNvPr>
          <p:cNvSpPr/>
          <p:nvPr/>
        </p:nvSpPr>
        <p:spPr>
          <a:xfrm>
            <a:off x="1174311" y="496284"/>
            <a:ext cx="720000" cy="45000"/>
          </a:xfrm>
          <a:prstGeom prst="rect">
            <a:avLst/>
          </a:prstGeom>
          <a:gradFill flip="none" rotWithShape="1"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  <a:lin ang="21594000" scaled="0"/>
            <a:tileRect/>
          </a:gradFill>
          <a:ln w="12700">
            <a:miter lim="400000"/>
          </a:ln>
        </p:spPr>
        <p:txBody>
          <a:bodyPr lIns="25400" tIns="25400" rIns="25400" bIns="25400" anchor="ctr"/>
          <a:lstStyle/>
          <a:p>
            <a:pPr marL="0" marR="0" lvl="0" indent="0" algn="ctr" defTabSz="41275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00" b="1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Helvetica Neue Medium"/>
              <a:cs typeface="Helvetica Neue Medium"/>
              <a:sym typeface="Helvetica Neue"/>
            </a:endParaRPr>
          </a:p>
        </p:txBody>
      </p:sp>
      <p:sp>
        <p:nvSpPr>
          <p:cNvPr id="108" name="Прямоугольник: скругленные углы 74">
            <a:extLst>
              <a:ext uri="{FF2B5EF4-FFF2-40B4-BE49-F238E27FC236}">
                <a16:creationId xmlns:a16="http://schemas.microsoft.com/office/drawing/2014/main" id="{DBCA3EF9-D0D2-43EE-B6D6-F1DB0BCA6454}"/>
              </a:ext>
            </a:extLst>
          </p:cNvPr>
          <p:cNvSpPr/>
          <p:nvPr/>
        </p:nvSpPr>
        <p:spPr>
          <a:xfrm>
            <a:off x="3059270" y="5896307"/>
            <a:ext cx="939380" cy="647189"/>
          </a:xfrm>
          <a:prstGeom prst="roundRect">
            <a:avLst>
              <a:gd name="adj" fmla="val 5177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1050" b="1" dirty="0" smtClean="0">
                <a:solidFill>
                  <a:schemeClr val="tx1">
                    <a:lumMod val="90000"/>
                    <a:lumOff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  <a:sym typeface="Helvetica Neue Medium"/>
              </a:rPr>
              <a:t>Начальник УМСП </a:t>
            </a:r>
            <a:r>
              <a:rPr lang="ru-RU" sz="1050" b="1" dirty="0" smtClean="0">
                <a:solidFill>
                  <a:schemeClr val="tx1">
                    <a:lumMod val="90000"/>
                    <a:lumOff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Helvetica Neue Medium"/>
              </a:rPr>
              <a:t>Ф</a:t>
            </a:r>
            <a:r>
              <a:rPr lang="ru-RU" sz="1050" b="1" dirty="0" smtClean="0">
                <a:solidFill>
                  <a:schemeClr val="tx1">
                    <a:lumMod val="90000"/>
                    <a:lumOff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  <a:sym typeface="Helvetica Neue Medium"/>
              </a:rPr>
              <a:t>киС</a:t>
            </a:r>
            <a:endParaRPr lang="ru-RU" sz="1050" b="1" dirty="0">
              <a:solidFill>
                <a:schemeClr val="tx1">
                  <a:lumMod val="90000"/>
                  <a:lumOff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116" name="Прямоугольник: скругленные углы 74">
            <a:extLst>
              <a:ext uri="{FF2B5EF4-FFF2-40B4-BE49-F238E27FC236}">
                <a16:creationId xmlns:a16="http://schemas.microsoft.com/office/drawing/2014/main" id="{DBCA3EF9-D0D2-43EE-B6D6-F1DB0BCA6454}"/>
              </a:ext>
            </a:extLst>
          </p:cNvPr>
          <p:cNvSpPr/>
          <p:nvPr/>
        </p:nvSpPr>
        <p:spPr>
          <a:xfrm>
            <a:off x="799804" y="1140541"/>
            <a:ext cx="1015583" cy="693741"/>
          </a:xfrm>
          <a:prstGeom prst="roundRect">
            <a:avLst>
              <a:gd name="adj" fmla="val 5177"/>
            </a:avLst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105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  <a:sym typeface="Helvetica Neue Medium"/>
              </a:rPr>
              <a:t>Подписывает план на будущий год</a:t>
            </a:r>
            <a:endParaRPr lang="ru-RU" sz="105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114" name="Прямоугольник: скругленные углы 74">
            <a:extLst>
              <a:ext uri="{FF2B5EF4-FFF2-40B4-BE49-F238E27FC236}">
                <a16:creationId xmlns:a16="http://schemas.microsoft.com/office/drawing/2014/main" id="{DBCA3EF9-D0D2-43EE-B6D6-F1DB0BCA6454}"/>
              </a:ext>
            </a:extLst>
          </p:cNvPr>
          <p:cNvSpPr/>
          <p:nvPr/>
        </p:nvSpPr>
        <p:spPr>
          <a:xfrm>
            <a:off x="3108759" y="1132720"/>
            <a:ext cx="1027855" cy="701562"/>
          </a:xfrm>
          <a:prstGeom prst="roundRect">
            <a:avLst>
              <a:gd name="adj" fmla="val 5177"/>
            </a:avLst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9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Составляет уведомление о проведении массового мероприятия</a:t>
            </a:r>
            <a:endParaRPr lang="ru-RU" sz="9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 Neue Medium"/>
            </a:endParaRPr>
          </a:p>
        </p:txBody>
      </p:sp>
      <p:sp>
        <p:nvSpPr>
          <p:cNvPr id="117" name="Прямоугольник: скругленные углы 74">
            <a:extLst>
              <a:ext uri="{FF2B5EF4-FFF2-40B4-BE49-F238E27FC236}">
                <a16:creationId xmlns:a16="http://schemas.microsoft.com/office/drawing/2014/main" id="{DBCA3EF9-D0D2-43EE-B6D6-F1DB0BCA6454}"/>
              </a:ext>
            </a:extLst>
          </p:cNvPr>
          <p:cNvSpPr/>
          <p:nvPr/>
        </p:nvSpPr>
        <p:spPr>
          <a:xfrm>
            <a:off x="1950172" y="1140540"/>
            <a:ext cx="1023802" cy="693742"/>
          </a:xfrm>
          <a:prstGeom prst="roundRect">
            <a:avLst>
              <a:gd name="adj" fmla="val 5177"/>
            </a:avLst>
          </a:prstGeom>
          <a:solidFill>
            <a:schemeClr val="accent2">
              <a:lumMod val="20000"/>
              <a:lumOff val="80000"/>
            </a:schemeClr>
          </a:soli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1000" b="1" dirty="0" smtClean="0">
                <a:solidFill>
                  <a:schemeClr val="tx1">
                    <a:lumMod val="90000"/>
                    <a:lumOff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  <a:sym typeface="Helvetica Neue Medium"/>
              </a:rPr>
              <a:t>Проводит совещание по идеям/</a:t>
            </a:r>
          </a:p>
          <a:p>
            <a:pPr algn="ctr"/>
            <a:r>
              <a:rPr lang="ru-RU" sz="1000" b="1" dirty="0" smtClean="0">
                <a:solidFill>
                  <a:schemeClr val="tx1">
                    <a:lumMod val="90000"/>
                    <a:lumOff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  <a:sym typeface="Helvetica Neue Medium"/>
              </a:rPr>
              <a:t>предложениям</a:t>
            </a:r>
            <a:endParaRPr lang="ru-RU" sz="1000" b="1" dirty="0">
              <a:solidFill>
                <a:schemeClr val="tx1">
                  <a:lumMod val="90000"/>
                  <a:lumOff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115" name="Прямоугольник: скругленные углы 74">
            <a:extLst>
              <a:ext uri="{FF2B5EF4-FFF2-40B4-BE49-F238E27FC236}">
                <a16:creationId xmlns:a16="http://schemas.microsoft.com/office/drawing/2014/main" id="{DBCA3EF9-D0D2-43EE-B6D6-F1DB0BCA6454}"/>
              </a:ext>
            </a:extLst>
          </p:cNvPr>
          <p:cNvSpPr/>
          <p:nvPr/>
        </p:nvSpPr>
        <p:spPr>
          <a:xfrm>
            <a:off x="4271399" y="1140540"/>
            <a:ext cx="1053008" cy="693742"/>
          </a:xfrm>
          <a:prstGeom prst="roundRect">
            <a:avLst>
              <a:gd name="adj" fmla="val 5177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1050" b="1" dirty="0" smtClean="0">
                <a:solidFill>
                  <a:schemeClr val="tx1">
                    <a:lumMod val="90000"/>
                    <a:lumOff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  <a:sym typeface="Helvetica Neue Medium"/>
              </a:rPr>
              <a:t>Подписывает вручную и в 1С</a:t>
            </a:r>
            <a:endParaRPr lang="ru-RU" sz="1050" b="1" dirty="0">
              <a:solidFill>
                <a:schemeClr val="tx1">
                  <a:lumMod val="90000"/>
                  <a:lumOff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120" name="Прямоугольник: скругленные углы 74">
            <a:extLst>
              <a:ext uri="{FF2B5EF4-FFF2-40B4-BE49-F238E27FC236}">
                <a16:creationId xmlns:a16="http://schemas.microsoft.com/office/drawing/2014/main" id="{DBCA3EF9-D0D2-43EE-B6D6-F1DB0BCA6454}"/>
              </a:ext>
            </a:extLst>
          </p:cNvPr>
          <p:cNvSpPr/>
          <p:nvPr/>
        </p:nvSpPr>
        <p:spPr>
          <a:xfrm>
            <a:off x="7887666" y="1151387"/>
            <a:ext cx="1027855" cy="701562"/>
          </a:xfrm>
          <a:prstGeom prst="roundRect">
            <a:avLst>
              <a:gd name="adj" fmla="val 5177"/>
            </a:avLst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1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Составляет письма о содействии</a:t>
            </a:r>
            <a:endParaRPr lang="ru-RU" sz="10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 Neue Medium"/>
            </a:endParaRPr>
          </a:p>
        </p:txBody>
      </p:sp>
      <p:sp>
        <p:nvSpPr>
          <p:cNvPr id="122" name="Прямоугольник: скругленные углы 74">
            <a:extLst>
              <a:ext uri="{FF2B5EF4-FFF2-40B4-BE49-F238E27FC236}">
                <a16:creationId xmlns:a16="http://schemas.microsoft.com/office/drawing/2014/main" id="{DBCA3EF9-D0D2-43EE-B6D6-F1DB0BCA6454}"/>
              </a:ext>
            </a:extLst>
          </p:cNvPr>
          <p:cNvSpPr/>
          <p:nvPr/>
        </p:nvSpPr>
        <p:spPr>
          <a:xfrm>
            <a:off x="10441516" y="1126561"/>
            <a:ext cx="1186449" cy="719995"/>
          </a:xfrm>
          <a:prstGeom prst="roundRect">
            <a:avLst>
              <a:gd name="adj" fmla="val 5177"/>
            </a:avLst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9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Направляет по е</a:t>
            </a:r>
            <a:r>
              <a:rPr lang="en-US" sz="9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mail +</a:t>
            </a:r>
            <a:r>
              <a:rPr lang="ru-RU" sz="9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развозит экземпляры для получения отметок</a:t>
            </a:r>
            <a:endParaRPr lang="ru-RU" sz="9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 Neue Medium"/>
            </a:endParaRPr>
          </a:p>
        </p:txBody>
      </p:sp>
      <p:sp>
        <p:nvSpPr>
          <p:cNvPr id="124" name="Прямоугольник: скругленные углы 74">
            <a:extLst>
              <a:ext uri="{FF2B5EF4-FFF2-40B4-BE49-F238E27FC236}">
                <a16:creationId xmlns:a16="http://schemas.microsoft.com/office/drawing/2014/main" id="{DBCA3EF9-D0D2-43EE-B6D6-F1DB0BCA6454}"/>
              </a:ext>
            </a:extLst>
          </p:cNvPr>
          <p:cNvSpPr/>
          <p:nvPr/>
        </p:nvSpPr>
        <p:spPr>
          <a:xfrm>
            <a:off x="9078873" y="1131013"/>
            <a:ext cx="1199291" cy="721936"/>
          </a:xfrm>
          <a:prstGeom prst="roundRect">
            <a:avLst>
              <a:gd name="adj" fmla="val 5177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1000" b="1" dirty="0" smtClean="0">
                <a:solidFill>
                  <a:schemeClr val="tx1">
                    <a:lumMod val="90000"/>
                    <a:lumOff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Проверяет, подписывает  вручную и в 1С</a:t>
            </a:r>
            <a:endParaRPr lang="ru-RU" sz="1000" b="1" dirty="0">
              <a:solidFill>
                <a:schemeClr val="tx1">
                  <a:lumMod val="90000"/>
                  <a:lumOff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 Neue Medium"/>
            </a:endParaRPr>
          </a:p>
        </p:txBody>
      </p:sp>
      <p:sp>
        <p:nvSpPr>
          <p:cNvPr id="128" name="Прямоугольник: скругленные углы 74">
            <a:extLst>
              <a:ext uri="{FF2B5EF4-FFF2-40B4-BE49-F238E27FC236}">
                <a16:creationId xmlns:a16="http://schemas.microsoft.com/office/drawing/2014/main" id="{DBCA3EF9-D0D2-43EE-B6D6-F1DB0BCA6454}"/>
              </a:ext>
            </a:extLst>
          </p:cNvPr>
          <p:cNvSpPr/>
          <p:nvPr/>
        </p:nvSpPr>
        <p:spPr>
          <a:xfrm>
            <a:off x="5471177" y="1132720"/>
            <a:ext cx="1027855" cy="701562"/>
          </a:xfrm>
          <a:prstGeom prst="roundRect">
            <a:avLst>
              <a:gd name="adj" fmla="val 5177"/>
            </a:avLst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1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Продумывает концепцию и наполнение мероприятия</a:t>
            </a:r>
            <a:endParaRPr lang="ru-RU" sz="10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 Neue Medium"/>
            </a:endParaRPr>
          </a:p>
        </p:txBody>
      </p:sp>
      <p:sp>
        <p:nvSpPr>
          <p:cNvPr id="131" name="Прямоугольник: скругленные углы 74">
            <a:extLst>
              <a:ext uri="{FF2B5EF4-FFF2-40B4-BE49-F238E27FC236}">
                <a16:creationId xmlns:a16="http://schemas.microsoft.com/office/drawing/2014/main" id="{DBCA3EF9-D0D2-43EE-B6D6-F1DB0BCA6454}"/>
              </a:ext>
            </a:extLst>
          </p:cNvPr>
          <p:cNvSpPr/>
          <p:nvPr/>
        </p:nvSpPr>
        <p:spPr>
          <a:xfrm>
            <a:off x="6604781" y="1151387"/>
            <a:ext cx="1111677" cy="701562"/>
          </a:xfrm>
          <a:prstGeom prst="roundRect">
            <a:avLst>
              <a:gd name="adj" fmla="val 5177"/>
            </a:avLst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1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Согласовывает и утверждает концепцию и наполнение </a:t>
            </a:r>
            <a:endParaRPr lang="ru-RU" sz="10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 Neue Medium"/>
            </a:endParaRPr>
          </a:p>
        </p:txBody>
      </p:sp>
      <p:sp>
        <p:nvSpPr>
          <p:cNvPr id="133" name="Прямоугольник: скругленные углы 74">
            <a:extLst>
              <a:ext uri="{FF2B5EF4-FFF2-40B4-BE49-F238E27FC236}">
                <a16:creationId xmlns:a16="http://schemas.microsoft.com/office/drawing/2014/main" id="{DBCA3EF9-D0D2-43EE-B6D6-F1DB0BCA6454}"/>
              </a:ext>
            </a:extLst>
          </p:cNvPr>
          <p:cNvSpPr/>
          <p:nvPr/>
        </p:nvSpPr>
        <p:spPr>
          <a:xfrm>
            <a:off x="4189049" y="5896307"/>
            <a:ext cx="997990" cy="647189"/>
          </a:xfrm>
          <a:prstGeom prst="roundRect">
            <a:avLst>
              <a:gd name="adj" fmla="val 5177"/>
            </a:avLst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1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Заместитель Мэра по социальной политике</a:t>
            </a:r>
            <a:endParaRPr lang="ru-RU" sz="10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 Neue Medium"/>
            </a:endParaRPr>
          </a:p>
        </p:txBody>
      </p:sp>
      <p:sp>
        <p:nvSpPr>
          <p:cNvPr id="136" name="Прямоугольник: скругленные углы 74">
            <a:extLst>
              <a:ext uri="{FF2B5EF4-FFF2-40B4-BE49-F238E27FC236}">
                <a16:creationId xmlns:a16="http://schemas.microsoft.com/office/drawing/2014/main" id="{DBCA3EF9-D0D2-43EE-B6D6-F1DB0BCA6454}"/>
              </a:ext>
            </a:extLst>
          </p:cNvPr>
          <p:cNvSpPr/>
          <p:nvPr/>
        </p:nvSpPr>
        <p:spPr>
          <a:xfrm>
            <a:off x="805861" y="2333950"/>
            <a:ext cx="1027855" cy="701562"/>
          </a:xfrm>
          <a:prstGeom prst="roundRect">
            <a:avLst>
              <a:gd name="adj" fmla="val 5177"/>
            </a:avLst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9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Ищет, выбирает, согласовывает подрядчиков, исполнителей</a:t>
            </a:r>
            <a:endParaRPr lang="ru-RU" sz="9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 Neue Medium"/>
            </a:endParaRPr>
          </a:p>
        </p:txBody>
      </p:sp>
      <p:sp>
        <p:nvSpPr>
          <p:cNvPr id="139" name="Прямоугольник: скругленные углы 74">
            <a:extLst>
              <a:ext uri="{FF2B5EF4-FFF2-40B4-BE49-F238E27FC236}">
                <a16:creationId xmlns:a16="http://schemas.microsoft.com/office/drawing/2014/main" id="{DBCA3EF9-D0D2-43EE-B6D6-F1DB0BCA6454}"/>
              </a:ext>
            </a:extLst>
          </p:cNvPr>
          <p:cNvSpPr/>
          <p:nvPr/>
        </p:nvSpPr>
        <p:spPr>
          <a:xfrm>
            <a:off x="811499" y="3460217"/>
            <a:ext cx="1027855" cy="701562"/>
          </a:xfrm>
          <a:prstGeom prst="roundRect">
            <a:avLst>
              <a:gd name="adj" fmla="val 5177"/>
            </a:avLst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9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Собирает документы для оформления въезда иногородним</a:t>
            </a:r>
            <a:endParaRPr lang="ru-RU" sz="9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 Neue Medium"/>
            </a:endParaRPr>
          </a:p>
        </p:txBody>
      </p:sp>
      <p:sp>
        <p:nvSpPr>
          <p:cNvPr id="142" name="Прямоугольник: скругленные углы 74">
            <a:extLst>
              <a:ext uri="{FF2B5EF4-FFF2-40B4-BE49-F238E27FC236}">
                <a16:creationId xmlns:a16="http://schemas.microsoft.com/office/drawing/2014/main" id="{DBCA3EF9-D0D2-43EE-B6D6-F1DB0BCA6454}"/>
              </a:ext>
            </a:extLst>
          </p:cNvPr>
          <p:cNvSpPr/>
          <p:nvPr/>
        </p:nvSpPr>
        <p:spPr>
          <a:xfrm>
            <a:off x="2033883" y="3460217"/>
            <a:ext cx="1027855" cy="701562"/>
          </a:xfrm>
          <a:prstGeom prst="roundRect">
            <a:avLst>
              <a:gd name="adj" fmla="val 5177"/>
            </a:avLst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9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Заполняет сводные таблицы для отдела режима (2 </a:t>
            </a:r>
            <a:r>
              <a:rPr lang="ru-RU" sz="900" b="1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шт</a:t>
            </a:r>
            <a:r>
              <a:rPr lang="ru-RU" sz="9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)</a:t>
            </a:r>
            <a:endParaRPr lang="ru-RU" sz="9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 Neue Medium"/>
            </a:endParaRPr>
          </a:p>
        </p:txBody>
      </p:sp>
      <p:sp>
        <p:nvSpPr>
          <p:cNvPr id="145" name="Прямоугольник: скругленные углы 74">
            <a:extLst>
              <a:ext uri="{FF2B5EF4-FFF2-40B4-BE49-F238E27FC236}">
                <a16:creationId xmlns:a16="http://schemas.microsoft.com/office/drawing/2014/main" id="{DBCA3EF9-D0D2-43EE-B6D6-F1DB0BCA6454}"/>
              </a:ext>
            </a:extLst>
          </p:cNvPr>
          <p:cNvSpPr/>
          <p:nvPr/>
        </p:nvSpPr>
        <p:spPr>
          <a:xfrm>
            <a:off x="2061275" y="2333950"/>
            <a:ext cx="1027855" cy="701562"/>
          </a:xfrm>
          <a:prstGeom prst="roundRect">
            <a:avLst>
              <a:gd name="adj" fmla="val 5177"/>
            </a:avLst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9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Составляет договора с подрядчиками, исполнителями</a:t>
            </a:r>
            <a:endParaRPr lang="ru-RU" sz="9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 Neue Medium"/>
            </a:endParaRPr>
          </a:p>
        </p:txBody>
      </p:sp>
      <p:cxnSp>
        <p:nvCxnSpPr>
          <p:cNvPr id="41" name="Прямая со стрелкой 40"/>
          <p:cNvCxnSpPr>
            <a:stCxn id="131" idx="2"/>
            <a:endCxn id="136" idx="0"/>
          </p:cNvCxnSpPr>
          <p:nvPr/>
        </p:nvCxnSpPr>
        <p:spPr>
          <a:xfrm flipH="1">
            <a:off x="1319789" y="1852949"/>
            <a:ext cx="5840831" cy="481001"/>
          </a:xfrm>
          <a:prstGeom prst="straightConnector1">
            <a:avLst/>
          </a:prstGeom>
          <a:noFill/>
          <a:ln w="12700" cap="flat">
            <a:solidFill>
              <a:srgbClr val="000000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45" name="Прямая со стрелкой 44"/>
          <p:cNvCxnSpPr>
            <a:stCxn id="136" idx="2"/>
            <a:endCxn id="139" idx="0"/>
          </p:cNvCxnSpPr>
          <p:nvPr/>
        </p:nvCxnSpPr>
        <p:spPr>
          <a:xfrm>
            <a:off x="1319789" y="3035512"/>
            <a:ext cx="5638" cy="424705"/>
          </a:xfrm>
          <a:prstGeom prst="straightConnector1">
            <a:avLst/>
          </a:prstGeom>
          <a:noFill/>
          <a:ln w="12700" cap="flat">
            <a:solidFill>
              <a:srgbClr val="000000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150" name="Прямоугольник: скругленные углы 74">
            <a:extLst>
              <a:ext uri="{FF2B5EF4-FFF2-40B4-BE49-F238E27FC236}">
                <a16:creationId xmlns:a16="http://schemas.microsoft.com/office/drawing/2014/main" id="{DBCA3EF9-D0D2-43EE-B6D6-F1DB0BCA6454}"/>
              </a:ext>
            </a:extLst>
          </p:cNvPr>
          <p:cNvSpPr/>
          <p:nvPr/>
        </p:nvSpPr>
        <p:spPr>
          <a:xfrm>
            <a:off x="4724854" y="3469876"/>
            <a:ext cx="1027855" cy="701562"/>
          </a:xfrm>
          <a:prstGeom prst="roundRect">
            <a:avLst>
              <a:gd name="adj" fmla="val 5177"/>
            </a:avLst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9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Направляет докладную в 1С</a:t>
            </a:r>
            <a:endParaRPr lang="ru-RU" sz="9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 Neue Medium"/>
            </a:endParaRPr>
          </a:p>
        </p:txBody>
      </p:sp>
      <p:sp>
        <p:nvSpPr>
          <p:cNvPr id="152" name="Прямоугольник: скругленные углы 74">
            <a:extLst>
              <a:ext uri="{FF2B5EF4-FFF2-40B4-BE49-F238E27FC236}">
                <a16:creationId xmlns:a16="http://schemas.microsoft.com/office/drawing/2014/main" id="{DBCA3EF9-D0D2-43EE-B6D6-F1DB0BCA6454}"/>
              </a:ext>
            </a:extLst>
          </p:cNvPr>
          <p:cNvSpPr/>
          <p:nvPr/>
        </p:nvSpPr>
        <p:spPr>
          <a:xfrm>
            <a:off x="3352162" y="2297097"/>
            <a:ext cx="1027855" cy="701562"/>
          </a:xfrm>
          <a:prstGeom prst="roundRect">
            <a:avLst>
              <a:gd name="adj" fmla="val 5177"/>
            </a:avLst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9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Готовит приказ, смету</a:t>
            </a:r>
            <a:endParaRPr lang="ru-RU" sz="9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 Neue Medium"/>
            </a:endParaRPr>
          </a:p>
        </p:txBody>
      </p:sp>
      <p:sp>
        <p:nvSpPr>
          <p:cNvPr id="154" name="Прямоугольник: скругленные углы 74">
            <a:extLst>
              <a:ext uri="{FF2B5EF4-FFF2-40B4-BE49-F238E27FC236}">
                <a16:creationId xmlns:a16="http://schemas.microsoft.com/office/drawing/2014/main" id="{DBCA3EF9-D0D2-43EE-B6D6-F1DB0BCA6454}"/>
              </a:ext>
            </a:extLst>
          </p:cNvPr>
          <p:cNvSpPr/>
          <p:nvPr/>
        </p:nvSpPr>
        <p:spPr>
          <a:xfrm>
            <a:off x="4614568" y="2299783"/>
            <a:ext cx="1042895" cy="708942"/>
          </a:xfrm>
          <a:prstGeom prst="roundRect">
            <a:avLst>
              <a:gd name="adj" fmla="val 5177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1000" b="1" dirty="0" smtClean="0">
                <a:solidFill>
                  <a:schemeClr val="tx1">
                    <a:lumMod val="90000"/>
                    <a:lumOff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Подписывает приказ, утверждает смету </a:t>
            </a:r>
            <a:endParaRPr lang="ru-RU" sz="1000" b="1" dirty="0">
              <a:solidFill>
                <a:schemeClr val="tx1">
                  <a:lumMod val="90000"/>
                  <a:lumOff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 Neue Medium"/>
            </a:endParaRPr>
          </a:p>
        </p:txBody>
      </p:sp>
      <p:sp>
        <p:nvSpPr>
          <p:cNvPr id="155" name="Прямоугольник: скругленные углы 74">
            <a:extLst>
              <a:ext uri="{FF2B5EF4-FFF2-40B4-BE49-F238E27FC236}">
                <a16:creationId xmlns:a16="http://schemas.microsoft.com/office/drawing/2014/main" id="{DBCA3EF9-D0D2-43EE-B6D6-F1DB0BCA6454}"/>
              </a:ext>
            </a:extLst>
          </p:cNvPr>
          <p:cNvSpPr/>
          <p:nvPr/>
        </p:nvSpPr>
        <p:spPr>
          <a:xfrm>
            <a:off x="3312842" y="3462809"/>
            <a:ext cx="1124324" cy="705252"/>
          </a:xfrm>
          <a:prstGeom prst="roundRect">
            <a:avLst>
              <a:gd name="adj" fmla="val 5177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1000" b="1" dirty="0" smtClean="0">
                <a:solidFill>
                  <a:schemeClr val="tx1">
                    <a:lumMod val="90000"/>
                    <a:lumOff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Подписывает вручную и в 1С </a:t>
            </a:r>
            <a:endParaRPr lang="ru-RU" sz="1000" b="1" dirty="0">
              <a:solidFill>
                <a:schemeClr val="tx1">
                  <a:lumMod val="90000"/>
                  <a:lumOff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 Neue Medium"/>
            </a:endParaRPr>
          </a:p>
        </p:txBody>
      </p:sp>
      <p:cxnSp>
        <p:nvCxnSpPr>
          <p:cNvPr id="49" name="Прямая со стрелкой 48"/>
          <p:cNvCxnSpPr>
            <a:stCxn id="139" idx="3"/>
            <a:endCxn id="142" idx="1"/>
          </p:cNvCxnSpPr>
          <p:nvPr/>
        </p:nvCxnSpPr>
        <p:spPr>
          <a:xfrm>
            <a:off x="1839354" y="3810998"/>
            <a:ext cx="194529" cy="0"/>
          </a:xfrm>
          <a:prstGeom prst="straightConnector1">
            <a:avLst/>
          </a:prstGeom>
          <a:noFill/>
          <a:ln w="12700" cap="flat">
            <a:solidFill>
              <a:srgbClr val="000000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60" name="Прямая со стрелкой 159"/>
          <p:cNvCxnSpPr>
            <a:stCxn id="142" idx="3"/>
            <a:endCxn id="155" idx="1"/>
          </p:cNvCxnSpPr>
          <p:nvPr/>
        </p:nvCxnSpPr>
        <p:spPr>
          <a:xfrm>
            <a:off x="3061738" y="3810998"/>
            <a:ext cx="251104" cy="4437"/>
          </a:xfrm>
          <a:prstGeom prst="straightConnector1">
            <a:avLst/>
          </a:prstGeom>
          <a:noFill/>
          <a:ln w="12700" cap="flat">
            <a:solidFill>
              <a:srgbClr val="000000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61" name="Прямая со стрелкой 160"/>
          <p:cNvCxnSpPr>
            <a:stCxn id="155" idx="3"/>
            <a:endCxn id="150" idx="1"/>
          </p:cNvCxnSpPr>
          <p:nvPr/>
        </p:nvCxnSpPr>
        <p:spPr>
          <a:xfrm>
            <a:off x="4437166" y="3815435"/>
            <a:ext cx="287688" cy="5222"/>
          </a:xfrm>
          <a:prstGeom prst="straightConnector1">
            <a:avLst/>
          </a:prstGeom>
          <a:noFill/>
          <a:ln w="12700" cap="flat">
            <a:solidFill>
              <a:srgbClr val="000000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62" name="Прямая со стрелкой 161"/>
          <p:cNvCxnSpPr/>
          <p:nvPr/>
        </p:nvCxnSpPr>
        <p:spPr>
          <a:xfrm flipV="1">
            <a:off x="1815387" y="2652349"/>
            <a:ext cx="219437" cy="3810"/>
          </a:xfrm>
          <a:prstGeom prst="straightConnector1">
            <a:avLst/>
          </a:prstGeom>
          <a:noFill/>
          <a:ln w="12700" cap="flat">
            <a:solidFill>
              <a:srgbClr val="000000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63" name="Прямая со стрелкой 162"/>
          <p:cNvCxnSpPr/>
          <p:nvPr/>
        </p:nvCxnSpPr>
        <p:spPr>
          <a:xfrm flipV="1">
            <a:off x="3102491" y="2647878"/>
            <a:ext cx="219437" cy="3810"/>
          </a:xfrm>
          <a:prstGeom prst="straightConnector1">
            <a:avLst/>
          </a:prstGeom>
          <a:noFill/>
          <a:ln w="12700" cap="flat">
            <a:solidFill>
              <a:srgbClr val="000000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64" name="Прямая со стрелкой 163"/>
          <p:cNvCxnSpPr/>
          <p:nvPr/>
        </p:nvCxnSpPr>
        <p:spPr>
          <a:xfrm flipV="1">
            <a:off x="4377619" y="2627027"/>
            <a:ext cx="219437" cy="3810"/>
          </a:xfrm>
          <a:prstGeom prst="straightConnector1">
            <a:avLst/>
          </a:prstGeom>
          <a:noFill/>
          <a:ln w="12700" cap="flat">
            <a:solidFill>
              <a:srgbClr val="000000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165" name="Прямоугольник: скругленные углы 74">
            <a:extLst>
              <a:ext uri="{FF2B5EF4-FFF2-40B4-BE49-F238E27FC236}">
                <a16:creationId xmlns:a16="http://schemas.microsoft.com/office/drawing/2014/main" id="{DBCA3EF9-D0D2-43EE-B6D6-F1DB0BCA6454}"/>
              </a:ext>
            </a:extLst>
          </p:cNvPr>
          <p:cNvSpPr/>
          <p:nvPr/>
        </p:nvSpPr>
        <p:spPr>
          <a:xfrm>
            <a:off x="7363285" y="3455249"/>
            <a:ext cx="1027855" cy="732775"/>
          </a:xfrm>
          <a:prstGeom prst="roundRect">
            <a:avLst>
              <a:gd name="adj" fmla="val 5177"/>
            </a:avLst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9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Отслеживает разрешение въезда на сайте</a:t>
            </a:r>
            <a:endParaRPr lang="ru-RU" sz="9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 Neue Medium"/>
            </a:endParaRPr>
          </a:p>
        </p:txBody>
      </p:sp>
      <p:sp>
        <p:nvSpPr>
          <p:cNvPr id="181" name="Прямоугольник: скругленные углы 74">
            <a:extLst>
              <a:ext uri="{FF2B5EF4-FFF2-40B4-BE49-F238E27FC236}">
                <a16:creationId xmlns:a16="http://schemas.microsoft.com/office/drawing/2014/main" id="{DBCA3EF9-D0D2-43EE-B6D6-F1DB0BCA6454}"/>
              </a:ext>
            </a:extLst>
          </p:cNvPr>
          <p:cNvSpPr/>
          <p:nvPr/>
        </p:nvSpPr>
        <p:spPr>
          <a:xfrm>
            <a:off x="5900452" y="2319331"/>
            <a:ext cx="1027855" cy="701562"/>
          </a:xfrm>
          <a:prstGeom prst="roundRect">
            <a:avLst>
              <a:gd name="adj" fmla="val 5177"/>
            </a:avLst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9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Готовит документы на оплату (приказ, смета, договор, акт)</a:t>
            </a:r>
            <a:endParaRPr lang="ru-RU" sz="9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 Neue Medium"/>
            </a:endParaRPr>
          </a:p>
        </p:txBody>
      </p:sp>
      <p:cxnSp>
        <p:nvCxnSpPr>
          <p:cNvPr id="183" name="Прямая со стрелкой 182"/>
          <p:cNvCxnSpPr>
            <a:endCxn id="117" idx="1"/>
          </p:cNvCxnSpPr>
          <p:nvPr/>
        </p:nvCxnSpPr>
        <p:spPr>
          <a:xfrm>
            <a:off x="1802933" y="1485707"/>
            <a:ext cx="147239" cy="1704"/>
          </a:xfrm>
          <a:prstGeom prst="straightConnector1">
            <a:avLst/>
          </a:prstGeom>
          <a:noFill/>
          <a:ln w="12700" cap="flat">
            <a:solidFill>
              <a:srgbClr val="000000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85" name="Прямая со стрелкой 184"/>
          <p:cNvCxnSpPr/>
          <p:nvPr/>
        </p:nvCxnSpPr>
        <p:spPr>
          <a:xfrm>
            <a:off x="2961520" y="1472329"/>
            <a:ext cx="147239" cy="1704"/>
          </a:xfrm>
          <a:prstGeom prst="straightConnector1">
            <a:avLst/>
          </a:prstGeom>
          <a:noFill/>
          <a:ln w="12700" cap="flat">
            <a:solidFill>
              <a:srgbClr val="000000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86" name="Прямая со стрелкой 185"/>
          <p:cNvCxnSpPr/>
          <p:nvPr/>
        </p:nvCxnSpPr>
        <p:spPr>
          <a:xfrm>
            <a:off x="4132609" y="1432456"/>
            <a:ext cx="147239" cy="1704"/>
          </a:xfrm>
          <a:prstGeom prst="straightConnector1">
            <a:avLst/>
          </a:prstGeom>
          <a:noFill/>
          <a:ln w="12700" cap="flat">
            <a:solidFill>
              <a:srgbClr val="000000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87" name="Прямая со стрелкой 186"/>
          <p:cNvCxnSpPr/>
          <p:nvPr/>
        </p:nvCxnSpPr>
        <p:spPr>
          <a:xfrm>
            <a:off x="5329916" y="1462779"/>
            <a:ext cx="147239" cy="1704"/>
          </a:xfrm>
          <a:prstGeom prst="straightConnector1">
            <a:avLst/>
          </a:prstGeom>
          <a:noFill/>
          <a:ln w="12700" cap="flat">
            <a:solidFill>
              <a:srgbClr val="000000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88" name="Прямая со стрелкой 187"/>
          <p:cNvCxnSpPr/>
          <p:nvPr/>
        </p:nvCxnSpPr>
        <p:spPr>
          <a:xfrm>
            <a:off x="6504147" y="1472329"/>
            <a:ext cx="147239" cy="1704"/>
          </a:xfrm>
          <a:prstGeom prst="straightConnector1">
            <a:avLst/>
          </a:prstGeom>
          <a:noFill/>
          <a:ln w="12700" cap="flat">
            <a:solidFill>
              <a:srgbClr val="000000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89" name="Прямая со стрелкой 188"/>
          <p:cNvCxnSpPr>
            <a:stCxn id="131" idx="3"/>
            <a:endCxn id="120" idx="1"/>
          </p:cNvCxnSpPr>
          <p:nvPr/>
        </p:nvCxnSpPr>
        <p:spPr>
          <a:xfrm>
            <a:off x="7716458" y="1502168"/>
            <a:ext cx="171208" cy="0"/>
          </a:xfrm>
          <a:prstGeom prst="straightConnector1">
            <a:avLst/>
          </a:prstGeom>
          <a:noFill/>
          <a:ln w="12700" cap="flat">
            <a:solidFill>
              <a:srgbClr val="000000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90" name="Прямая со стрелкой 189"/>
          <p:cNvCxnSpPr/>
          <p:nvPr/>
        </p:nvCxnSpPr>
        <p:spPr>
          <a:xfrm>
            <a:off x="8932591" y="1479805"/>
            <a:ext cx="147239" cy="1704"/>
          </a:xfrm>
          <a:prstGeom prst="straightConnector1">
            <a:avLst/>
          </a:prstGeom>
          <a:noFill/>
          <a:ln w="12700" cap="flat">
            <a:solidFill>
              <a:srgbClr val="000000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91" name="Прямая со стрелкой 190"/>
          <p:cNvCxnSpPr/>
          <p:nvPr/>
        </p:nvCxnSpPr>
        <p:spPr>
          <a:xfrm>
            <a:off x="10285984" y="1500464"/>
            <a:ext cx="147239" cy="1704"/>
          </a:xfrm>
          <a:prstGeom prst="straightConnector1">
            <a:avLst/>
          </a:prstGeom>
          <a:noFill/>
          <a:ln w="12700" cap="flat">
            <a:solidFill>
              <a:srgbClr val="000000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196" name="Прямоугольник: скругленные углы 74">
            <a:extLst>
              <a:ext uri="{FF2B5EF4-FFF2-40B4-BE49-F238E27FC236}">
                <a16:creationId xmlns:a16="http://schemas.microsoft.com/office/drawing/2014/main" id="{DBCA3EF9-D0D2-43EE-B6D6-F1DB0BCA6454}"/>
              </a:ext>
            </a:extLst>
          </p:cNvPr>
          <p:cNvSpPr/>
          <p:nvPr/>
        </p:nvSpPr>
        <p:spPr>
          <a:xfrm>
            <a:off x="811499" y="4566668"/>
            <a:ext cx="1377240" cy="800368"/>
          </a:xfrm>
          <a:prstGeom prst="roundRect">
            <a:avLst>
              <a:gd name="adj" fmla="val 5177"/>
            </a:avLst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9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Составляет письма в  подведомственные учреждения на предоставление реквизита и инвентаря</a:t>
            </a:r>
            <a:endParaRPr lang="ru-RU" sz="9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 Neue Medium"/>
            </a:endParaRPr>
          </a:p>
        </p:txBody>
      </p:sp>
      <p:cxnSp>
        <p:nvCxnSpPr>
          <p:cNvPr id="198" name="Прямая со стрелкой 197"/>
          <p:cNvCxnSpPr/>
          <p:nvPr/>
        </p:nvCxnSpPr>
        <p:spPr>
          <a:xfrm flipV="1">
            <a:off x="5669719" y="2654254"/>
            <a:ext cx="219437" cy="3810"/>
          </a:xfrm>
          <a:prstGeom prst="straightConnector1">
            <a:avLst/>
          </a:prstGeom>
          <a:noFill/>
          <a:ln w="12700" cap="flat">
            <a:solidFill>
              <a:srgbClr val="000000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199" name="Овал 198"/>
          <p:cNvSpPr/>
          <p:nvPr/>
        </p:nvSpPr>
        <p:spPr>
          <a:xfrm>
            <a:off x="1743744" y="5885922"/>
            <a:ext cx="1121035" cy="647189"/>
          </a:xfrm>
          <a:prstGeom prst="ellipse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9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День мероприятия</a:t>
            </a:r>
            <a:endParaRPr lang="ru-RU" sz="9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 Neue Medium"/>
            </a:endParaRPr>
          </a:p>
        </p:txBody>
      </p:sp>
      <p:sp>
        <p:nvSpPr>
          <p:cNvPr id="200" name="Овал 199"/>
          <p:cNvSpPr/>
          <p:nvPr/>
        </p:nvSpPr>
        <p:spPr>
          <a:xfrm>
            <a:off x="7171296" y="2246205"/>
            <a:ext cx="1440690" cy="858503"/>
          </a:xfrm>
          <a:prstGeom prst="ellipse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9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Подписывает договора и акты с подрядчиками, исполнителями</a:t>
            </a:r>
            <a:endParaRPr lang="ru-RU" sz="9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 Neue Medium"/>
            </a:endParaRPr>
          </a:p>
        </p:txBody>
      </p:sp>
      <p:cxnSp>
        <p:nvCxnSpPr>
          <p:cNvPr id="201" name="Прямая со стрелкой 200"/>
          <p:cNvCxnSpPr>
            <a:stCxn id="181" idx="3"/>
            <a:endCxn id="200" idx="2"/>
          </p:cNvCxnSpPr>
          <p:nvPr/>
        </p:nvCxnSpPr>
        <p:spPr>
          <a:xfrm>
            <a:off x="6928307" y="2670112"/>
            <a:ext cx="242989" cy="5345"/>
          </a:xfrm>
          <a:prstGeom prst="straightConnector1">
            <a:avLst/>
          </a:prstGeom>
          <a:noFill/>
          <a:ln w="12700" cap="flat">
            <a:solidFill>
              <a:srgbClr val="000000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202" name="Прямая со стрелкой 201"/>
          <p:cNvCxnSpPr>
            <a:stCxn id="200" idx="6"/>
            <a:endCxn id="204" idx="1"/>
          </p:cNvCxnSpPr>
          <p:nvPr/>
        </p:nvCxnSpPr>
        <p:spPr>
          <a:xfrm>
            <a:off x="8611986" y="2675457"/>
            <a:ext cx="1860886" cy="9274"/>
          </a:xfrm>
          <a:prstGeom prst="straightConnector1">
            <a:avLst/>
          </a:prstGeom>
          <a:noFill/>
          <a:ln w="12700" cap="flat">
            <a:solidFill>
              <a:srgbClr val="000000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204" name="Прямоугольник: скругленные углы 74">
            <a:extLst>
              <a:ext uri="{FF2B5EF4-FFF2-40B4-BE49-F238E27FC236}">
                <a16:creationId xmlns:a16="http://schemas.microsoft.com/office/drawing/2014/main" id="{DBCA3EF9-D0D2-43EE-B6D6-F1DB0BCA6454}"/>
              </a:ext>
            </a:extLst>
          </p:cNvPr>
          <p:cNvSpPr/>
          <p:nvPr/>
        </p:nvSpPr>
        <p:spPr>
          <a:xfrm>
            <a:off x="10472872" y="2333950"/>
            <a:ext cx="1027855" cy="701562"/>
          </a:xfrm>
          <a:prstGeom prst="roundRect">
            <a:avLst>
              <a:gd name="adj" fmla="val 5177"/>
            </a:avLst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1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Направляет документы на оплату</a:t>
            </a:r>
            <a:endParaRPr lang="ru-RU" sz="10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 Neue Medium"/>
            </a:endParaRPr>
          </a:p>
        </p:txBody>
      </p:sp>
      <p:sp>
        <p:nvSpPr>
          <p:cNvPr id="207" name="Овал 206"/>
          <p:cNvSpPr/>
          <p:nvPr/>
        </p:nvSpPr>
        <p:spPr>
          <a:xfrm>
            <a:off x="8617752" y="3392386"/>
            <a:ext cx="1440690" cy="858503"/>
          </a:xfrm>
          <a:prstGeom prst="ellipse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9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Встречает исполнителей, подрядчиков на КПП. Ставит отметку о въезде</a:t>
            </a:r>
            <a:endParaRPr lang="ru-RU" sz="9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 Neue Medium"/>
            </a:endParaRPr>
          </a:p>
        </p:txBody>
      </p:sp>
      <p:sp>
        <p:nvSpPr>
          <p:cNvPr id="208" name="Овал 207"/>
          <p:cNvSpPr/>
          <p:nvPr/>
        </p:nvSpPr>
        <p:spPr>
          <a:xfrm>
            <a:off x="10314395" y="3384231"/>
            <a:ext cx="1440690" cy="858503"/>
          </a:xfrm>
          <a:prstGeom prst="ellipse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9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Провожает исполнителей, подрядчиков на КПП. Ставит отметку о выезде</a:t>
            </a:r>
            <a:endParaRPr lang="ru-RU" sz="9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 Neue Medium"/>
            </a:endParaRPr>
          </a:p>
        </p:txBody>
      </p:sp>
      <p:cxnSp>
        <p:nvCxnSpPr>
          <p:cNvPr id="215" name="Прямая со стрелкой 214"/>
          <p:cNvCxnSpPr>
            <a:endCxn id="165" idx="1"/>
          </p:cNvCxnSpPr>
          <p:nvPr/>
        </p:nvCxnSpPr>
        <p:spPr>
          <a:xfrm>
            <a:off x="7099364" y="3821636"/>
            <a:ext cx="263921" cy="1"/>
          </a:xfrm>
          <a:prstGeom prst="straightConnector1">
            <a:avLst/>
          </a:prstGeom>
          <a:noFill/>
          <a:ln w="12700" cap="flat">
            <a:solidFill>
              <a:srgbClr val="000000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220" name="Прямая со стрелкой 219"/>
          <p:cNvCxnSpPr>
            <a:stCxn id="165" idx="3"/>
            <a:endCxn id="207" idx="2"/>
          </p:cNvCxnSpPr>
          <p:nvPr/>
        </p:nvCxnSpPr>
        <p:spPr>
          <a:xfrm>
            <a:off x="8391140" y="3821637"/>
            <a:ext cx="226612" cy="1"/>
          </a:xfrm>
          <a:prstGeom prst="straightConnector1">
            <a:avLst/>
          </a:prstGeom>
          <a:noFill/>
          <a:ln w="12700" cap="flat">
            <a:solidFill>
              <a:srgbClr val="000000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222" name="Прямая со стрелкой 221"/>
          <p:cNvCxnSpPr/>
          <p:nvPr/>
        </p:nvCxnSpPr>
        <p:spPr>
          <a:xfrm>
            <a:off x="10058442" y="3789987"/>
            <a:ext cx="255953" cy="4551"/>
          </a:xfrm>
          <a:prstGeom prst="straightConnector1">
            <a:avLst/>
          </a:prstGeom>
          <a:noFill/>
          <a:ln w="12700" cap="flat">
            <a:solidFill>
              <a:srgbClr val="000000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00" name="Прямая со стрелкой 99"/>
          <p:cNvCxnSpPr>
            <a:stCxn id="196" idx="3"/>
            <a:endCxn id="102" idx="1"/>
          </p:cNvCxnSpPr>
          <p:nvPr/>
        </p:nvCxnSpPr>
        <p:spPr>
          <a:xfrm flipV="1">
            <a:off x="2188739" y="4963603"/>
            <a:ext cx="140383" cy="3249"/>
          </a:xfrm>
          <a:prstGeom prst="straightConnector1">
            <a:avLst/>
          </a:prstGeom>
          <a:noFill/>
          <a:ln w="12700" cap="flat">
            <a:solidFill>
              <a:srgbClr val="000000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102" name="Прямоугольник: скругленные углы 74">
            <a:extLst>
              <a:ext uri="{FF2B5EF4-FFF2-40B4-BE49-F238E27FC236}">
                <a16:creationId xmlns:a16="http://schemas.microsoft.com/office/drawing/2014/main" id="{DBCA3EF9-D0D2-43EE-B6D6-F1DB0BCA6454}"/>
              </a:ext>
            </a:extLst>
          </p:cNvPr>
          <p:cNvSpPr/>
          <p:nvPr/>
        </p:nvSpPr>
        <p:spPr>
          <a:xfrm>
            <a:off x="2329122" y="4588433"/>
            <a:ext cx="996606" cy="750339"/>
          </a:xfrm>
          <a:prstGeom prst="roundRect">
            <a:avLst>
              <a:gd name="adj" fmla="val 5177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900" b="1" dirty="0" smtClean="0">
                <a:solidFill>
                  <a:schemeClr val="tx1">
                    <a:lumMod val="90000"/>
                    <a:lumOff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Подписывает  вручную и в 1С</a:t>
            </a:r>
            <a:endParaRPr lang="ru-RU" sz="900" b="1" dirty="0">
              <a:solidFill>
                <a:schemeClr val="tx1">
                  <a:lumMod val="90000"/>
                  <a:lumOff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 Neue Medium"/>
            </a:endParaRPr>
          </a:p>
        </p:txBody>
      </p:sp>
      <p:sp>
        <p:nvSpPr>
          <p:cNvPr id="105" name="Прямоугольник: скругленные углы 74">
            <a:extLst>
              <a:ext uri="{FF2B5EF4-FFF2-40B4-BE49-F238E27FC236}">
                <a16:creationId xmlns:a16="http://schemas.microsoft.com/office/drawing/2014/main" id="{DBCA3EF9-D0D2-43EE-B6D6-F1DB0BCA6454}"/>
              </a:ext>
            </a:extLst>
          </p:cNvPr>
          <p:cNvSpPr/>
          <p:nvPr/>
        </p:nvSpPr>
        <p:spPr>
          <a:xfrm>
            <a:off x="3457536" y="4579379"/>
            <a:ext cx="1146162" cy="759393"/>
          </a:xfrm>
          <a:prstGeom prst="roundRect">
            <a:avLst>
              <a:gd name="adj" fmla="val 5177"/>
            </a:avLst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1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Направляет экземпляры для </a:t>
            </a:r>
            <a:r>
              <a:rPr lang="ru-RU" sz="1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получения отметок + е</a:t>
            </a:r>
            <a:r>
              <a:rPr lang="en-US" sz="1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mail</a:t>
            </a:r>
            <a:endParaRPr lang="ru-RU" sz="10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 Neue Medium"/>
            </a:endParaRPr>
          </a:p>
        </p:txBody>
      </p:sp>
      <p:cxnSp>
        <p:nvCxnSpPr>
          <p:cNvPr id="106" name="Прямая со стрелкой 105"/>
          <p:cNvCxnSpPr>
            <a:stCxn id="102" idx="3"/>
            <a:endCxn id="105" idx="1"/>
          </p:cNvCxnSpPr>
          <p:nvPr/>
        </p:nvCxnSpPr>
        <p:spPr>
          <a:xfrm flipV="1">
            <a:off x="3325728" y="4959076"/>
            <a:ext cx="131808" cy="4527"/>
          </a:xfrm>
          <a:prstGeom prst="straightConnector1">
            <a:avLst/>
          </a:prstGeom>
          <a:noFill/>
          <a:ln w="12700" cap="flat">
            <a:solidFill>
              <a:srgbClr val="000000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09" name="Прямая со стрелкой 108"/>
          <p:cNvCxnSpPr>
            <a:stCxn id="105" idx="3"/>
            <a:endCxn id="111" idx="1"/>
          </p:cNvCxnSpPr>
          <p:nvPr/>
        </p:nvCxnSpPr>
        <p:spPr>
          <a:xfrm flipV="1">
            <a:off x="4603698" y="4958537"/>
            <a:ext cx="163980" cy="539"/>
          </a:xfrm>
          <a:prstGeom prst="straightConnector1">
            <a:avLst/>
          </a:prstGeom>
          <a:noFill/>
          <a:ln w="12700" cap="flat">
            <a:solidFill>
              <a:srgbClr val="000000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111" name="Прямоугольник: скругленные углы 74">
            <a:extLst>
              <a:ext uri="{FF2B5EF4-FFF2-40B4-BE49-F238E27FC236}">
                <a16:creationId xmlns:a16="http://schemas.microsoft.com/office/drawing/2014/main" id="{DBCA3EF9-D0D2-43EE-B6D6-F1DB0BCA6454}"/>
              </a:ext>
            </a:extLst>
          </p:cNvPr>
          <p:cNvSpPr/>
          <p:nvPr/>
        </p:nvSpPr>
        <p:spPr>
          <a:xfrm>
            <a:off x="4767678" y="4536144"/>
            <a:ext cx="1217426" cy="844786"/>
          </a:xfrm>
          <a:prstGeom prst="roundRect">
            <a:avLst>
              <a:gd name="adj" fmla="val 5177"/>
            </a:avLst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9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Простраивает</a:t>
            </a:r>
            <a:r>
              <a:rPr lang="ru-RU" sz="1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 </a:t>
            </a:r>
            <a:r>
              <a:rPr lang="ru-RU" sz="9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логистический путь, согласовывает определение места хранения</a:t>
            </a:r>
            <a:endParaRPr lang="ru-RU" sz="9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 Neue Medium"/>
            </a:endParaRPr>
          </a:p>
        </p:txBody>
      </p:sp>
      <p:cxnSp>
        <p:nvCxnSpPr>
          <p:cNvPr id="113" name="Прямая со стрелкой 112"/>
          <p:cNvCxnSpPr>
            <a:stCxn id="111" idx="3"/>
            <a:endCxn id="126" idx="1"/>
          </p:cNvCxnSpPr>
          <p:nvPr/>
        </p:nvCxnSpPr>
        <p:spPr>
          <a:xfrm>
            <a:off x="5985104" y="4958537"/>
            <a:ext cx="150544" cy="4951"/>
          </a:xfrm>
          <a:prstGeom prst="straightConnector1">
            <a:avLst/>
          </a:prstGeom>
          <a:noFill/>
          <a:ln w="12700" cap="flat">
            <a:solidFill>
              <a:srgbClr val="000000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126" name="Прямоугольник: скругленные углы 74">
            <a:extLst>
              <a:ext uri="{FF2B5EF4-FFF2-40B4-BE49-F238E27FC236}">
                <a16:creationId xmlns:a16="http://schemas.microsoft.com/office/drawing/2014/main" id="{DBCA3EF9-D0D2-43EE-B6D6-F1DB0BCA6454}"/>
              </a:ext>
            </a:extLst>
          </p:cNvPr>
          <p:cNvSpPr/>
          <p:nvPr/>
        </p:nvSpPr>
        <p:spPr>
          <a:xfrm>
            <a:off x="6135648" y="4541095"/>
            <a:ext cx="1409778" cy="844786"/>
          </a:xfrm>
          <a:prstGeom prst="roundRect">
            <a:avLst>
              <a:gd name="adj" fmla="val 5177"/>
            </a:avLst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1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Собирает реквизит, инвентарь по подведомственным учреждениям</a:t>
            </a:r>
            <a:endParaRPr lang="ru-RU" sz="10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 Neue Medium"/>
            </a:endParaRPr>
          </a:p>
        </p:txBody>
      </p:sp>
      <p:sp>
        <p:nvSpPr>
          <p:cNvPr id="134" name="Прямоугольник: скругленные углы 74">
            <a:extLst>
              <a:ext uri="{FF2B5EF4-FFF2-40B4-BE49-F238E27FC236}">
                <a16:creationId xmlns:a16="http://schemas.microsoft.com/office/drawing/2014/main" id="{DBCA3EF9-D0D2-43EE-B6D6-F1DB0BCA6454}"/>
              </a:ext>
            </a:extLst>
          </p:cNvPr>
          <p:cNvSpPr/>
          <p:nvPr/>
        </p:nvSpPr>
        <p:spPr>
          <a:xfrm>
            <a:off x="7695629" y="4504061"/>
            <a:ext cx="1371457" cy="922331"/>
          </a:xfrm>
          <a:prstGeom prst="roundRect">
            <a:avLst>
              <a:gd name="adj" fmla="val 5177"/>
            </a:avLst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1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Привозит, разгружает реквизит,  инвентарь на место проведения мероприятия </a:t>
            </a:r>
            <a:endParaRPr lang="ru-RU" sz="10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 Neue Medium"/>
            </a:endParaRPr>
          </a:p>
        </p:txBody>
      </p:sp>
      <p:cxnSp>
        <p:nvCxnSpPr>
          <p:cNvPr id="138" name="Прямая со стрелкой 137"/>
          <p:cNvCxnSpPr>
            <a:stCxn id="126" idx="3"/>
            <a:endCxn id="134" idx="1"/>
          </p:cNvCxnSpPr>
          <p:nvPr/>
        </p:nvCxnSpPr>
        <p:spPr>
          <a:xfrm>
            <a:off x="7545426" y="4963488"/>
            <a:ext cx="150203" cy="1739"/>
          </a:xfrm>
          <a:prstGeom prst="straightConnector1">
            <a:avLst/>
          </a:prstGeom>
          <a:noFill/>
          <a:ln w="12700" cap="flat">
            <a:solidFill>
              <a:srgbClr val="000000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26" name="Скругленный прямоугольник 25"/>
          <p:cNvSpPr/>
          <p:nvPr/>
        </p:nvSpPr>
        <p:spPr>
          <a:xfrm>
            <a:off x="2178592" y="1902119"/>
            <a:ext cx="443588" cy="121920"/>
          </a:xfrm>
          <a:prstGeom prst="roundRect">
            <a:avLst/>
          </a:prstGeom>
          <a:solidFill>
            <a:schemeClr val="bg2">
              <a:lumMod val="6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r>
              <a:rPr lang="ru-RU" sz="900" b="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rPr>
              <a:t>1 день</a:t>
            </a:r>
            <a:endParaRPr lang="ru-RU" sz="900" b="0" dirty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168" name="Скругленный прямоугольник 167"/>
          <p:cNvSpPr/>
          <p:nvPr/>
        </p:nvSpPr>
        <p:spPr>
          <a:xfrm>
            <a:off x="3397726" y="1903472"/>
            <a:ext cx="443588" cy="121920"/>
          </a:xfrm>
          <a:prstGeom prst="roundRect">
            <a:avLst/>
          </a:prstGeom>
          <a:solidFill>
            <a:schemeClr val="bg2">
              <a:lumMod val="6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r>
              <a:rPr lang="ru-RU" sz="900" b="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rPr>
              <a:t>1 день</a:t>
            </a:r>
            <a:endParaRPr lang="ru-RU" sz="900" b="0" dirty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169" name="Скругленный прямоугольник 168"/>
          <p:cNvSpPr/>
          <p:nvPr/>
        </p:nvSpPr>
        <p:spPr>
          <a:xfrm>
            <a:off x="6877570" y="1896537"/>
            <a:ext cx="443588" cy="121920"/>
          </a:xfrm>
          <a:prstGeom prst="roundRect">
            <a:avLst/>
          </a:prstGeom>
          <a:solidFill>
            <a:schemeClr val="bg2">
              <a:lumMod val="6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r>
              <a:rPr lang="ru-RU" sz="900" b="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rPr>
              <a:t>1 день</a:t>
            </a:r>
            <a:endParaRPr lang="ru-RU" sz="900" b="0" dirty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170" name="Скругленный прямоугольник 169"/>
          <p:cNvSpPr/>
          <p:nvPr/>
        </p:nvSpPr>
        <p:spPr>
          <a:xfrm>
            <a:off x="8176424" y="1896537"/>
            <a:ext cx="443588" cy="121920"/>
          </a:xfrm>
          <a:prstGeom prst="roundRect">
            <a:avLst/>
          </a:prstGeom>
          <a:solidFill>
            <a:schemeClr val="bg2">
              <a:lumMod val="6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r>
              <a:rPr lang="ru-RU" sz="900" b="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rPr>
              <a:t>1 день</a:t>
            </a:r>
            <a:endParaRPr lang="ru-RU" sz="900" b="0" dirty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171" name="Скругленный прямоугольник 170"/>
          <p:cNvSpPr/>
          <p:nvPr/>
        </p:nvSpPr>
        <p:spPr>
          <a:xfrm>
            <a:off x="7716458" y="3094346"/>
            <a:ext cx="443588" cy="121920"/>
          </a:xfrm>
          <a:prstGeom prst="roundRect">
            <a:avLst/>
          </a:prstGeom>
          <a:solidFill>
            <a:schemeClr val="bg2">
              <a:lumMod val="6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r>
              <a:rPr lang="ru-RU" sz="900" b="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rPr>
              <a:t>1 день</a:t>
            </a:r>
            <a:endParaRPr lang="ru-RU" sz="900" b="0" dirty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172" name="Скругленный прямоугольник 171"/>
          <p:cNvSpPr/>
          <p:nvPr/>
        </p:nvSpPr>
        <p:spPr>
          <a:xfrm>
            <a:off x="10765004" y="3093379"/>
            <a:ext cx="443588" cy="121920"/>
          </a:xfrm>
          <a:prstGeom prst="roundRect">
            <a:avLst/>
          </a:prstGeom>
          <a:solidFill>
            <a:schemeClr val="bg2">
              <a:lumMod val="6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r>
              <a:rPr lang="ru-RU" sz="900" b="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rPr>
              <a:t>1 день</a:t>
            </a:r>
            <a:endParaRPr lang="ru-RU" sz="900" b="0" dirty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173" name="Скругленный прямоугольник 172"/>
          <p:cNvSpPr/>
          <p:nvPr/>
        </p:nvSpPr>
        <p:spPr>
          <a:xfrm>
            <a:off x="2286759" y="4260485"/>
            <a:ext cx="443588" cy="121920"/>
          </a:xfrm>
          <a:prstGeom prst="roundRect">
            <a:avLst/>
          </a:prstGeom>
          <a:solidFill>
            <a:schemeClr val="bg2">
              <a:lumMod val="6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r>
              <a:rPr lang="ru-RU" sz="900" dirty="0" smtClean="0">
                <a:solidFill>
                  <a:srgbClr val="FFFFFF"/>
                </a:solidFill>
                <a:sym typeface="Helvetica Neue Medium"/>
              </a:rPr>
              <a:t>1</a:t>
            </a:r>
            <a:r>
              <a:rPr lang="ru-RU" sz="900" b="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rPr>
              <a:t> день</a:t>
            </a:r>
            <a:endParaRPr lang="ru-RU" sz="900" b="0" dirty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174" name="Скругленный прямоугольник 173"/>
          <p:cNvSpPr/>
          <p:nvPr/>
        </p:nvSpPr>
        <p:spPr>
          <a:xfrm>
            <a:off x="4881413" y="4256446"/>
            <a:ext cx="443588" cy="121920"/>
          </a:xfrm>
          <a:prstGeom prst="roundRect">
            <a:avLst/>
          </a:prstGeom>
          <a:solidFill>
            <a:schemeClr val="bg2">
              <a:lumMod val="6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r>
              <a:rPr lang="ru-RU" sz="900" b="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rPr>
              <a:t>1 день</a:t>
            </a:r>
            <a:endParaRPr lang="ru-RU" sz="900" b="0" dirty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175" name="Скругленный прямоугольник 174"/>
          <p:cNvSpPr/>
          <p:nvPr/>
        </p:nvSpPr>
        <p:spPr>
          <a:xfrm>
            <a:off x="7615907" y="4254444"/>
            <a:ext cx="443588" cy="121920"/>
          </a:xfrm>
          <a:prstGeom prst="roundRect">
            <a:avLst/>
          </a:prstGeom>
          <a:solidFill>
            <a:schemeClr val="bg2">
              <a:lumMod val="6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r>
              <a:rPr lang="ru-RU" sz="900" b="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rPr>
              <a:t>1 день</a:t>
            </a:r>
            <a:endParaRPr lang="ru-RU" sz="900" b="0" dirty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176" name="Скругленный прямоугольник 175"/>
          <p:cNvSpPr/>
          <p:nvPr/>
        </p:nvSpPr>
        <p:spPr>
          <a:xfrm>
            <a:off x="9157453" y="4256446"/>
            <a:ext cx="443588" cy="121920"/>
          </a:xfrm>
          <a:prstGeom prst="roundRect">
            <a:avLst/>
          </a:prstGeom>
          <a:solidFill>
            <a:schemeClr val="bg2">
              <a:lumMod val="6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r>
              <a:rPr lang="ru-RU" sz="900" b="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rPr>
              <a:t>1 день</a:t>
            </a:r>
            <a:endParaRPr lang="ru-RU" sz="900" b="0" dirty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179" name="Скругленный прямоугольник 178"/>
          <p:cNvSpPr/>
          <p:nvPr/>
        </p:nvSpPr>
        <p:spPr>
          <a:xfrm>
            <a:off x="4570321" y="1902661"/>
            <a:ext cx="443588" cy="121920"/>
          </a:xfrm>
          <a:prstGeom prst="roundRect">
            <a:avLst/>
          </a:prstGeom>
          <a:solidFill>
            <a:schemeClr val="bg2">
              <a:lumMod val="6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r>
              <a:rPr lang="ru-RU" sz="900" b="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rPr>
              <a:t>2 дня</a:t>
            </a:r>
            <a:endParaRPr lang="ru-RU" sz="900" b="0" dirty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180" name="Скругленный прямоугольник 179"/>
          <p:cNvSpPr/>
          <p:nvPr/>
        </p:nvSpPr>
        <p:spPr>
          <a:xfrm>
            <a:off x="9462413" y="1906810"/>
            <a:ext cx="443588" cy="121920"/>
          </a:xfrm>
          <a:prstGeom prst="roundRect">
            <a:avLst/>
          </a:prstGeom>
          <a:solidFill>
            <a:schemeClr val="bg2">
              <a:lumMod val="6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r>
              <a:rPr lang="ru-RU" sz="900" b="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rPr>
              <a:t>2 дня</a:t>
            </a:r>
            <a:endParaRPr lang="ru-RU" sz="900" b="0" dirty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184" name="Скругленный прямоугольник 183"/>
          <p:cNvSpPr/>
          <p:nvPr/>
        </p:nvSpPr>
        <p:spPr>
          <a:xfrm>
            <a:off x="10795237" y="1896436"/>
            <a:ext cx="443588" cy="121920"/>
          </a:xfrm>
          <a:prstGeom prst="roundRect">
            <a:avLst/>
          </a:prstGeom>
          <a:solidFill>
            <a:schemeClr val="bg2">
              <a:lumMod val="6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r>
              <a:rPr lang="ru-RU" sz="900" b="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rPr>
              <a:t>2 дня</a:t>
            </a:r>
            <a:endParaRPr lang="ru-RU" sz="900" b="0" dirty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192" name="Скругленный прямоугольник 191"/>
          <p:cNvSpPr/>
          <p:nvPr/>
        </p:nvSpPr>
        <p:spPr>
          <a:xfrm>
            <a:off x="5698882" y="1901437"/>
            <a:ext cx="540683" cy="126154"/>
          </a:xfrm>
          <a:prstGeom prst="roundRect">
            <a:avLst/>
          </a:prstGeom>
          <a:solidFill>
            <a:schemeClr val="bg2">
              <a:lumMod val="6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r>
              <a:rPr lang="ru-RU" sz="900" dirty="0">
                <a:solidFill>
                  <a:srgbClr val="FFFFFF"/>
                </a:solidFill>
                <a:sym typeface="Helvetica Neue Medium"/>
              </a:rPr>
              <a:t>2</a:t>
            </a:r>
            <a:r>
              <a:rPr lang="ru-RU" sz="900" b="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rPr>
              <a:t> недели</a:t>
            </a:r>
            <a:endParaRPr lang="ru-RU" sz="900" b="0" dirty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193" name="Скругленный прямоугольник 192"/>
          <p:cNvSpPr/>
          <p:nvPr/>
        </p:nvSpPr>
        <p:spPr>
          <a:xfrm>
            <a:off x="1023119" y="3091869"/>
            <a:ext cx="540683" cy="126154"/>
          </a:xfrm>
          <a:prstGeom prst="roundRect">
            <a:avLst/>
          </a:prstGeom>
          <a:solidFill>
            <a:schemeClr val="bg2">
              <a:lumMod val="6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r>
              <a:rPr lang="ru-RU" sz="900" b="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rPr>
              <a:t>60 дней</a:t>
            </a:r>
            <a:endParaRPr lang="ru-RU" sz="900" b="0" dirty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194" name="Скругленный прямоугольник 193"/>
          <p:cNvSpPr/>
          <p:nvPr/>
        </p:nvSpPr>
        <p:spPr>
          <a:xfrm>
            <a:off x="2304262" y="3093175"/>
            <a:ext cx="443588" cy="121920"/>
          </a:xfrm>
          <a:prstGeom prst="roundRect">
            <a:avLst/>
          </a:prstGeom>
          <a:solidFill>
            <a:schemeClr val="bg2">
              <a:lumMod val="6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r>
              <a:rPr lang="ru-RU" sz="900" b="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rPr>
              <a:t>2 дня</a:t>
            </a:r>
            <a:endParaRPr lang="ru-RU" sz="900" b="0" dirty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195" name="Скругленный прямоугольник 194"/>
          <p:cNvSpPr/>
          <p:nvPr/>
        </p:nvSpPr>
        <p:spPr>
          <a:xfrm>
            <a:off x="3617298" y="3092454"/>
            <a:ext cx="443588" cy="121920"/>
          </a:xfrm>
          <a:prstGeom prst="roundRect">
            <a:avLst/>
          </a:prstGeom>
          <a:solidFill>
            <a:schemeClr val="bg2">
              <a:lumMod val="6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r>
              <a:rPr lang="ru-RU" sz="900" b="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rPr>
              <a:t>4 дня</a:t>
            </a:r>
            <a:endParaRPr lang="ru-RU" sz="900" b="0" dirty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209" name="Скругленный прямоугольник 208"/>
          <p:cNvSpPr/>
          <p:nvPr/>
        </p:nvSpPr>
        <p:spPr>
          <a:xfrm>
            <a:off x="4851889" y="3087170"/>
            <a:ext cx="443588" cy="121920"/>
          </a:xfrm>
          <a:prstGeom prst="roundRect">
            <a:avLst/>
          </a:prstGeom>
          <a:solidFill>
            <a:schemeClr val="bg2">
              <a:lumMod val="6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r>
              <a:rPr lang="ru-RU" sz="900" b="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rPr>
              <a:t>2 дня</a:t>
            </a:r>
            <a:endParaRPr lang="ru-RU" sz="900" b="0" dirty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210" name="Скругленный прямоугольник 209"/>
          <p:cNvSpPr/>
          <p:nvPr/>
        </p:nvSpPr>
        <p:spPr>
          <a:xfrm>
            <a:off x="6210926" y="3093175"/>
            <a:ext cx="443588" cy="121920"/>
          </a:xfrm>
          <a:prstGeom prst="roundRect">
            <a:avLst/>
          </a:prstGeom>
          <a:solidFill>
            <a:schemeClr val="bg2">
              <a:lumMod val="6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r>
              <a:rPr lang="ru-RU" sz="900" b="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rPr>
              <a:t>2 дня</a:t>
            </a:r>
            <a:endParaRPr lang="ru-RU" sz="900" b="0" dirty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211" name="Скругленный прямоугольник 210"/>
          <p:cNvSpPr/>
          <p:nvPr/>
        </p:nvSpPr>
        <p:spPr>
          <a:xfrm>
            <a:off x="1278325" y="5446510"/>
            <a:ext cx="443588" cy="121920"/>
          </a:xfrm>
          <a:prstGeom prst="roundRect">
            <a:avLst/>
          </a:prstGeom>
          <a:solidFill>
            <a:schemeClr val="bg2">
              <a:lumMod val="6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r>
              <a:rPr lang="ru-RU" sz="900" b="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rPr>
              <a:t>2 дня</a:t>
            </a:r>
            <a:endParaRPr lang="ru-RU" sz="900" b="0" dirty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212" name="Скругленный прямоугольник 211"/>
          <p:cNvSpPr/>
          <p:nvPr/>
        </p:nvSpPr>
        <p:spPr>
          <a:xfrm>
            <a:off x="2543326" y="5446510"/>
            <a:ext cx="443588" cy="121920"/>
          </a:xfrm>
          <a:prstGeom prst="roundRect">
            <a:avLst/>
          </a:prstGeom>
          <a:solidFill>
            <a:schemeClr val="bg2">
              <a:lumMod val="6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r>
              <a:rPr lang="ru-RU" sz="900" b="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rPr>
              <a:t>2 дня</a:t>
            </a:r>
            <a:endParaRPr lang="ru-RU" sz="900" b="0" dirty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213" name="Скругленный прямоугольник 212"/>
          <p:cNvSpPr/>
          <p:nvPr/>
        </p:nvSpPr>
        <p:spPr>
          <a:xfrm>
            <a:off x="3585952" y="4257575"/>
            <a:ext cx="443588" cy="121920"/>
          </a:xfrm>
          <a:prstGeom prst="roundRect">
            <a:avLst/>
          </a:prstGeom>
          <a:solidFill>
            <a:schemeClr val="bg2">
              <a:lumMod val="6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r>
              <a:rPr lang="ru-RU" sz="900" b="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rPr>
              <a:t>2 дня</a:t>
            </a:r>
            <a:endParaRPr lang="ru-RU" sz="900" b="0" dirty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214" name="Скругленный прямоугольник 213"/>
          <p:cNvSpPr/>
          <p:nvPr/>
        </p:nvSpPr>
        <p:spPr>
          <a:xfrm>
            <a:off x="1095591" y="4257575"/>
            <a:ext cx="443588" cy="121920"/>
          </a:xfrm>
          <a:prstGeom prst="roundRect">
            <a:avLst/>
          </a:prstGeom>
          <a:solidFill>
            <a:schemeClr val="bg2">
              <a:lumMod val="6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r>
              <a:rPr lang="ru-RU" sz="900" b="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rPr>
              <a:t>2 дня</a:t>
            </a:r>
            <a:endParaRPr lang="ru-RU" sz="900" b="0" dirty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216" name="Скругленный прямоугольник 215"/>
          <p:cNvSpPr/>
          <p:nvPr/>
        </p:nvSpPr>
        <p:spPr>
          <a:xfrm>
            <a:off x="3772160" y="5446510"/>
            <a:ext cx="443588" cy="121920"/>
          </a:xfrm>
          <a:prstGeom prst="roundRect">
            <a:avLst/>
          </a:prstGeom>
          <a:solidFill>
            <a:schemeClr val="bg2">
              <a:lumMod val="6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r>
              <a:rPr lang="ru-RU" sz="900" dirty="0">
                <a:solidFill>
                  <a:srgbClr val="FFFFFF"/>
                </a:solidFill>
                <a:sym typeface="Helvetica Neue Medium"/>
              </a:rPr>
              <a:t>3</a:t>
            </a:r>
            <a:r>
              <a:rPr lang="ru-RU" sz="900" b="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rPr>
              <a:t> дня</a:t>
            </a:r>
            <a:endParaRPr lang="ru-RU" sz="900" b="0" dirty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217" name="Скругленный прямоугольник 216"/>
          <p:cNvSpPr/>
          <p:nvPr/>
        </p:nvSpPr>
        <p:spPr>
          <a:xfrm>
            <a:off x="5097630" y="5446510"/>
            <a:ext cx="443588" cy="121920"/>
          </a:xfrm>
          <a:prstGeom prst="roundRect">
            <a:avLst/>
          </a:prstGeom>
          <a:solidFill>
            <a:schemeClr val="bg2">
              <a:lumMod val="6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r>
              <a:rPr lang="ru-RU" sz="900" dirty="0">
                <a:solidFill>
                  <a:srgbClr val="FFFFFF"/>
                </a:solidFill>
                <a:sym typeface="Helvetica Neue Medium"/>
              </a:rPr>
              <a:t>3</a:t>
            </a:r>
            <a:r>
              <a:rPr lang="ru-RU" sz="900" b="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rPr>
              <a:t> дня</a:t>
            </a:r>
            <a:endParaRPr lang="ru-RU" sz="900" b="0" dirty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218" name="Скругленный прямоугольник 217"/>
          <p:cNvSpPr/>
          <p:nvPr/>
        </p:nvSpPr>
        <p:spPr>
          <a:xfrm>
            <a:off x="6323419" y="4266317"/>
            <a:ext cx="540683" cy="126154"/>
          </a:xfrm>
          <a:prstGeom prst="roundRect">
            <a:avLst/>
          </a:prstGeom>
          <a:solidFill>
            <a:schemeClr val="bg2">
              <a:lumMod val="6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r>
              <a:rPr lang="ru-RU" sz="900" dirty="0">
                <a:solidFill>
                  <a:srgbClr val="FFFFFF"/>
                </a:solidFill>
                <a:sym typeface="Helvetica Neue Medium"/>
              </a:rPr>
              <a:t>2</a:t>
            </a:r>
            <a:r>
              <a:rPr lang="ru-RU" sz="900" b="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rPr>
              <a:t> недели</a:t>
            </a:r>
            <a:endParaRPr lang="ru-RU" sz="900" b="0" dirty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221" name="Скругленный прямоугольник 220"/>
          <p:cNvSpPr/>
          <p:nvPr/>
        </p:nvSpPr>
        <p:spPr>
          <a:xfrm>
            <a:off x="10379583" y="2094613"/>
            <a:ext cx="1214431" cy="191647"/>
          </a:xfrm>
          <a:prstGeom prst="roundRect">
            <a:avLst/>
          </a:prstGeom>
          <a:solidFill>
            <a:schemeClr val="accent2">
              <a:lumMod val="50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r>
              <a:rPr lang="ru-RU" sz="800" b="0" dirty="0" smtClean="0">
                <a:solidFill>
                  <a:srgbClr val="FFFF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ПОСЛЕ МЕРОПРИЯТИЯ</a:t>
            </a:r>
            <a:endParaRPr lang="ru-RU" sz="800" b="0" dirty="0">
              <a:solidFill>
                <a:srgbClr val="FFFFFF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 Neue Medium"/>
            </a:endParaRPr>
          </a:p>
        </p:txBody>
      </p:sp>
      <p:sp>
        <p:nvSpPr>
          <p:cNvPr id="235" name="Стрелка: шеврон 62">
            <a:extLst>
              <a:ext uri="{FF2B5EF4-FFF2-40B4-BE49-F238E27FC236}">
                <a16:creationId xmlns:a16="http://schemas.microsoft.com/office/drawing/2014/main" id="{C79EF4BC-BF7D-4137-A8AF-1725AD088F23}"/>
              </a:ext>
            </a:extLst>
          </p:cNvPr>
          <p:cNvSpPr/>
          <p:nvPr/>
        </p:nvSpPr>
        <p:spPr>
          <a:xfrm>
            <a:off x="9379247" y="4442267"/>
            <a:ext cx="657208" cy="1066696"/>
          </a:xfrm>
          <a:prstGeom prst="chevron">
            <a:avLst>
              <a:gd name="adj" fmla="val 50000"/>
            </a:avLst>
          </a:prstGeom>
          <a:solidFill>
            <a:schemeClr val="accent5">
              <a:alpha val="10000"/>
            </a:schemeClr>
          </a:solidFill>
          <a:ln w="3175">
            <a:noFill/>
            <a:miter lim="400000"/>
          </a:ln>
        </p:spPr>
        <p:txBody>
          <a:bodyPr lIns="0" tIns="0" rIns="0" bIns="0" rtlCol="0" anchor="ctr"/>
          <a:lstStyle/>
          <a:p>
            <a:pPr algn="ctr"/>
            <a:endParaRPr lang="ru-RU" sz="3000" b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236" name="Прямоугольник: скругленные углы 74">
            <a:extLst>
              <a:ext uri="{FF2B5EF4-FFF2-40B4-BE49-F238E27FC236}">
                <a16:creationId xmlns:a16="http://schemas.microsoft.com/office/drawing/2014/main" id="{DBCA3EF9-D0D2-43EE-B6D6-F1DB0BCA6454}"/>
              </a:ext>
            </a:extLst>
          </p:cNvPr>
          <p:cNvSpPr/>
          <p:nvPr/>
        </p:nvSpPr>
        <p:spPr>
          <a:xfrm>
            <a:off x="10353830" y="4511567"/>
            <a:ext cx="1240184" cy="907318"/>
          </a:xfrm>
          <a:prstGeom prst="roundRect">
            <a:avLst>
              <a:gd name="adj" fmla="val 5177"/>
            </a:avLst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9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Собирает, загружает, развозит реквизит, инвентарь</a:t>
            </a:r>
          </a:p>
        </p:txBody>
      </p:sp>
      <p:sp>
        <p:nvSpPr>
          <p:cNvPr id="178" name="Скругленный прямоугольник 177"/>
          <p:cNvSpPr/>
          <p:nvPr/>
        </p:nvSpPr>
        <p:spPr>
          <a:xfrm>
            <a:off x="10797068" y="5448138"/>
            <a:ext cx="443588" cy="121920"/>
          </a:xfrm>
          <a:prstGeom prst="roundRect">
            <a:avLst/>
          </a:prstGeom>
          <a:solidFill>
            <a:schemeClr val="bg2">
              <a:lumMod val="6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r>
              <a:rPr lang="ru-RU" sz="900" b="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rPr>
              <a:t>1 день</a:t>
            </a:r>
            <a:endParaRPr lang="ru-RU" sz="900" b="0" dirty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238" name="Скругленный прямоугольник 237"/>
          <p:cNvSpPr/>
          <p:nvPr/>
        </p:nvSpPr>
        <p:spPr>
          <a:xfrm>
            <a:off x="8124537" y="5446510"/>
            <a:ext cx="443588" cy="121920"/>
          </a:xfrm>
          <a:prstGeom prst="roundRect">
            <a:avLst/>
          </a:prstGeom>
          <a:solidFill>
            <a:schemeClr val="bg2">
              <a:lumMod val="6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r>
              <a:rPr lang="ru-RU" sz="900" dirty="0">
                <a:solidFill>
                  <a:srgbClr val="FFFFFF"/>
                </a:solidFill>
                <a:sym typeface="Helvetica Neue Medium"/>
              </a:rPr>
              <a:t>2</a:t>
            </a:r>
            <a:r>
              <a:rPr lang="ru-RU" sz="900" b="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rPr>
              <a:t> дня</a:t>
            </a:r>
            <a:endParaRPr lang="ru-RU" sz="900" b="0" dirty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239" name="Скругленный прямоугольник 238"/>
          <p:cNvSpPr/>
          <p:nvPr/>
        </p:nvSpPr>
        <p:spPr>
          <a:xfrm>
            <a:off x="6540371" y="5446510"/>
            <a:ext cx="443588" cy="121920"/>
          </a:xfrm>
          <a:prstGeom prst="roundRect">
            <a:avLst/>
          </a:prstGeom>
          <a:solidFill>
            <a:schemeClr val="bg2">
              <a:lumMod val="6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r>
              <a:rPr lang="ru-RU" sz="900" b="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rPr>
              <a:t>1 день</a:t>
            </a:r>
            <a:endParaRPr lang="ru-RU" sz="900" b="0" dirty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240" name="Скругленный прямоугольник 239"/>
          <p:cNvSpPr/>
          <p:nvPr/>
        </p:nvSpPr>
        <p:spPr>
          <a:xfrm>
            <a:off x="10379583" y="4337387"/>
            <a:ext cx="1214431" cy="145158"/>
          </a:xfrm>
          <a:prstGeom prst="roundRect">
            <a:avLst/>
          </a:prstGeom>
          <a:solidFill>
            <a:schemeClr val="accent2">
              <a:lumMod val="50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r>
              <a:rPr lang="ru-RU" sz="800" b="0" dirty="0" smtClean="0">
                <a:solidFill>
                  <a:srgbClr val="FFFF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ПОСЛЕ МЕРОПРИЯТИЯ</a:t>
            </a:r>
            <a:endParaRPr lang="ru-RU" sz="800" b="0" dirty="0">
              <a:solidFill>
                <a:srgbClr val="FFFFFF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 Neue Medium"/>
            </a:endParaRPr>
          </a:p>
        </p:txBody>
      </p:sp>
      <p:cxnSp>
        <p:nvCxnSpPr>
          <p:cNvPr id="247" name="Прямая со стрелкой 246"/>
          <p:cNvCxnSpPr>
            <a:stCxn id="134" idx="3"/>
            <a:endCxn id="236" idx="1"/>
          </p:cNvCxnSpPr>
          <p:nvPr/>
        </p:nvCxnSpPr>
        <p:spPr>
          <a:xfrm flipV="1">
            <a:off x="9067086" y="4965226"/>
            <a:ext cx="1286744" cy="1"/>
          </a:xfrm>
          <a:prstGeom prst="straightConnector1">
            <a:avLst/>
          </a:prstGeom>
          <a:noFill/>
          <a:ln w="12700" cap="flat">
            <a:solidFill>
              <a:srgbClr val="000000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119" name="Прямоугольник: скругленные углы 74">
            <a:extLst>
              <a:ext uri="{FF2B5EF4-FFF2-40B4-BE49-F238E27FC236}">
                <a16:creationId xmlns:a16="http://schemas.microsoft.com/office/drawing/2014/main" id="{DBCA3EF9-D0D2-43EE-B6D6-F1DB0BCA6454}"/>
              </a:ext>
            </a:extLst>
          </p:cNvPr>
          <p:cNvSpPr/>
          <p:nvPr/>
        </p:nvSpPr>
        <p:spPr>
          <a:xfrm>
            <a:off x="5979321" y="3477688"/>
            <a:ext cx="1157352" cy="701562"/>
          </a:xfrm>
          <a:prstGeom prst="roundRect">
            <a:avLst>
              <a:gd name="adj" fmla="val 5177"/>
            </a:avLst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9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Несет в отдел режима докладную и </a:t>
            </a:r>
            <a:r>
              <a:rPr lang="ru-RU" sz="900" b="1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флеш</a:t>
            </a:r>
            <a:r>
              <a:rPr lang="ru-RU" sz="9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-накопитель</a:t>
            </a:r>
            <a:endParaRPr lang="ru-RU" sz="9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 Neue Medium"/>
            </a:endParaRPr>
          </a:p>
        </p:txBody>
      </p:sp>
      <p:cxnSp>
        <p:nvCxnSpPr>
          <p:cNvPr id="121" name="Прямая со стрелкой 120"/>
          <p:cNvCxnSpPr>
            <a:stCxn id="150" idx="3"/>
            <a:endCxn id="119" idx="1"/>
          </p:cNvCxnSpPr>
          <p:nvPr/>
        </p:nvCxnSpPr>
        <p:spPr>
          <a:xfrm>
            <a:off x="5752709" y="3820657"/>
            <a:ext cx="226612" cy="7812"/>
          </a:xfrm>
          <a:prstGeom prst="straightConnector1">
            <a:avLst/>
          </a:prstGeom>
          <a:noFill/>
          <a:ln w="12700" cap="flat">
            <a:solidFill>
              <a:srgbClr val="000000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2" name="5-конечная звезда 1"/>
          <p:cNvSpPr/>
          <p:nvPr/>
        </p:nvSpPr>
        <p:spPr>
          <a:xfrm>
            <a:off x="5154444" y="1011263"/>
            <a:ext cx="282065" cy="251302"/>
          </a:xfrm>
          <a:prstGeom prst="star5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endParaRPr lang="ru-RU" sz="3000" b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118" name="5-конечная звезда 117"/>
          <p:cNvSpPr/>
          <p:nvPr/>
        </p:nvSpPr>
        <p:spPr>
          <a:xfrm>
            <a:off x="10077775" y="1005362"/>
            <a:ext cx="282065" cy="251302"/>
          </a:xfrm>
          <a:prstGeom prst="star5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endParaRPr lang="ru-RU" sz="3000" b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123" name="5-конечная звезда 122"/>
          <p:cNvSpPr/>
          <p:nvPr/>
        </p:nvSpPr>
        <p:spPr>
          <a:xfrm>
            <a:off x="11452981" y="1005846"/>
            <a:ext cx="282065" cy="251302"/>
          </a:xfrm>
          <a:prstGeom prst="star5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endParaRPr lang="ru-RU" sz="3000" b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125" name="5-конечная звезда 124"/>
          <p:cNvSpPr/>
          <p:nvPr/>
        </p:nvSpPr>
        <p:spPr>
          <a:xfrm>
            <a:off x="1617175" y="3308500"/>
            <a:ext cx="282065" cy="251302"/>
          </a:xfrm>
          <a:prstGeom prst="star5">
            <a:avLst/>
          </a:prstGeom>
          <a:solidFill>
            <a:schemeClr val="accent4">
              <a:lumMod val="7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endParaRPr lang="ru-RU" sz="3000" b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127" name="5-конечная звезда 126"/>
          <p:cNvSpPr/>
          <p:nvPr/>
        </p:nvSpPr>
        <p:spPr>
          <a:xfrm>
            <a:off x="2892681" y="3323405"/>
            <a:ext cx="282065" cy="251302"/>
          </a:xfrm>
          <a:prstGeom prst="star5">
            <a:avLst/>
          </a:prstGeom>
          <a:solidFill>
            <a:schemeClr val="accent4">
              <a:lumMod val="7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endParaRPr lang="ru-RU" sz="3000" b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129" name="5-конечная звезда 128"/>
          <p:cNvSpPr/>
          <p:nvPr/>
        </p:nvSpPr>
        <p:spPr>
          <a:xfrm>
            <a:off x="4220981" y="3329598"/>
            <a:ext cx="282065" cy="251302"/>
          </a:xfrm>
          <a:prstGeom prst="star5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endParaRPr lang="ru-RU" sz="3000" b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130" name="5-конечная звезда 129"/>
          <p:cNvSpPr/>
          <p:nvPr/>
        </p:nvSpPr>
        <p:spPr>
          <a:xfrm>
            <a:off x="5583950" y="3331310"/>
            <a:ext cx="282065" cy="251302"/>
          </a:xfrm>
          <a:prstGeom prst="star5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endParaRPr lang="ru-RU" sz="3000" b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132" name="5-конечная звезда 131"/>
          <p:cNvSpPr/>
          <p:nvPr/>
        </p:nvSpPr>
        <p:spPr>
          <a:xfrm>
            <a:off x="6918661" y="3335991"/>
            <a:ext cx="282065" cy="251302"/>
          </a:xfrm>
          <a:prstGeom prst="star5">
            <a:avLst/>
          </a:prstGeom>
          <a:solidFill>
            <a:schemeClr val="accent4">
              <a:lumMod val="7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endParaRPr lang="ru-RU" sz="3000" b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135" name="5-конечная звезда 134"/>
          <p:cNvSpPr/>
          <p:nvPr/>
        </p:nvSpPr>
        <p:spPr>
          <a:xfrm>
            <a:off x="9723917" y="3361309"/>
            <a:ext cx="282065" cy="251302"/>
          </a:xfrm>
          <a:prstGeom prst="star5">
            <a:avLst/>
          </a:prstGeom>
          <a:solidFill>
            <a:schemeClr val="accent4">
              <a:lumMod val="7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endParaRPr lang="ru-RU" sz="3000" b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137" name="5-конечная звезда 136"/>
          <p:cNvSpPr/>
          <p:nvPr/>
        </p:nvSpPr>
        <p:spPr>
          <a:xfrm>
            <a:off x="11452981" y="3352037"/>
            <a:ext cx="282065" cy="251302"/>
          </a:xfrm>
          <a:prstGeom prst="star5">
            <a:avLst/>
          </a:prstGeom>
          <a:solidFill>
            <a:schemeClr val="accent4">
              <a:lumMod val="7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endParaRPr lang="ru-RU" sz="3000" b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144" name="5-конечная звезда 143"/>
          <p:cNvSpPr/>
          <p:nvPr/>
        </p:nvSpPr>
        <p:spPr>
          <a:xfrm>
            <a:off x="3068418" y="4453380"/>
            <a:ext cx="282065" cy="251302"/>
          </a:xfrm>
          <a:prstGeom prst="star5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endParaRPr lang="ru-RU" sz="3000" b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146" name="5-конечная звезда 145"/>
          <p:cNvSpPr/>
          <p:nvPr/>
        </p:nvSpPr>
        <p:spPr>
          <a:xfrm>
            <a:off x="7363285" y="4401161"/>
            <a:ext cx="282065" cy="251302"/>
          </a:xfrm>
          <a:prstGeom prst="star5">
            <a:avLst/>
          </a:prstGeom>
          <a:solidFill>
            <a:schemeClr val="accent4">
              <a:lumMod val="7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endParaRPr lang="ru-RU" sz="3000" b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147" name="5-конечная звезда 146"/>
          <p:cNvSpPr/>
          <p:nvPr/>
        </p:nvSpPr>
        <p:spPr>
          <a:xfrm>
            <a:off x="8872987" y="4394127"/>
            <a:ext cx="282065" cy="251302"/>
          </a:xfrm>
          <a:prstGeom prst="star5">
            <a:avLst/>
          </a:prstGeom>
          <a:solidFill>
            <a:schemeClr val="accent4">
              <a:lumMod val="7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endParaRPr lang="ru-RU" sz="3000" b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148" name="5-конечная звезда 147"/>
          <p:cNvSpPr/>
          <p:nvPr/>
        </p:nvSpPr>
        <p:spPr>
          <a:xfrm>
            <a:off x="11398231" y="4409966"/>
            <a:ext cx="282065" cy="251302"/>
          </a:xfrm>
          <a:prstGeom prst="star5">
            <a:avLst/>
          </a:prstGeom>
          <a:solidFill>
            <a:schemeClr val="accent4">
              <a:lumMod val="7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endParaRPr lang="ru-RU" sz="3000" b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149" name="5-конечная звезда 148"/>
          <p:cNvSpPr/>
          <p:nvPr/>
        </p:nvSpPr>
        <p:spPr>
          <a:xfrm>
            <a:off x="5915022" y="6246979"/>
            <a:ext cx="282065" cy="251302"/>
          </a:xfrm>
          <a:prstGeom prst="star5">
            <a:avLst/>
          </a:prstGeom>
          <a:solidFill>
            <a:schemeClr val="accent4">
              <a:lumMod val="7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endParaRPr lang="ru-RU" sz="3000" b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151" name="5-конечная звезда 150"/>
          <p:cNvSpPr/>
          <p:nvPr/>
        </p:nvSpPr>
        <p:spPr>
          <a:xfrm>
            <a:off x="5900452" y="5863776"/>
            <a:ext cx="282065" cy="251302"/>
          </a:xfrm>
          <a:prstGeom prst="star5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endParaRPr lang="ru-RU" sz="3000" b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196788" y="5848785"/>
            <a:ext cx="2083779" cy="266293"/>
          </a:xfrm>
          <a:prstGeom prst="rect">
            <a:avLst/>
          </a:prstGeom>
          <a:noFill/>
          <a:ln w="3175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40419" tIns="40419" rIns="40419" bIns="40419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spc="0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"/>
              </a:rPr>
              <a:t>Требует преобразования</a:t>
            </a:r>
            <a:endParaRPr kumimoji="0" lang="ru-RU" sz="1200" b="1" i="0" u="none" strike="noStrike" cap="none" spc="0" normalizeH="0" baseline="0" dirty="0">
              <a:ln>
                <a:noFill/>
              </a:ln>
              <a:solidFill>
                <a:srgbClr val="002060"/>
              </a:solidFill>
              <a:effectLst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 Neue"/>
            </a:endParaRPr>
          </a:p>
        </p:txBody>
      </p:sp>
      <p:sp>
        <p:nvSpPr>
          <p:cNvPr id="153" name="TextBox 152"/>
          <p:cNvSpPr txBox="1"/>
          <p:nvPr/>
        </p:nvSpPr>
        <p:spPr>
          <a:xfrm>
            <a:off x="6196788" y="6231988"/>
            <a:ext cx="2540634" cy="266293"/>
          </a:xfrm>
          <a:prstGeom prst="rect">
            <a:avLst/>
          </a:prstGeom>
          <a:noFill/>
          <a:ln w="3175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40419" tIns="40419" rIns="40419" bIns="40419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ru-RU" sz="1200" b="1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"/>
              </a:rPr>
              <a:t>Требуется исключение </a:t>
            </a:r>
            <a:r>
              <a:rPr kumimoji="0" lang="ru-RU" sz="1200" b="1" i="0" u="none" strike="noStrike" cap="none" spc="0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"/>
              </a:rPr>
              <a:t>задачи</a:t>
            </a:r>
            <a:endParaRPr kumimoji="0" lang="ru-RU" sz="1200" b="1" i="0" u="none" strike="noStrike" cap="none" spc="0" normalizeH="0" baseline="0" dirty="0">
              <a:ln>
                <a:noFill/>
              </a:ln>
              <a:solidFill>
                <a:srgbClr val="002060"/>
              </a:solidFill>
              <a:effectLst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 Neue"/>
            </a:endParaRPr>
          </a:p>
        </p:txBody>
      </p:sp>
      <p:sp>
        <p:nvSpPr>
          <p:cNvPr id="156" name="5-конечная звезда 155"/>
          <p:cNvSpPr/>
          <p:nvPr/>
        </p:nvSpPr>
        <p:spPr>
          <a:xfrm>
            <a:off x="1631008" y="2227073"/>
            <a:ext cx="282065" cy="251302"/>
          </a:xfrm>
          <a:prstGeom prst="star5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endParaRPr lang="ru-RU" sz="3000" b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</p:spTree>
    <p:extLst>
      <p:ext uri="{BB962C8B-B14F-4D97-AF65-F5344CB8AC3E}">
        <p14:creationId xmlns:p14="http://schemas.microsoft.com/office/powerpoint/2010/main" val="1852750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Заголовок 2">
            <a:extLst>
              <a:ext uri="{FF2B5EF4-FFF2-40B4-BE49-F238E27FC236}">
                <a16:creationId xmlns:a16="http://schemas.microsoft.com/office/drawing/2014/main" id="{CA99B54C-E966-47BC-9754-C0E9BB3A03B4}"/>
              </a:ext>
            </a:extLst>
          </p:cNvPr>
          <p:cNvSpPr txBox="1">
            <a:spLocks/>
          </p:cNvSpPr>
          <p:nvPr/>
        </p:nvSpPr>
        <p:spPr>
          <a:xfrm>
            <a:off x="1152579" y="1063939"/>
            <a:ext cx="2012962" cy="44428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 defTabSz="914400" rtl="0" eaLnBrk="1" latinLnBrk="0" hangingPunct="1">
              <a:lnSpc>
                <a:spcPts val="3320"/>
              </a:lnSpc>
              <a:spcBef>
                <a:spcPct val="0"/>
              </a:spcBef>
              <a:buNone/>
              <a:defRPr sz="3200" b="1" i="0" kern="1200">
                <a:solidFill>
                  <a:schemeClr val="tx1"/>
                </a:solidFill>
                <a:latin typeface="Montserrat SemiBold" pitchFamily="2" charset="0"/>
                <a:ea typeface="+mj-ea"/>
                <a:cs typeface="+mj-cs"/>
              </a:defRPr>
            </a:lvl1pPr>
          </a:lstStyle>
          <a:p>
            <a:pPr>
              <a:lnSpc>
                <a:spcPct val="90000"/>
              </a:lnSpc>
            </a:pPr>
            <a:r>
              <a:rPr lang="ru-RU" sz="1600" dirty="0">
                <a:solidFill>
                  <a:schemeClr val="bg1"/>
                </a:solidFill>
                <a:latin typeface="+mn-lt"/>
              </a:rPr>
              <a:t>Название показателя</a:t>
            </a:r>
          </a:p>
        </p:txBody>
      </p:sp>
      <p:sp>
        <p:nvSpPr>
          <p:cNvPr id="55" name="Прямоугольник: скругленные углы 54">
            <a:extLst>
              <a:ext uri="{FF2B5EF4-FFF2-40B4-BE49-F238E27FC236}">
                <a16:creationId xmlns:a16="http://schemas.microsoft.com/office/drawing/2014/main" id="{311D6E3F-23DA-44E8-90AB-2714E711F7DF}"/>
              </a:ext>
            </a:extLst>
          </p:cNvPr>
          <p:cNvSpPr/>
          <p:nvPr/>
        </p:nvSpPr>
        <p:spPr>
          <a:xfrm>
            <a:off x="5715560" y="922653"/>
            <a:ext cx="673796" cy="673796"/>
          </a:xfrm>
          <a:prstGeom prst="roundRect">
            <a:avLst>
              <a:gd name="adj" fmla="val 3783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5" name="Прямоугольник: скругленные углы 84">
            <a:extLst>
              <a:ext uri="{FF2B5EF4-FFF2-40B4-BE49-F238E27FC236}">
                <a16:creationId xmlns:a16="http://schemas.microsoft.com/office/drawing/2014/main" id="{B4763F24-2D2D-4ED1-B4B8-AEA18B16438B}"/>
              </a:ext>
            </a:extLst>
          </p:cNvPr>
          <p:cNvSpPr/>
          <p:nvPr/>
        </p:nvSpPr>
        <p:spPr>
          <a:xfrm>
            <a:off x="11183356" y="922653"/>
            <a:ext cx="673796" cy="673796"/>
          </a:xfrm>
          <a:prstGeom prst="roundRect">
            <a:avLst>
              <a:gd name="adj" fmla="val 3783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9912805"/>
              </p:ext>
            </p:extLst>
          </p:nvPr>
        </p:nvGraphicFramePr>
        <p:xfrm>
          <a:off x="699638" y="450692"/>
          <a:ext cx="11391900" cy="6339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7637">
                  <a:extLst>
                    <a:ext uri="{9D8B030D-6E8A-4147-A177-3AD203B41FA5}">
                      <a16:colId xmlns:a16="http://schemas.microsoft.com/office/drawing/2014/main" val="3218449522"/>
                    </a:ext>
                  </a:extLst>
                </a:gridCol>
                <a:gridCol w="2326012">
                  <a:extLst>
                    <a:ext uri="{9D8B030D-6E8A-4147-A177-3AD203B41FA5}">
                      <a16:colId xmlns:a16="http://schemas.microsoft.com/office/drawing/2014/main" val="279999475"/>
                    </a:ext>
                  </a:extLst>
                </a:gridCol>
                <a:gridCol w="2693773">
                  <a:extLst>
                    <a:ext uri="{9D8B030D-6E8A-4147-A177-3AD203B41FA5}">
                      <a16:colId xmlns:a16="http://schemas.microsoft.com/office/drawing/2014/main" val="1488205888"/>
                    </a:ext>
                  </a:extLst>
                </a:gridCol>
                <a:gridCol w="13110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6401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90943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40822">
                <a:tc>
                  <a:txBody>
                    <a:bodyPr/>
                    <a:lstStyle/>
                    <a:p>
                      <a:r>
                        <a:rPr lang="ru-RU" sz="1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№</a:t>
                      </a:r>
                      <a:endParaRPr lang="ru-RU" sz="1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Проблемы</a:t>
                      </a:r>
                      <a:endParaRPr lang="ru-RU" sz="1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Мероприятия</a:t>
                      </a:r>
                      <a:r>
                        <a:rPr lang="ru-RU" sz="1000" b="1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ru-RU" sz="1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Ответственный (ФИО, должность)</a:t>
                      </a:r>
                      <a:endParaRPr lang="ru-RU" sz="1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Срок</a:t>
                      </a:r>
                      <a:endParaRPr lang="ru-RU" sz="1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Результат</a:t>
                      </a:r>
                      <a:endParaRPr lang="ru-RU" sz="1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6213128"/>
                  </a:ext>
                </a:extLst>
              </a:tr>
              <a:tr h="370527">
                <a:tc>
                  <a:txBody>
                    <a:bodyPr/>
                    <a:lstStyle/>
                    <a:p>
                      <a:r>
                        <a:rPr lang="ru-RU" sz="1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endParaRPr lang="ru-RU" sz="1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41275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Отсутствие истории предыдущего опыта.</a:t>
                      </a:r>
                    </a:p>
                    <a:p>
                      <a:pPr indent="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Отсутствие </a:t>
                      </a:r>
                      <a:r>
                        <a:rPr lang="ru-RU" sz="10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системного сбора информации по проведению мероприятия. </a:t>
                      </a:r>
                      <a:endParaRPr lang="ru-RU" sz="1000" b="1" dirty="0" smtClean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indent="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Отсутствие единой базы контрагентов (подрядчиков и исполнителей) </a:t>
                      </a:r>
                      <a:endParaRPr lang="ru-RU" sz="10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Создание отдельной папки на сетевом диске на каждое мероприятие, с выделенной определенной структурой,</a:t>
                      </a:r>
                      <a:r>
                        <a:rPr lang="ru-RU" sz="1000" b="1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последовательным алгоритмом, папки прописаны по шагам.</a:t>
                      </a:r>
                    </a:p>
                    <a:p>
                      <a:pPr algn="just"/>
                      <a:r>
                        <a:rPr lang="ru-RU" sz="1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Создание централизованной базы контрагентов на сетевом диске Администрации ЗАТО Северск.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Ответственные</a:t>
                      </a:r>
                      <a:r>
                        <a:rPr lang="ru-RU" sz="1000" b="1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исполнители организации мероприятия.</a:t>
                      </a:r>
                    </a:p>
                    <a:p>
                      <a:pPr marL="0" marR="0" indent="0" algn="just" defTabSz="41275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1" dirty="0" smtClean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just" defTabSz="41275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Туленкова А.О. (ведущий специалист УМСП ФКиС)</a:t>
                      </a:r>
                    </a:p>
                    <a:p>
                      <a:pPr algn="just"/>
                      <a:endParaRPr lang="ru-RU" sz="1000" b="1" dirty="0" smtClean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06.09.2025-05.11.2025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Формирование базы знаний, сокращение времени на подготовку новых мероприятий, преемственность опыта,</a:t>
                      </a:r>
                      <a:r>
                        <a:rPr lang="ru-RU" sz="1000" b="1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ru-RU" sz="1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оперативность планирования,</a:t>
                      </a:r>
                      <a:r>
                        <a:rPr lang="ru-RU" sz="1000" b="1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ru-RU" sz="1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сокращение времени поиска подрядчиков,</a:t>
                      </a:r>
                      <a:r>
                        <a:rPr lang="ru-RU" sz="1000" b="1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ru-RU" sz="1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возможность быстрого поиска замены в форс-мажорных ситуациях,</a:t>
                      </a:r>
                      <a:r>
                        <a:rPr lang="ru-RU" sz="1000" b="1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ru-RU" sz="1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исключение повторного привлечения ненадежных подрядчиков,</a:t>
                      </a:r>
                      <a:r>
                        <a:rPr lang="ru-RU" sz="1000" b="1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ru-RU" sz="1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формирование пула надежных партнеров,</a:t>
                      </a:r>
                      <a:r>
                        <a:rPr lang="ru-RU" sz="1000" b="1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ru-RU" sz="1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возможность планирования долгосрочного сотрудничества.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1184156"/>
                  </a:ext>
                </a:extLst>
              </a:tr>
              <a:tr h="370527">
                <a:tc>
                  <a:txBody>
                    <a:bodyPr/>
                    <a:lstStyle/>
                    <a:p>
                      <a:r>
                        <a:rPr lang="ru-RU" sz="1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endParaRPr lang="ru-RU" sz="1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Дублирование подписания руководителем</a:t>
                      </a:r>
                      <a:r>
                        <a:rPr lang="ru-RU" sz="1000" b="1" baseline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</a:t>
                      </a:r>
                      <a:endParaRPr lang="ru-RU" sz="10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just" defTabSz="41275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i="0" u="none" strike="noStrike" cap="none" spc="0" baseline="0" dirty="0" smtClean="0">
                          <a:solidFill>
                            <a:schemeClr val="dk1"/>
                          </a:solidFill>
                          <a:effectLst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Helvetica Neue Light"/>
                        </a:rPr>
                        <a:t>Отменить подписание и направление бумажного экземпляра. Направлять по </a:t>
                      </a:r>
                      <a:r>
                        <a:rPr lang="en-US" sz="1000" b="1" i="0" u="none" strike="noStrike" cap="none" spc="0" baseline="0" dirty="0" smtClean="0">
                          <a:solidFill>
                            <a:schemeClr val="dk1"/>
                          </a:solidFill>
                          <a:effectLst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Helvetica Neue Light"/>
                        </a:rPr>
                        <a:t>email</a:t>
                      </a:r>
                      <a:r>
                        <a:rPr lang="ru-RU" sz="1000" b="1" i="0" u="none" strike="noStrike" cap="none" spc="0" baseline="0" dirty="0" smtClean="0">
                          <a:solidFill>
                            <a:schemeClr val="dk1"/>
                          </a:solidFill>
                          <a:effectLst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Helvetica Neue Light"/>
                        </a:rPr>
                        <a:t> документ с электронной подписью начальника управления.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41275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Малыщенко Т.Н. (врио начальника УМСП ФКиС)</a:t>
                      </a:r>
                    </a:p>
                    <a:p>
                      <a:pPr marL="0" marR="0" indent="0" algn="just" defTabSz="41275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1" i="0" u="none" strike="noStrike" cap="none" spc="0" baseline="0" dirty="0" smtClean="0">
                        <a:solidFill>
                          <a:schemeClr val="dk1"/>
                        </a:solidFill>
                        <a:effectLst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  <a:sym typeface="Helvetica Neue Ligh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1275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06.09.2025-05.11.2025</a:t>
                      </a:r>
                    </a:p>
                    <a:p>
                      <a:pPr marL="0" marR="0" indent="0" algn="ctr" defTabSz="41275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1" i="0" u="none" strike="noStrike" cap="none" spc="0" baseline="0" dirty="0" smtClean="0">
                        <a:solidFill>
                          <a:schemeClr val="dk1"/>
                        </a:solidFill>
                        <a:effectLst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  <a:sym typeface="Helvetica Neue Light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just" defTabSz="41275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1" i="0" u="none" strike="noStrike" cap="none" spc="0" baseline="0" dirty="0" smtClean="0">
                        <a:solidFill>
                          <a:schemeClr val="dk1"/>
                        </a:solidFill>
                        <a:effectLst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  <a:sym typeface="Helvetica Neue Light"/>
                      </a:endParaRPr>
                    </a:p>
                    <a:p>
                      <a:pPr marL="0" marR="0" indent="0" algn="just" defTabSz="41275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1" i="0" u="none" strike="noStrike" cap="none" spc="0" baseline="0" dirty="0" smtClean="0">
                        <a:solidFill>
                          <a:schemeClr val="dk1"/>
                        </a:solidFill>
                        <a:effectLst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  <a:sym typeface="Helvetica Neue Light"/>
                      </a:endParaRPr>
                    </a:p>
                    <a:p>
                      <a:pPr marL="0" marR="0" indent="0" algn="just" defTabSz="41275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i="0" u="none" strike="noStrike" cap="none" spc="0" baseline="0" dirty="0" smtClean="0">
                          <a:solidFill>
                            <a:schemeClr val="dk1"/>
                          </a:solidFill>
                          <a:effectLst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Helvetica Neue Light"/>
                        </a:rPr>
                        <a:t>Сокращение времени на согласование, экономия бумаги и расходных материалов, ускорение получения обратной связи.</a:t>
                      </a:r>
                    </a:p>
                    <a:p>
                      <a:pPr marL="0" marR="0" indent="0" algn="just" defTabSz="41275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1" i="0" u="none" strike="noStrike" cap="none" spc="0" baseline="0" dirty="0" smtClean="0">
                        <a:solidFill>
                          <a:schemeClr val="dk1"/>
                        </a:solidFill>
                        <a:effectLst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  <a:sym typeface="Helvetica Neue Ligh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9772822"/>
                  </a:ext>
                </a:extLst>
              </a:tr>
              <a:tr h="370527">
                <a:tc>
                  <a:txBody>
                    <a:bodyPr/>
                    <a:lstStyle/>
                    <a:p>
                      <a:r>
                        <a:rPr lang="ru-RU" sz="1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ru-RU" sz="1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Доставка бумажных писем для получения экземпляра с входящим номером и датой. </a:t>
                      </a:r>
                    </a:p>
                    <a:p>
                      <a:pPr indent="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Распечатывание </a:t>
                      </a:r>
                      <a:r>
                        <a:rPr lang="ru-RU" sz="10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двух </a:t>
                      </a:r>
                      <a:r>
                        <a:rPr lang="ru-RU" sz="1000" b="1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экземпляров.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Направлять на </a:t>
                      </a:r>
                      <a:r>
                        <a:rPr lang="en-US" sz="1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email </a:t>
                      </a:r>
                      <a:r>
                        <a:rPr lang="ru-RU" sz="1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письмо</a:t>
                      </a:r>
                      <a:r>
                        <a:rPr lang="ru-RU" sz="1000" b="1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с запросом предоставления скана с входящим номером.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41275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Туленкова А.О. (ведущий специалист УМСП ФКиС)</a:t>
                      </a:r>
                    </a:p>
                    <a:p>
                      <a:pPr algn="just"/>
                      <a:endParaRPr lang="ru-RU" sz="1000" b="1" baseline="0" dirty="0" smtClean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1275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06.09.2025-05.11.2025</a:t>
                      </a:r>
                    </a:p>
                    <a:p>
                      <a:pPr algn="ctr"/>
                      <a:endParaRPr lang="ru-RU" sz="1000" b="1" baseline="0" dirty="0" smtClean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just"/>
                      <a:endParaRPr lang="ru-RU" sz="1050" baseline="0" dirty="0" smtClean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91717906"/>
                  </a:ext>
                </a:extLst>
              </a:tr>
              <a:tr h="370527">
                <a:tc>
                  <a:txBody>
                    <a:bodyPr/>
                    <a:lstStyle/>
                    <a:p>
                      <a:r>
                        <a:rPr lang="ru-RU" sz="1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ru-RU" sz="1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Отсутствие унифицированной формы договора работы с подрядчиками.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Совместно с правовым комитетом Администрации ЗАТО Северск сформировать унифицированную форму договора.</a:t>
                      </a:r>
                      <a:endParaRPr lang="ru-RU" sz="1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41275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Туленкова А.О. (ведущий специалист УМСП ФКиС)</a:t>
                      </a:r>
                    </a:p>
                    <a:p>
                      <a:pPr algn="just"/>
                      <a:endParaRPr lang="ru-RU" sz="1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1275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06.09.2025-05.11.2025</a:t>
                      </a:r>
                    </a:p>
                    <a:p>
                      <a:pPr algn="ctr"/>
                      <a:endParaRPr lang="ru-RU" sz="1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just"/>
                      <a:endParaRPr lang="ru-RU" sz="1000" b="1" dirty="0" smtClean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just"/>
                      <a:endParaRPr lang="ru-RU" sz="1000" b="1" dirty="0" smtClean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just"/>
                      <a:r>
                        <a:rPr lang="ru-RU" sz="1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Снижение юридических рисков, исключение неисполнения условий договора, ускорение процедуры заключения договоров.</a:t>
                      </a:r>
                    </a:p>
                    <a:p>
                      <a:pPr algn="just"/>
                      <a:endParaRPr lang="ru-RU" sz="1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6358435"/>
                  </a:ext>
                </a:extLst>
              </a:tr>
              <a:tr h="370527">
                <a:tc>
                  <a:txBody>
                    <a:bodyPr/>
                    <a:lstStyle/>
                    <a:p>
                      <a:r>
                        <a:rPr lang="ru-RU" sz="1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endParaRPr lang="ru-RU" sz="1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Подписание </a:t>
                      </a:r>
                      <a:r>
                        <a:rPr lang="ru-RU" sz="1000" b="1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договора с контрагентами в день оказания услуги.</a:t>
                      </a:r>
                      <a:endParaRPr lang="ru-RU" sz="10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Подписанный</a:t>
                      </a:r>
                      <a:r>
                        <a:rPr lang="ru-RU" sz="1000" b="1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с нашей стороны э</a:t>
                      </a:r>
                      <a:r>
                        <a:rPr lang="ru-RU" sz="1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кземпляр договора направить путем сканирования контрагенту с запросом предоставления скана подписанного договора с его стороны. Оригинал договора и акт оказания услуг подписывается в день мероприятия.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41275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Туленкова А.О. (ведущий специалист УМСП ФКиС)</a:t>
                      </a:r>
                    </a:p>
                    <a:p>
                      <a:pPr algn="just"/>
                      <a:endParaRPr lang="ru-RU" sz="1000" b="1" dirty="0" smtClean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1275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06.09.2025-05.11.2025</a:t>
                      </a:r>
                    </a:p>
                    <a:p>
                      <a:pPr algn="ctr"/>
                      <a:endParaRPr lang="ru-RU" sz="1000" b="1" dirty="0" smtClean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just"/>
                      <a:endParaRPr lang="ru-RU" sz="1050" dirty="0" smtClean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0713151"/>
                  </a:ext>
                </a:extLst>
              </a:tr>
            </a:tbl>
          </a:graphicData>
        </a:graphic>
      </p:graphicFrame>
      <p:grpSp>
        <p:nvGrpSpPr>
          <p:cNvPr id="27" name="Группа 26"/>
          <p:cNvGrpSpPr/>
          <p:nvPr/>
        </p:nvGrpSpPr>
        <p:grpSpPr>
          <a:xfrm>
            <a:off x="-12848" y="-1340"/>
            <a:ext cx="625427" cy="6859340"/>
            <a:chOff x="-182012" y="0"/>
            <a:chExt cx="625427" cy="6859340"/>
          </a:xfrm>
        </p:grpSpPr>
        <p:sp>
          <p:nvSpPr>
            <p:cNvPr id="28" name="Прямоугольник 27"/>
            <p:cNvSpPr/>
            <p:nvPr/>
          </p:nvSpPr>
          <p:spPr>
            <a:xfrm rot="5400000">
              <a:off x="-3296395" y="3314288"/>
              <a:ext cx="6855318" cy="229424"/>
            </a:xfrm>
            <a:prstGeom prst="rect">
              <a:avLst/>
            </a:prstGeom>
            <a:gradFill flip="none" rotWithShape="1">
              <a:gsLst>
                <a:gs pos="64000">
                  <a:srgbClr val="0070C0"/>
                </a:gs>
                <a:gs pos="19000">
                  <a:srgbClr val="00206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29" name="Прямоугольник 28"/>
            <p:cNvSpPr/>
            <p:nvPr/>
          </p:nvSpPr>
          <p:spPr>
            <a:xfrm rot="5400000">
              <a:off x="-3511728" y="3331061"/>
              <a:ext cx="6857995" cy="198563"/>
            </a:xfrm>
            <a:prstGeom prst="rect">
              <a:avLst/>
            </a:prstGeom>
            <a:gradFill flip="none" rotWithShape="1">
              <a:gsLst>
                <a:gs pos="56000">
                  <a:srgbClr val="002060"/>
                </a:gs>
                <a:gs pos="90000">
                  <a:srgbClr val="002060"/>
                </a:gs>
                <a:gs pos="100000">
                  <a:srgbClr val="0070C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30" name="Прямоугольник 29"/>
            <p:cNvSpPr/>
            <p:nvPr/>
          </p:nvSpPr>
          <p:spPr>
            <a:xfrm rot="5400000">
              <a:off x="-3084952" y="3328292"/>
              <a:ext cx="6856659" cy="200075"/>
            </a:xfrm>
            <a:prstGeom prst="rect">
              <a:avLst/>
            </a:prstGeom>
            <a:gradFill flip="none" rotWithShape="1">
              <a:gsLst>
                <a:gs pos="9000">
                  <a:srgbClr val="E74106"/>
                </a:gs>
                <a:gs pos="35000">
                  <a:srgbClr val="F0742F"/>
                </a:gs>
                <a:gs pos="96000">
                  <a:srgbClr val="F9B1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pic>
          <p:nvPicPr>
            <p:cNvPr id="31" name="Рисунок 3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49990" y="725459"/>
              <a:ext cx="562508" cy="685724"/>
            </a:xfrm>
            <a:prstGeom prst="rect">
              <a:avLst/>
            </a:prstGeom>
          </p:spPr>
        </p:pic>
        <p:pic>
          <p:nvPicPr>
            <p:cNvPr id="32" name="Рисунок 3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46" r="15548"/>
            <a:stretch/>
          </p:blipFill>
          <p:spPr>
            <a:xfrm>
              <a:off x="-145861" y="82700"/>
              <a:ext cx="554250" cy="576680"/>
            </a:xfrm>
            <a:prstGeom prst="rect">
              <a:avLst/>
            </a:prstGeom>
          </p:spPr>
        </p:pic>
      </p:grpSp>
      <p:sp>
        <p:nvSpPr>
          <p:cNvPr id="12" name="TextBox 11"/>
          <p:cNvSpPr txBox="1"/>
          <p:nvPr/>
        </p:nvSpPr>
        <p:spPr>
          <a:xfrm>
            <a:off x="961386" y="81360"/>
            <a:ext cx="68802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ru-RU" b="1" dirty="0" smtClean="0">
                <a:solidFill>
                  <a:srgbClr val="46567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ПЛАН МЕРОПРИЯТИЙ</a:t>
            </a:r>
            <a:endParaRPr lang="ru-RU" sz="2800" b="1" i="1" dirty="0">
              <a:solidFill>
                <a:srgbClr val="46567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Прямоугольник">
            <a:extLst>
              <a:ext uri="{FF2B5EF4-FFF2-40B4-BE49-F238E27FC236}">
                <a16:creationId xmlns:a16="http://schemas.microsoft.com/office/drawing/2014/main" id="{3E6FD34C-BEB9-402C-AB9B-75CDB7DE169C}"/>
              </a:ext>
            </a:extLst>
          </p:cNvPr>
          <p:cNvSpPr/>
          <p:nvPr/>
        </p:nvSpPr>
        <p:spPr>
          <a:xfrm>
            <a:off x="961386" y="405692"/>
            <a:ext cx="720000" cy="45000"/>
          </a:xfrm>
          <a:prstGeom prst="rect">
            <a:avLst/>
          </a:prstGeom>
          <a:gradFill flip="none" rotWithShape="1"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  <a:lin ang="21594000" scaled="0"/>
            <a:tileRect/>
          </a:gradFill>
          <a:ln w="12700">
            <a:miter lim="400000"/>
          </a:ln>
        </p:spPr>
        <p:txBody>
          <a:bodyPr lIns="25400" tIns="25400" rIns="25400" bIns="25400" anchor="ctr"/>
          <a:lstStyle/>
          <a:p>
            <a:pPr marL="0" marR="0" lvl="0" indent="0" algn="ctr" defTabSz="41275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00" b="1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Helvetica Neue Medium"/>
              <a:cs typeface="Helvetica Neue Medium"/>
              <a:sym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3823505306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Заголовок 2">
            <a:extLst>
              <a:ext uri="{FF2B5EF4-FFF2-40B4-BE49-F238E27FC236}">
                <a16:creationId xmlns:a16="http://schemas.microsoft.com/office/drawing/2014/main" id="{CA99B54C-E966-47BC-9754-C0E9BB3A03B4}"/>
              </a:ext>
            </a:extLst>
          </p:cNvPr>
          <p:cNvSpPr txBox="1">
            <a:spLocks/>
          </p:cNvSpPr>
          <p:nvPr/>
        </p:nvSpPr>
        <p:spPr>
          <a:xfrm>
            <a:off x="1152579" y="1063939"/>
            <a:ext cx="2012962" cy="44428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 defTabSz="914400" rtl="0" eaLnBrk="1" latinLnBrk="0" hangingPunct="1">
              <a:lnSpc>
                <a:spcPts val="3320"/>
              </a:lnSpc>
              <a:spcBef>
                <a:spcPct val="0"/>
              </a:spcBef>
              <a:buNone/>
              <a:defRPr sz="3200" b="1" i="0" kern="1200">
                <a:solidFill>
                  <a:schemeClr val="tx1"/>
                </a:solidFill>
                <a:latin typeface="Montserrat SemiBold" pitchFamily="2" charset="0"/>
                <a:ea typeface="+mj-ea"/>
                <a:cs typeface="+mj-cs"/>
              </a:defRPr>
            </a:lvl1pPr>
          </a:lstStyle>
          <a:p>
            <a:pPr>
              <a:lnSpc>
                <a:spcPct val="90000"/>
              </a:lnSpc>
            </a:pPr>
            <a:r>
              <a:rPr lang="ru-RU" sz="1600" dirty="0">
                <a:solidFill>
                  <a:schemeClr val="bg1"/>
                </a:solidFill>
                <a:latin typeface="+mn-lt"/>
              </a:rPr>
              <a:t>Название показателя</a:t>
            </a:r>
          </a:p>
        </p:txBody>
      </p:sp>
      <p:sp>
        <p:nvSpPr>
          <p:cNvPr id="55" name="Прямоугольник: скругленные углы 54">
            <a:extLst>
              <a:ext uri="{FF2B5EF4-FFF2-40B4-BE49-F238E27FC236}">
                <a16:creationId xmlns:a16="http://schemas.microsoft.com/office/drawing/2014/main" id="{311D6E3F-23DA-44E8-90AB-2714E711F7DF}"/>
              </a:ext>
            </a:extLst>
          </p:cNvPr>
          <p:cNvSpPr/>
          <p:nvPr/>
        </p:nvSpPr>
        <p:spPr>
          <a:xfrm>
            <a:off x="5715560" y="922653"/>
            <a:ext cx="673796" cy="673796"/>
          </a:xfrm>
          <a:prstGeom prst="roundRect">
            <a:avLst>
              <a:gd name="adj" fmla="val 3783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5" name="Прямоугольник: скругленные углы 84">
            <a:extLst>
              <a:ext uri="{FF2B5EF4-FFF2-40B4-BE49-F238E27FC236}">
                <a16:creationId xmlns:a16="http://schemas.microsoft.com/office/drawing/2014/main" id="{B4763F24-2D2D-4ED1-B4B8-AEA18B16438B}"/>
              </a:ext>
            </a:extLst>
          </p:cNvPr>
          <p:cNvSpPr/>
          <p:nvPr/>
        </p:nvSpPr>
        <p:spPr>
          <a:xfrm>
            <a:off x="11183356" y="922653"/>
            <a:ext cx="673796" cy="673796"/>
          </a:xfrm>
          <a:prstGeom prst="roundRect">
            <a:avLst>
              <a:gd name="adj" fmla="val 3783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7104966"/>
              </p:ext>
            </p:extLst>
          </p:nvPr>
        </p:nvGraphicFramePr>
        <p:xfrm>
          <a:off x="839368" y="266026"/>
          <a:ext cx="11229975" cy="64028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9024">
                  <a:extLst>
                    <a:ext uri="{9D8B030D-6E8A-4147-A177-3AD203B41FA5}">
                      <a16:colId xmlns:a16="http://schemas.microsoft.com/office/drawing/2014/main" val="3218449522"/>
                    </a:ext>
                  </a:extLst>
                </a:gridCol>
                <a:gridCol w="2466322">
                  <a:extLst>
                    <a:ext uri="{9D8B030D-6E8A-4147-A177-3AD203B41FA5}">
                      <a16:colId xmlns:a16="http://schemas.microsoft.com/office/drawing/2014/main" val="279999475"/>
                    </a:ext>
                  </a:extLst>
                </a:gridCol>
                <a:gridCol w="2545492">
                  <a:extLst>
                    <a:ext uri="{9D8B030D-6E8A-4147-A177-3AD203B41FA5}">
                      <a16:colId xmlns:a16="http://schemas.microsoft.com/office/drawing/2014/main" val="1488205888"/>
                    </a:ext>
                  </a:extLst>
                </a:gridCol>
                <a:gridCol w="196226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382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65864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40822">
                <a:tc>
                  <a:txBody>
                    <a:bodyPr/>
                    <a:lstStyle/>
                    <a:p>
                      <a:r>
                        <a:rPr lang="ru-RU" sz="105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№</a:t>
                      </a:r>
                      <a:endParaRPr lang="ru-RU" sz="105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5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Проблемы</a:t>
                      </a:r>
                      <a:endParaRPr lang="ru-RU" sz="105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5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Мероприятия</a:t>
                      </a:r>
                      <a:endParaRPr lang="ru-RU" sz="105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Ответственный (ФИО, должность)</a:t>
                      </a:r>
                      <a:endParaRPr lang="ru-RU" sz="11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Срок</a:t>
                      </a:r>
                      <a:endParaRPr lang="ru-RU" sz="11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Результат</a:t>
                      </a:r>
                      <a:endParaRPr lang="ru-RU" sz="11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6213128"/>
                  </a:ext>
                </a:extLst>
              </a:tr>
              <a:tr h="370527">
                <a:tc>
                  <a:txBody>
                    <a:bodyPr/>
                    <a:lstStyle/>
                    <a:p>
                      <a:r>
                        <a:rPr lang="en-US" sz="105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endParaRPr lang="ru-RU" sz="105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Процедура оформления разрешения на въезд иногородним гражданам:</a:t>
                      </a:r>
                    </a:p>
                    <a:p>
                      <a:pPr indent="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Невозможность</a:t>
                      </a:r>
                      <a:r>
                        <a:rPr lang="ru-RU" sz="1050" b="1" baseline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прикрепить таблицу </a:t>
                      </a:r>
                      <a:r>
                        <a:rPr lang="en-US" sz="1050" b="1" baseline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Excel </a:t>
                      </a:r>
                      <a:r>
                        <a:rPr lang="ru-RU" sz="1050" b="1" baseline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к докладной в 1С, дублирование таблиц.</a:t>
                      </a:r>
                    </a:p>
                    <a:p>
                      <a:pPr indent="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050" b="1" dirty="0" smtClean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05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Рассмотреть возможность расширения добавление файлов В 1С. </a:t>
                      </a:r>
                    </a:p>
                    <a:p>
                      <a:pPr algn="just"/>
                      <a:r>
                        <a:rPr lang="ru-RU" sz="105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При</a:t>
                      </a:r>
                      <a:r>
                        <a:rPr lang="ru-RU" sz="1050" b="1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расширении отсутствует необходимость относить </a:t>
                      </a:r>
                      <a:r>
                        <a:rPr lang="ru-RU" sz="1050" b="1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флеш</a:t>
                      </a:r>
                      <a:r>
                        <a:rPr lang="ru-RU" sz="1050" b="1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-накопитель в отдел режима.</a:t>
                      </a:r>
                      <a:endParaRPr lang="ru-RU" sz="1050" b="1" dirty="0" smtClean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41275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Волкова А.В.</a:t>
                      </a:r>
                    </a:p>
                    <a:p>
                      <a:pPr marL="0" marR="0" indent="0" algn="just" defTabSz="41275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(начальник отдела информационных</a:t>
                      </a:r>
                      <a:r>
                        <a:rPr lang="ru-RU" sz="1050" b="1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технологий</a:t>
                      </a:r>
                      <a:r>
                        <a:rPr lang="ru-RU" sz="105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algn="just"/>
                      <a:endParaRPr lang="ru-RU" sz="1050" b="1" dirty="0" smtClean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41275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06.09.2025-05.11.2025</a:t>
                      </a:r>
                    </a:p>
                    <a:p>
                      <a:pPr algn="just"/>
                      <a:endParaRPr lang="ru-RU" sz="1050" b="1" dirty="0" smtClean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05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Исключение необходимости дублирования таблиц вручную и использования флеш-накопителей для переноса данных в Отдел режима, ускорение процесса оформления въезда.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22346950"/>
                  </a:ext>
                </a:extLst>
              </a:tr>
              <a:tr h="370527">
                <a:tc>
                  <a:txBody>
                    <a:bodyPr/>
                    <a:lstStyle/>
                    <a:p>
                      <a:r>
                        <a:rPr lang="en-US" sz="105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</a:t>
                      </a:r>
                      <a:endParaRPr lang="ru-RU" sz="105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Формировался </a:t>
                      </a:r>
                      <a:r>
                        <a:rPr lang="ru-RU" sz="105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не полный пакет документов. </a:t>
                      </a:r>
                      <a:r>
                        <a:rPr lang="ru-RU" sz="1050" b="1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Отсутствует </a:t>
                      </a:r>
                      <a:r>
                        <a:rPr lang="ru-RU" sz="105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сбор на обработку персональных данных.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05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Прикрепить к договорам с контрагентами согласие на обработку персональных данных.</a:t>
                      </a:r>
                      <a:endParaRPr lang="ru-RU" sz="105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41275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Туленкова А.О. </a:t>
                      </a:r>
                    </a:p>
                    <a:p>
                      <a:pPr marL="0" marR="0" indent="0" algn="just" defTabSz="41275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(ведущий специалист УМСП ФКиС)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41275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06.09.2025-05.11.2025</a:t>
                      </a:r>
                    </a:p>
                    <a:p>
                      <a:pPr algn="just"/>
                      <a:endParaRPr lang="ru-RU" sz="105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05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Снижение юридических рисков.</a:t>
                      </a:r>
                      <a:endParaRPr lang="ru-RU" sz="105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2747138"/>
                  </a:ext>
                </a:extLst>
              </a:tr>
              <a:tr h="370527">
                <a:tc>
                  <a:txBody>
                    <a:bodyPr/>
                    <a:lstStyle/>
                    <a:p>
                      <a:r>
                        <a:rPr lang="en-US" sz="105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</a:t>
                      </a:r>
                      <a:endParaRPr lang="ru-RU" sz="105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050" b="1" dirty="0" smtClean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indent="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Высокая нагрузка ответственного</a:t>
                      </a:r>
                      <a:r>
                        <a:rPr lang="ru-RU" sz="1050" b="1" baseline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за мероприятие специалиста.</a:t>
                      </a:r>
                      <a:endParaRPr lang="ru-RU" sz="105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just" defTabSz="41275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Делегировать </a:t>
                      </a:r>
                      <a:r>
                        <a:rPr lang="ru-RU" sz="1050" b="1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оформление въездов старшему инспектору управления.</a:t>
                      </a:r>
                      <a:r>
                        <a:rPr lang="ru-RU" sz="1050" b="1" baseline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О</a:t>
                      </a:r>
                      <a:r>
                        <a:rPr lang="ru-RU" sz="105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пределить и назначить ответственное лицо</a:t>
                      </a:r>
                      <a:r>
                        <a:rPr lang="ru-RU" sz="1050" b="1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(встречать и провожать иногородних)</a:t>
                      </a:r>
                      <a:r>
                        <a:rPr lang="ru-RU" sz="105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</a:t>
                      </a:r>
                      <a:endParaRPr lang="ru-RU" sz="105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41275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Малыщенко</a:t>
                      </a:r>
                      <a:r>
                        <a:rPr lang="ru-RU" sz="1050" b="1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ru-RU" sz="105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Т.Н. </a:t>
                      </a:r>
                    </a:p>
                    <a:p>
                      <a:pPr marL="0" marR="0" indent="0" algn="just" defTabSz="41275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(врио начальника УМСП ФКиС)</a:t>
                      </a:r>
                    </a:p>
                    <a:p>
                      <a:pPr marL="0" marR="0" indent="0" algn="just" defTabSz="41275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41275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06.09.2025-05.11.2025</a:t>
                      </a:r>
                    </a:p>
                    <a:p>
                      <a:pPr marL="0" marR="0" indent="0" algn="just" defTabSz="41275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41275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Снижение нагрузки на основного ответственного специалиста. </a:t>
                      </a:r>
                    </a:p>
                    <a:p>
                      <a:pPr marL="0" marR="0" indent="0" algn="just" defTabSz="41275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6925913"/>
                  </a:ext>
                </a:extLst>
              </a:tr>
              <a:tr h="370527">
                <a:tc>
                  <a:txBody>
                    <a:bodyPr/>
                    <a:lstStyle/>
                    <a:p>
                      <a:r>
                        <a:rPr lang="en-US" sz="105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</a:t>
                      </a:r>
                      <a:endParaRPr lang="ru-RU" sz="105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050" b="1" dirty="0" smtClean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indent="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Отсутствие подтверждения оказания содействия. </a:t>
                      </a:r>
                      <a:endParaRPr lang="ru-RU" sz="105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just" defTabSz="41275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Добавить в шаблон писем формулировку о необходимости предоставления</a:t>
                      </a:r>
                      <a:r>
                        <a:rPr lang="ru-RU" sz="1050" b="1" baseline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ответа в определенный автором срок, </a:t>
                      </a:r>
                      <a:r>
                        <a:rPr lang="ru-RU" sz="1050" b="1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подтверждающего</a:t>
                      </a:r>
                      <a:r>
                        <a:rPr lang="ru-RU" sz="1050" b="1" baseline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оказание содействия.</a:t>
                      </a:r>
                      <a:endParaRPr lang="ru-RU" sz="1050" b="1" dirty="0" smtClean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41275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Туленкова А.О. (ведущий специалист УМСП ФКиС)</a:t>
                      </a:r>
                    </a:p>
                    <a:p>
                      <a:pPr algn="just"/>
                      <a:endParaRPr lang="ru-RU" sz="105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41275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06.09.2025-05.11.2025</a:t>
                      </a:r>
                    </a:p>
                    <a:p>
                      <a:pPr algn="just"/>
                      <a:endParaRPr lang="ru-RU" sz="105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05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Снижение рисков не исполнения запросов, ускорение получения обратной связи.</a:t>
                      </a:r>
                    </a:p>
                    <a:p>
                      <a:pPr algn="just"/>
                      <a:endParaRPr lang="ru-RU" sz="1050" b="1" dirty="0" smtClean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just"/>
                      <a:endParaRPr lang="ru-RU" sz="105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70723620"/>
                  </a:ext>
                </a:extLst>
              </a:tr>
              <a:tr h="370527">
                <a:tc>
                  <a:txBody>
                    <a:bodyPr/>
                    <a:lstStyle/>
                    <a:p>
                      <a:r>
                        <a:rPr lang="ru-RU" sz="105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en-US" sz="105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  <a:endParaRPr lang="ru-RU" sz="105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050" b="1" dirty="0" smtClean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indent="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Сложный логистический</a:t>
                      </a:r>
                      <a:r>
                        <a:rPr lang="ru-RU" sz="1050" b="1" baseline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процесс, отсутствие рабочей силы для загрузки/разгрузки инвентаря/реквизита. Высокая занятость грузовых автомобилей подведомственных учреждений, в связи с другими мероприятиями управления.</a:t>
                      </a:r>
                      <a:endParaRPr lang="ru-RU" sz="1050" b="1" dirty="0" smtClean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05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Определить наличие грузовых автомобилей</a:t>
                      </a:r>
                      <a:r>
                        <a:rPr lang="ru-RU" sz="1050" b="1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у </a:t>
                      </a:r>
                      <a:r>
                        <a:rPr lang="ru-RU" sz="105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отраслевых и органов Администрации ЗАТО Северск – управления, комитеты и отделы,</a:t>
                      </a:r>
                      <a:r>
                        <a:rPr lang="ru-RU" sz="1050" b="1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определить</a:t>
                      </a:r>
                      <a:r>
                        <a:rPr lang="ru-RU" sz="105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возможность ими воспользоваться.</a:t>
                      </a:r>
                    </a:p>
                    <a:p>
                      <a:pPr algn="just"/>
                      <a:r>
                        <a:rPr lang="ru-RU" sz="105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Иметь запасной вариант исполнителя перевозки.</a:t>
                      </a:r>
                    </a:p>
                    <a:p>
                      <a:pPr marL="0" marR="0" indent="0" algn="just" defTabSz="41275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Заложить в смету статью расходов на грузчиков.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41275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Малыщенко</a:t>
                      </a:r>
                      <a:r>
                        <a:rPr lang="ru-RU" sz="1050" b="1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ru-RU" sz="105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Т.Н. </a:t>
                      </a:r>
                    </a:p>
                    <a:p>
                      <a:pPr marL="0" marR="0" indent="0" algn="just" defTabSz="41275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(врио начальника УМСП ФКиС)</a:t>
                      </a:r>
                    </a:p>
                    <a:p>
                      <a:pPr algn="just"/>
                      <a:endParaRPr lang="ru-RU" sz="105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41275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06.09.2025-05.11.2025</a:t>
                      </a:r>
                    </a:p>
                    <a:p>
                      <a:pPr algn="just"/>
                      <a:endParaRPr lang="ru-RU" sz="105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05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Снижение количества срочных и нестандартных заявок, оптимизация расходов на логистику, сохранность городского имущества.</a:t>
                      </a:r>
                    </a:p>
                    <a:p>
                      <a:pPr algn="just"/>
                      <a:endParaRPr lang="ru-RU" sz="105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74301717"/>
                  </a:ext>
                </a:extLst>
              </a:tr>
            </a:tbl>
          </a:graphicData>
        </a:graphic>
      </p:graphicFrame>
      <p:grpSp>
        <p:nvGrpSpPr>
          <p:cNvPr id="27" name="Группа 26"/>
          <p:cNvGrpSpPr/>
          <p:nvPr/>
        </p:nvGrpSpPr>
        <p:grpSpPr>
          <a:xfrm>
            <a:off x="-12848" y="-1340"/>
            <a:ext cx="625427" cy="6859340"/>
            <a:chOff x="-182012" y="0"/>
            <a:chExt cx="625427" cy="6859340"/>
          </a:xfrm>
        </p:grpSpPr>
        <p:sp>
          <p:nvSpPr>
            <p:cNvPr id="28" name="Прямоугольник 27"/>
            <p:cNvSpPr/>
            <p:nvPr/>
          </p:nvSpPr>
          <p:spPr>
            <a:xfrm rot="5400000">
              <a:off x="-3296395" y="3314288"/>
              <a:ext cx="6855318" cy="229424"/>
            </a:xfrm>
            <a:prstGeom prst="rect">
              <a:avLst/>
            </a:prstGeom>
            <a:gradFill flip="none" rotWithShape="1">
              <a:gsLst>
                <a:gs pos="64000">
                  <a:srgbClr val="0070C0"/>
                </a:gs>
                <a:gs pos="19000">
                  <a:srgbClr val="00206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29" name="Прямоугольник 28"/>
            <p:cNvSpPr/>
            <p:nvPr/>
          </p:nvSpPr>
          <p:spPr>
            <a:xfrm rot="5400000">
              <a:off x="-3511728" y="3331061"/>
              <a:ext cx="6857995" cy="198563"/>
            </a:xfrm>
            <a:prstGeom prst="rect">
              <a:avLst/>
            </a:prstGeom>
            <a:gradFill flip="none" rotWithShape="1">
              <a:gsLst>
                <a:gs pos="56000">
                  <a:srgbClr val="002060"/>
                </a:gs>
                <a:gs pos="90000">
                  <a:srgbClr val="002060"/>
                </a:gs>
                <a:gs pos="100000">
                  <a:srgbClr val="0070C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30" name="Прямоугольник 29"/>
            <p:cNvSpPr/>
            <p:nvPr/>
          </p:nvSpPr>
          <p:spPr>
            <a:xfrm rot="5400000">
              <a:off x="-3084952" y="3328292"/>
              <a:ext cx="6856659" cy="200075"/>
            </a:xfrm>
            <a:prstGeom prst="rect">
              <a:avLst/>
            </a:prstGeom>
            <a:gradFill flip="none" rotWithShape="1">
              <a:gsLst>
                <a:gs pos="9000">
                  <a:srgbClr val="E74106"/>
                </a:gs>
                <a:gs pos="35000">
                  <a:srgbClr val="F0742F"/>
                </a:gs>
                <a:gs pos="96000">
                  <a:srgbClr val="F9B1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pic>
          <p:nvPicPr>
            <p:cNvPr id="31" name="Рисунок 3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49990" y="725459"/>
              <a:ext cx="562508" cy="685724"/>
            </a:xfrm>
            <a:prstGeom prst="rect">
              <a:avLst/>
            </a:prstGeom>
          </p:spPr>
        </p:pic>
        <p:pic>
          <p:nvPicPr>
            <p:cNvPr id="32" name="Рисунок 3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46" r="15548"/>
            <a:stretch/>
          </p:blipFill>
          <p:spPr>
            <a:xfrm>
              <a:off x="-145861" y="82700"/>
              <a:ext cx="554250" cy="57668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3059787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Прямоугольник: скругленные углы 54">
            <a:extLst>
              <a:ext uri="{FF2B5EF4-FFF2-40B4-BE49-F238E27FC236}">
                <a16:creationId xmlns:a16="http://schemas.microsoft.com/office/drawing/2014/main" id="{68ED49F5-4847-4DEE-9C22-D189916D72C6}"/>
              </a:ext>
            </a:extLst>
          </p:cNvPr>
          <p:cNvSpPr/>
          <p:nvPr/>
        </p:nvSpPr>
        <p:spPr>
          <a:xfrm>
            <a:off x="718222" y="3279827"/>
            <a:ext cx="11168624" cy="1083622"/>
          </a:xfrm>
          <a:prstGeom prst="roundRect">
            <a:avLst/>
          </a:prstGeom>
          <a:gradFill>
            <a:gsLst>
              <a:gs pos="100000">
                <a:schemeClr val="accent5">
                  <a:alpha val="0"/>
                </a:schemeClr>
              </a:gs>
              <a:gs pos="0">
                <a:schemeClr val="accent5">
                  <a:alpha val="10000"/>
                </a:schemeClr>
              </a:gs>
            </a:gsLst>
            <a:lin ang="0" scaled="0"/>
          </a:gradFill>
          <a:ln w="3175">
            <a:solidFill>
              <a:schemeClr val="accent5">
                <a:alpha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143" name="Прямоугольник: скругленные углы 54">
            <a:extLst>
              <a:ext uri="{FF2B5EF4-FFF2-40B4-BE49-F238E27FC236}">
                <a16:creationId xmlns:a16="http://schemas.microsoft.com/office/drawing/2014/main" id="{68ED49F5-4847-4DEE-9C22-D189916D72C6}"/>
              </a:ext>
            </a:extLst>
          </p:cNvPr>
          <p:cNvSpPr/>
          <p:nvPr/>
        </p:nvSpPr>
        <p:spPr>
          <a:xfrm>
            <a:off x="698862" y="4433804"/>
            <a:ext cx="11168624" cy="1083622"/>
          </a:xfrm>
          <a:prstGeom prst="roundRect">
            <a:avLst/>
          </a:prstGeom>
          <a:gradFill>
            <a:gsLst>
              <a:gs pos="100000">
                <a:schemeClr val="accent5">
                  <a:alpha val="0"/>
                </a:schemeClr>
              </a:gs>
              <a:gs pos="0">
                <a:schemeClr val="accent5">
                  <a:alpha val="10000"/>
                </a:schemeClr>
              </a:gs>
            </a:gsLst>
            <a:lin ang="0" scaled="0"/>
          </a:gradFill>
          <a:ln w="3175">
            <a:solidFill>
              <a:schemeClr val="accent5">
                <a:alpha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140" name="Прямоугольник: скругленные углы 54">
            <a:extLst>
              <a:ext uri="{FF2B5EF4-FFF2-40B4-BE49-F238E27FC236}">
                <a16:creationId xmlns:a16="http://schemas.microsoft.com/office/drawing/2014/main" id="{68ED49F5-4847-4DEE-9C22-D189916D72C6}"/>
              </a:ext>
            </a:extLst>
          </p:cNvPr>
          <p:cNvSpPr/>
          <p:nvPr/>
        </p:nvSpPr>
        <p:spPr>
          <a:xfrm>
            <a:off x="713500" y="2092014"/>
            <a:ext cx="11168624" cy="1083622"/>
          </a:xfrm>
          <a:prstGeom prst="roundRect">
            <a:avLst/>
          </a:prstGeom>
          <a:gradFill>
            <a:gsLst>
              <a:gs pos="100000">
                <a:schemeClr val="accent5">
                  <a:alpha val="0"/>
                </a:schemeClr>
              </a:gs>
              <a:gs pos="0">
                <a:schemeClr val="accent5">
                  <a:alpha val="10000"/>
                </a:schemeClr>
              </a:gs>
            </a:gsLst>
            <a:lin ang="0" scaled="0"/>
          </a:gradFill>
          <a:ln w="3175">
            <a:solidFill>
              <a:schemeClr val="accent5">
                <a:alpha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75" name="Прямоугольник: скругленные углы 74">
            <a:extLst>
              <a:ext uri="{FF2B5EF4-FFF2-40B4-BE49-F238E27FC236}">
                <a16:creationId xmlns:a16="http://schemas.microsoft.com/office/drawing/2014/main" id="{DBCA3EF9-D0D2-43EE-B6D6-F1DB0BCA6454}"/>
              </a:ext>
            </a:extLst>
          </p:cNvPr>
          <p:cNvSpPr/>
          <p:nvPr/>
        </p:nvSpPr>
        <p:spPr>
          <a:xfrm>
            <a:off x="804364" y="5900909"/>
            <a:ext cx="939380" cy="647189"/>
          </a:xfrm>
          <a:prstGeom prst="roundRect">
            <a:avLst>
              <a:gd name="adj" fmla="val 5177"/>
            </a:avLst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105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  <a:sym typeface="Helvetica Neue Medium"/>
              </a:rPr>
              <a:t>Ведущий специалист</a:t>
            </a:r>
            <a:endParaRPr lang="ru-RU" sz="105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  <a:sym typeface="Helvetica Neue Medium"/>
            </a:endParaRPr>
          </a:p>
        </p:txBody>
      </p:sp>
      <p:grpSp>
        <p:nvGrpSpPr>
          <p:cNvPr id="86" name="Группа 85">
            <a:extLst>
              <a:ext uri="{FF2B5EF4-FFF2-40B4-BE49-F238E27FC236}">
                <a16:creationId xmlns:a16="http://schemas.microsoft.com/office/drawing/2014/main" id="{A3B6FC19-1448-4906-BA21-0276EDB60A0B}"/>
              </a:ext>
            </a:extLst>
          </p:cNvPr>
          <p:cNvGrpSpPr/>
          <p:nvPr/>
        </p:nvGrpSpPr>
        <p:grpSpPr>
          <a:xfrm>
            <a:off x="733826" y="890220"/>
            <a:ext cx="11168623" cy="2293201"/>
            <a:chOff x="349794" y="788970"/>
            <a:chExt cx="11522074" cy="1700776"/>
          </a:xfrm>
        </p:grpSpPr>
        <p:sp>
          <p:nvSpPr>
            <p:cNvPr id="55" name="Прямоугольник: скругленные углы 54">
              <a:extLst>
                <a:ext uri="{FF2B5EF4-FFF2-40B4-BE49-F238E27FC236}">
                  <a16:creationId xmlns:a16="http://schemas.microsoft.com/office/drawing/2014/main" id="{68ED49F5-4847-4DEE-9C22-D189916D72C6}"/>
                </a:ext>
              </a:extLst>
            </p:cNvPr>
            <p:cNvSpPr/>
            <p:nvPr/>
          </p:nvSpPr>
          <p:spPr>
            <a:xfrm>
              <a:off x="349794" y="788970"/>
              <a:ext cx="11522074" cy="803679"/>
            </a:xfrm>
            <a:prstGeom prst="roundRect">
              <a:avLst/>
            </a:prstGeom>
            <a:gradFill>
              <a:gsLst>
                <a:gs pos="100000">
                  <a:schemeClr val="accent5">
                    <a:alpha val="0"/>
                  </a:schemeClr>
                </a:gs>
                <a:gs pos="0">
                  <a:schemeClr val="accent5">
                    <a:alpha val="10000"/>
                  </a:schemeClr>
                </a:gs>
              </a:gsLst>
              <a:lin ang="0" scaled="0"/>
            </a:gradFill>
            <a:ln w="3175">
              <a:solidFill>
                <a:schemeClr val="accent5">
                  <a:alpha val="4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ru-RU" sz="1400" dirty="0">
                <a:solidFill>
                  <a:schemeClr val="tx1"/>
                </a:solidFill>
              </a:endParaRPr>
            </a:p>
          </p:txBody>
        </p:sp>
        <p:sp>
          <p:nvSpPr>
            <p:cNvPr id="56" name="Стрелка: шеврон 55">
              <a:extLst>
                <a:ext uri="{FF2B5EF4-FFF2-40B4-BE49-F238E27FC236}">
                  <a16:creationId xmlns:a16="http://schemas.microsoft.com/office/drawing/2014/main" id="{1FA9BAB7-099A-4C84-A5CD-588A237A0354}"/>
                </a:ext>
              </a:extLst>
            </p:cNvPr>
            <p:cNvSpPr/>
            <p:nvPr/>
          </p:nvSpPr>
          <p:spPr>
            <a:xfrm>
              <a:off x="9202602" y="1698620"/>
              <a:ext cx="678007" cy="791126"/>
            </a:xfrm>
            <a:prstGeom prst="chevron">
              <a:avLst>
                <a:gd name="adj" fmla="val 50000"/>
              </a:avLst>
            </a:prstGeom>
            <a:solidFill>
              <a:schemeClr val="accent5">
                <a:alpha val="10000"/>
              </a:schemeClr>
            </a:solidFill>
            <a:ln w="3175">
              <a:noFill/>
              <a:miter lim="400000"/>
            </a:ln>
          </p:spPr>
          <p:txBody>
            <a:bodyPr lIns="0" tIns="0" rIns="0" bIns="0" rtlCol="0" anchor="ctr"/>
            <a:lstStyle/>
            <a:p>
              <a:pPr algn="ctr"/>
              <a:endParaRPr lang="ru-RU" sz="30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endParaRPr>
            </a:p>
          </p:txBody>
        </p:sp>
      </p:grp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7DF2D43A-891A-4523-AE54-493F8B8CDCE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662476" y="163588"/>
            <a:ext cx="426984" cy="415308"/>
          </a:xfrm>
          <a:prstGeom prst="rect">
            <a:avLst/>
          </a:prstGeom>
        </p:spPr>
      </p:pic>
      <p:grpSp>
        <p:nvGrpSpPr>
          <p:cNvPr id="87" name="Группа 86"/>
          <p:cNvGrpSpPr/>
          <p:nvPr/>
        </p:nvGrpSpPr>
        <p:grpSpPr>
          <a:xfrm>
            <a:off x="-12848" y="-1340"/>
            <a:ext cx="625427" cy="6859340"/>
            <a:chOff x="-182012" y="0"/>
            <a:chExt cx="625427" cy="6859340"/>
          </a:xfrm>
        </p:grpSpPr>
        <p:sp>
          <p:nvSpPr>
            <p:cNvPr id="88" name="Прямоугольник 87"/>
            <p:cNvSpPr/>
            <p:nvPr/>
          </p:nvSpPr>
          <p:spPr>
            <a:xfrm rot="5400000">
              <a:off x="-3296395" y="3314288"/>
              <a:ext cx="6855318" cy="229424"/>
            </a:xfrm>
            <a:prstGeom prst="rect">
              <a:avLst/>
            </a:prstGeom>
            <a:gradFill flip="none" rotWithShape="1">
              <a:gsLst>
                <a:gs pos="64000">
                  <a:srgbClr val="0070C0"/>
                </a:gs>
                <a:gs pos="19000">
                  <a:srgbClr val="00206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89" name="Прямоугольник 88"/>
            <p:cNvSpPr/>
            <p:nvPr/>
          </p:nvSpPr>
          <p:spPr>
            <a:xfrm rot="5400000">
              <a:off x="-3511728" y="3331061"/>
              <a:ext cx="6857995" cy="198563"/>
            </a:xfrm>
            <a:prstGeom prst="rect">
              <a:avLst/>
            </a:prstGeom>
            <a:gradFill flip="none" rotWithShape="1">
              <a:gsLst>
                <a:gs pos="56000">
                  <a:srgbClr val="002060"/>
                </a:gs>
                <a:gs pos="90000">
                  <a:srgbClr val="002060"/>
                </a:gs>
                <a:gs pos="100000">
                  <a:srgbClr val="0070C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93" name="Прямоугольник 92"/>
            <p:cNvSpPr/>
            <p:nvPr/>
          </p:nvSpPr>
          <p:spPr>
            <a:xfrm rot="5400000">
              <a:off x="-3084952" y="3328292"/>
              <a:ext cx="6856659" cy="200075"/>
            </a:xfrm>
            <a:prstGeom prst="rect">
              <a:avLst/>
            </a:prstGeom>
            <a:gradFill flip="none" rotWithShape="1">
              <a:gsLst>
                <a:gs pos="9000">
                  <a:srgbClr val="E74106"/>
                </a:gs>
                <a:gs pos="35000">
                  <a:srgbClr val="F0742F"/>
                </a:gs>
                <a:gs pos="96000">
                  <a:srgbClr val="F9B1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pic>
          <p:nvPicPr>
            <p:cNvPr id="94" name="Рисунок 93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49990" y="725459"/>
              <a:ext cx="562508" cy="685724"/>
            </a:xfrm>
            <a:prstGeom prst="rect">
              <a:avLst/>
            </a:prstGeom>
          </p:spPr>
        </p:pic>
        <p:pic>
          <p:nvPicPr>
            <p:cNvPr id="95" name="Рисунок 94"/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46" r="15548"/>
            <a:stretch/>
          </p:blipFill>
          <p:spPr>
            <a:xfrm>
              <a:off x="-145861" y="82700"/>
              <a:ext cx="554250" cy="576680"/>
            </a:xfrm>
            <a:prstGeom prst="rect">
              <a:avLst/>
            </a:prstGeom>
          </p:spPr>
        </p:pic>
      </p:grpSp>
      <p:sp>
        <p:nvSpPr>
          <p:cNvPr id="96" name="TextBox 95"/>
          <p:cNvSpPr txBox="1"/>
          <p:nvPr/>
        </p:nvSpPr>
        <p:spPr>
          <a:xfrm>
            <a:off x="1113531" y="125664"/>
            <a:ext cx="68802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ru-RU" b="1" dirty="0" smtClean="0">
                <a:solidFill>
                  <a:srgbClr val="46567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КАРТИРОВАНИЕ ЦЕЛЕВОГО ПРОЦЕССА</a:t>
            </a:r>
            <a:endParaRPr lang="ru-RU" sz="2800" b="1" i="1" dirty="0">
              <a:solidFill>
                <a:srgbClr val="46567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4" name="Прямоугольник">
            <a:extLst>
              <a:ext uri="{FF2B5EF4-FFF2-40B4-BE49-F238E27FC236}">
                <a16:creationId xmlns:a16="http://schemas.microsoft.com/office/drawing/2014/main" id="{3E6FD34C-BEB9-402C-AB9B-75CDB7DE169C}"/>
              </a:ext>
            </a:extLst>
          </p:cNvPr>
          <p:cNvSpPr/>
          <p:nvPr/>
        </p:nvSpPr>
        <p:spPr>
          <a:xfrm>
            <a:off x="1174311" y="496284"/>
            <a:ext cx="720000" cy="45000"/>
          </a:xfrm>
          <a:prstGeom prst="rect">
            <a:avLst/>
          </a:prstGeom>
          <a:gradFill flip="none" rotWithShape="1"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  <a:lin ang="21594000" scaled="0"/>
            <a:tileRect/>
          </a:gradFill>
          <a:ln w="12700">
            <a:miter lim="400000"/>
          </a:ln>
        </p:spPr>
        <p:txBody>
          <a:bodyPr lIns="25400" tIns="25400" rIns="25400" bIns="25400" anchor="ctr"/>
          <a:lstStyle/>
          <a:p>
            <a:pPr marL="0" marR="0" lvl="0" indent="0" algn="ctr" defTabSz="41275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00" b="1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Helvetica Neue Medium"/>
              <a:cs typeface="Helvetica Neue Medium"/>
              <a:sym typeface="Helvetica Neue"/>
            </a:endParaRPr>
          </a:p>
        </p:txBody>
      </p:sp>
      <p:sp>
        <p:nvSpPr>
          <p:cNvPr id="108" name="Прямоугольник: скругленные углы 74">
            <a:extLst>
              <a:ext uri="{FF2B5EF4-FFF2-40B4-BE49-F238E27FC236}">
                <a16:creationId xmlns:a16="http://schemas.microsoft.com/office/drawing/2014/main" id="{DBCA3EF9-D0D2-43EE-B6D6-F1DB0BCA6454}"/>
              </a:ext>
            </a:extLst>
          </p:cNvPr>
          <p:cNvSpPr/>
          <p:nvPr/>
        </p:nvSpPr>
        <p:spPr>
          <a:xfrm>
            <a:off x="3059270" y="5896307"/>
            <a:ext cx="939380" cy="647189"/>
          </a:xfrm>
          <a:prstGeom prst="roundRect">
            <a:avLst>
              <a:gd name="adj" fmla="val 5177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1050" b="1" dirty="0" smtClean="0">
                <a:solidFill>
                  <a:schemeClr val="tx1">
                    <a:lumMod val="90000"/>
                    <a:lumOff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  <a:sym typeface="Helvetica Neue Medium"/>
              </a:rPr>
              <a:t>Начальник УМСП </a:t>
            </a:r>
            <a:r>
              <a:rPr lang="ru-RU" sz="1050" b="1" dirty="0" smtClean="0">
                <a:solidFill>
                  <a:schemeClr val="tx1">
                    <a:lumMod val="90000"/>
                    <a:lumOff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Helvetica Neue Medium"/>
              </a:rPr>
              <a:t>Ф</a:t>
            </a:r>
            <a:r>
              <a:rPr lang="ru-RU" sz="1050" b="1" dirty="0" smtClean="0">
                <a:solidFill>
                  <a:schemeClr val="tx1">
                    <a:lumMod val="90000"/>
                    <a:lumOff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  <a:sym typeface="Helvetica Neue Medium"/>
              </a:rPr>
              <a:t>киС</a:t>
            </a:r>
            <a:endParaRPr lang="ru-RU" sz="1050" b="1" dirty="0">
              <a:solidFill>
                <a:schemeClr val="tx1">
                  <a:lumMod val="90000"/>
                  <a:lumOff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116" name="Прямоугольник: скругленные углы 74">
            <a:extLst>
              <a:ext uri="{FF2B5EF4-FFF2-40B4-BE49-F238E27FC236}">
                <a16:creationId xmlns:a16="http://schemas.microsoft.com/office/drawing/2014/main" id="{DBCA3EF9-D0D2-43EE-B6D6-F1DB0BCA6454}"/>
              </a:ext>
            </a:extLst>
          </p:cNvPr>
          <p:cNvSpPr/>
          <p:nvPr/>
        </p:nvSpPr>
        <p:spPr>
          <a:xfrm>
            <a:off x="799804" y="1140541"/>
            <a:ext cx="1015583" cy="693741"/>
          </a:xfrm>
          <a:prstGeom prst="roundRect">
            <a:avLst>
              <a:gd name="adj" fmla="val 5177"/>
            </a:avLst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105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  <a:sym typeface="Helvetica Neue Medium"/>
              </a:rPr>
              <a:t>Подписывает план на будущий год</a:t>
            </a:r>
            <a:endParaRPr lang="ru-RU" sz="105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114" name="Прямоугольник: скругленные углы 74">
            <a:extLst>
              <a:ext uri="{FF2B5EF4-FFF2-40B4-BE49-F238E27FC236}">
                <a16:creationId xmlns:a16="http://schemas.microsoft.com/office/drawing/2014/main" id="{DBCA3EF9-D0D2-43EE-B6D6-F1DB0BCA6454}"/>
              </a:ext>
            </a:extLst>
          </p:cNvPr>
          <p:cNvSpPr/>
          <p:nvPr/>
        </p:nvSpPr>
        <p:spPr>
          <a:xfrm>
            <a:off x="3108759" y="1132720"/>
            <a:ext cx="1027855" cy="701562"/>
          </a:xfrm>
          <a:prstGeom prst="roundRect">
            <a:avLst>
              <a:gd name="adj" fmla="val 5177"/>
            </a:avLst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9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Составляет уведомление о проведении массового мероприятия</a:t>
            </a:r>
            <a:endParaRPr lang="ru-RU" sz="9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 Neue Medium"/>
            </a:endParaRPr>
          </a:p>
        </p:txBody>
      </p:sp>
      <p:sp>
        <p:nvSpPr>
          <p:cNvPr id="117" name="Прямоугольник: скругленные углы 74">
            <a:extLst>
              <a:ext uri="{FF2B5EF4-FFF2-40B4-BE49-F238E27FC236}">
                <a16:creationId xmlns:a16="http://schemas.microsoft.com/office/drawing/2014/main" id="{DBCA3EF9-D0D2-43EE-B6D6-F1DB0BCA6454}"/>
              </a:ext>
            </a:extLst>
          </p:cNvPr>
          <p:cNvSpPr/>
          <p:nvPr/>
        </p:nvSpPr>
        <p:spPr>
          <a:xfrm>
            <a:off x="1950172" y="1140540"/>
            <a:ext cx="1023802" cy="693742"/>
          </a:xfrm>
          <a:prstGeom prst="roundRect">
            <a:avLst>
              <a:gd name="adj" fmla="val 5177"/>
            </a:avLst>
          </a:prstGeom>
          <a:solidFill>
            <a:schemeClr val="accent2">
              <a:lumMod val="20000"/>
              <a:lumOff val="80000"/>
            </a:schemeClr>
          </a:soli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1000" b="1" dirty="0" smtClean="0">
                <a:solidFill>
                  <a:schemeClr val="tx1">
                    <a:lumMod val="90000"/>
                    <a:lumOff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  <a:sym typeface="Helvetica Neue Medium"/>
              </a:rPr>
              <a:t>Проводит совещание по идеям/</a:t>
            </a:r>
          </a:p>
          <a:p>
            <a:pPr algn="ctr"/>
            <a:r>
              <a:rPr lang="ru-RU" sz="1000" b="1" dirty="0" smtClean="0">
                <a:solidFill>
                  <a:schemeClr val="tx1">
                    <a:lumMod val="90000"/>
                    <a:lumOff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  <a:sym typeface="Helvetica Neue Medium"/>
              </a:rPr>
              <a:t>предложениям</a:t>
            </a:r>
            <a:endParaRPr lang="ru-RU" sz="1000" b="1" dirty="0">
              <a:solidFill>
                <a:schemeClr val="tx1">
                  <a:lumMod val="90000"/>
                  <a:lumOff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115" name="Прямоугольник: скругленные углы 74">
            <a:extLst>
              <a:ext uri="{FF2B5EF4-FFF2-40B4-BE49-F238E27FC236}">
                <a16:creationId xmlns:a16="http://schemas.microsoft.com/office/drawing/2014/main" id="{DBCA3EF9-D0D2-43EE-B6D6-F1DB0BCA6454}"/>
              </a:ext>
            </a:extLst>
          </p:cNvPr>
          <p:cNvSpPr/>
          <p:nvPr/>
        </p:nvSpPr>
        <p:spPr>
          <a:xfrm>
            <a:off x="4271399" y="1140540"/>
            <a:ext cx="1053008" cy="693742"/>
          </a:xfrm>
          <a:prstGeom prst="roundRect">
            <a:avLst>
              <a:gd name="adj" fmla="val 5177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1050" b="1" dirty="0" smtClean="0">
                <a:solidFill>
                  <a:schemeClr val="tx1">
                    <a:lumMod val="90000"/>
                    <a:lumOff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  <a:sym typeface="Helvetica Neue Medium"/>
              </a:rPr>
              <a:t>Подписывает  в 1С</a:t>
            </a:r>
            <a:endParaRPr lang="ru-RU" sz="1050" b="1" dirty="0">
              <a:solidFill>
                <a:schemeClr val="tx1">
                  <a:lumMod val="90000"/>
                  <a:lumOff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120" name="Прямоугольник: скругленные углы 74">
            <a:extLst>
              <a:ext uri="{FF2B5EF4-FFF2-40B4-BE49-F238E27FC236}">
                <a16:creationId xmlns:a16="http://schemas.microsoft.com/office/drawing/2014/main" id="{DBCA3EF9-D0D2-43EE-B6D6-F1DB0BCA6454}"/>
              </a:ext>
            </a:extLst>
          </p:cNvPr>
          <p:cNvSpPr/>
          <p:nvPr/>
        </p:nvSpPr>
        <p:spPr>
          <a:xfrm>
            <a:off x="7887666" y="1151387"/>
            <a:ext cx="1027855" cy="701562"/>
          </a:xfrm>
          <a:prstGeom prst="roundRect">
            <a:avLst>
              <a:gd name="adj" fmla="val 5177"/>
            </a:avLst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1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Составляет письма о содействии</a:t>
            </a:r>
            <a:endParaRPr lang="ru-RU" sz="10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 Neue Medium"/>
            </a:endParaRPr>
          </a:p>
        </p:txBody>
      </p:sp>
      <p:sp>
        <p:nvSpPr>
          <p:cNvPr id="122" name="Прямоугольник: скругленные углы 74">
            <a:extLst>
              <a:ext uri="{FF2B5EF4-FFF2-40B4-BE49-F238E27FC236}">
                <a16:creationId xmlns:a16="http://schemas.microsoft.com/office/drawing/2014/main" id="{DBCA3EF9-D0D2-43EE-B6D6-F1DB0BCA6454}"/>
              </a:ext>
            </a:extLst>
          </p:cNvPr>
          <p:cNvSpPr/>
          <p:nvPr/>
        </p:nvSpPr>
        <p:spPr>
          <a:xfrm>
            <a:off x="10441516" y="1126561"/>
            <a:ext cx="1186449" cy="719995"/>
          </a:xfrm>
          <a:prstGeom prst="roundRect">
            <a:avLst>
              <a:gd name="adj" fmla="val 5177"/>
            </a:avLst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9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Направляет по е</a:t>
            </a:r>
            <a:r>
              <a:rPr lang="en-US" sz="9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mail</a:t>
            </a:r>
            <a:endParaRPr lang="ru-RU" sz="9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 Neue Medium"/>
            </a:endParaRPr>
          </a:p>
        </p:txBody>
      </p:sp>
      <p:sp>
        <p:nvSpPr>
          <p:cNvPr id="124" name="Прямоугольник: скругленные углы 74">
            <a:extLst>
              <a:ext uri="{FF2B5EF4-FFF2-40B4-BE49-F238E27FC236}">
                <a16:creationId xmlns:a16="http://schemas.microsoft.com/office/drawing/2014/main" id="{DBCA3EF9-D0D2-43EE-B6D6-F1DB0BCA6454}"/>
              </a:ext>
            </a:extLst>
          </p:cNvPr>
          <p:cNvSpPr/>
          <p:nvPr/>
        </p:nvSpPr>
        <p:spPr>
          <a:xfrm>
            <a:off x="9078873" y="1131013"/>
            <a:ext cx="1187675" cy="742343"/>
          </a:xfrm>
          <a:prstGeom prst="roundRect">
            <a:avLst>
              <a:gd name="adj" fmla="val 5177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1000" b="1" dirty="0" smtClean="0">
                <a:solidFill>
                  <a:schemeClr val="tx1">
                    <a:lumMod val="90000"/>
                    <a:lumOff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Подписывает</a:t>
            </a:r>
          </a:p>
          <a:p>
            <a:pPr algn="ctr"/>
            <a:r>
              <a:rPr lang="ru-RU" sz="1000" b="1" dirty="0" smtClean="0">
                <a:solidFill>
                  <a:schemeClr val="tx1">
                    <a:lumMod val="90000"/>
                    <a:lumOff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в 1С</a:t>
            </a:r>
            <a:endParaRPr lang="ru-RU" sz="1000" b="1" dirty="0">
              <a:solidFill>
                <a:schemeClr val="tx1">
                  <a:lumMod val="90000"/>
                  <a:lumOff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 Neue Medium"/>
            </a:endParaRPr>
          </a:p>
        </p:txBody>
      </p:sp>
      <p:sp>
        <p:nvSpPr>
          <p:cNvPr id="128" name="Прямоугольник: скругленные углы 74">
            <a:extLst>
              <a:ext uri="{FF2B5EF4-FFF2-40B4-BE49-F238E27FC236}">
                <a16:creationId xmlns:a16="http://schemas.microsoft.com/office/drawing/2014/main" id="{DBCA3EF9-D0D2-43EE-B6D6-F1DB0BCA6454}"/>
              </a:ext>
            </a:extLst>
          </p:cNvPr>
          <p:cNvSpPr/>
          <p:nvPr/>
        </p:nvSpPr>
        <p:spPr>
          <a:xfrm>
            <a:off x="5471177" y="1132720"/>
            <a:ext cx="1027855" cy="701562"/>
          </a:xfrm>
          <a:prstGeom prst="roundRect">
            <a:avLst>
              <a:gd name="adj" fmla="val 5177"/>
            </a:avLst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1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Продумывает концепцию и наполнение мероприятия</a:t>
            </a:r>
            <a:endParaRPr lang="ru-RU" sz="10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 Neue Medium"/>
            </a:endParaRPr>
          </a:p>
        </p:txBody>
      </p:sp>
      <p:sp>
        <p:nvSpPr>
          <p:cNvPr id="131" name="Прямоугольник: скругленные углы 74">
            <a:extLst>
              <a:ext uri="{FF2B5EF4-FFF2-40B4-BE49-F238E27FC236}">
                <a16:creationId xmlns:a16="http://schemas.microsoft.com/office/drawing/2014/main" id="{DBCA3EF9-D0D2-43EE-B6D6-F1DB0BCA6454}"/>
              </a:ext>
            </a:extLst>
          </p:cNvPr>
          <p:cNvSpPr/>
          <p:nvPr/>
        </p:nvSpPr>
        <p:spPr>
          <a:xfrm>
            <a:off x="6604781" y="1151387"/>
            <a:ext cx="1111677" cy="701562"/>
          </a:xfrm>
          <a:prstGeom prst="roundRect">
            <a:avLst>
              <a:gd name="adj" fmla="val 5177"/>
            </a:avLst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1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Согласовывает и утверждает концепцию и наполнение </a:t>
            </a:r>
            <a:endParaRPr lang="ru-RU" sz="10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 Neue Medium"/>
            </a:endParaRPr>
          </a:p>
        </p:txBody>
      </p:sp>
      <p:sp>
        <p:nvSpPr>
          <p:cNvPr id="133" name="Прямоугольник: скругленные углы 74">
            <a:extLst>
              <a:ext uri="{FF2B5EF4-FFF2-40B4-BE49-F238E27FC236}">
                <a16:creationId xmlns:a16="http://schemas.microsoft.com/office/drawing/2014/main" id="{DBCA3EF9-D0D2-43EE-B6D6-F1DB0BCA6454}"/>
              </a:ext>
            </a:extLst>
          </p:cNvPr>
          <p:cNvSpPr/>
          <p:nvPr/>
        </p:nvSpPr>
        <p:spPr>
          <a:xfrm>
            <a:off x="4189049" y="5896307"/>
            <a:ext cx="997990" cy="647189"/>
          </a:xfrm>
          <a:prstGeom prst="roundRect">
            <a:avLst>
              <a:gd name="adj" fmla="val 5177"/>
            </a:avLst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1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Заместитель Мэра по социальной политике</a:t>
            </a:r>
            <a:endParaRPr lang="ru-RU" sz="10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 Neue Medium"/>
            </a:endParaRPr>
          </a:p>
        </p:txBody>
      </p:sp>
      <p:sp>
        <p:nvSpPr>
          <p:cNvPr id="136" name="Прямоугольник: скругленные углы 74">
            <a:extLst>
              <a:ext uri="{FF2B5EF4-FFF2-40B4-BE49-F238E27FC236}">
                <a16:creationId xmlns:a16="http://schemas.microsoft.com/office/drawing/2014/main" id="{DBCA3EF9-D0D2-43EE-B6D6-F1DB0BCA6454}"/>
              </a:ext>
            </a:extLst>
          </p:cNvPr>
          <p:cNvSpPr/>
          <p:nvPr/>
        </p:nvSpPr>
        <p:spPr>
          <a:xfrm>
            <a:off x="901904" y="2350304"/>
            <a:ext cx="1027855" cy="701562"/>
          </a:xfrm>
          <a:prstGeom prst="roundRect">
            <a:avLst>
              <a:gd name="adj" fmla="val 5177"/>
            </a:avLst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9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В</a:t>
            </a:r>
            <a:r>
              <a:rPr lang="ru-RU" sz="9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ыбирает, согласовывает контрагентов</a:t>
            </a:r>
            <a:endParaRPr lang="ru-RU" sz="9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 Neue Medium"/>
            </a:endParaRPr>
          </a:p>
        </p:txBody>
      </p:sp>
      <p:sp>
        <p:nvSpPr>
          <p:cNvPr id="139" name="Прямоугольник: скругленные углы 74">
            <a:extLst>
              <a:ext uri="{FF2B5EF4-FFF2-40B4-BE49-F238E27FC236}">
                <a16:creationId xmlns:a16="http://schemas.microsoft.com/office/drawing/2014/main" id="{DBCA3EF9-D0D2-43EE-B6D6-F1DB0BCA6454}"/>
              </a:ext>
            </a:extLst>
          </p:cNvPr>
          <p:cNvSpPr/>
          <p:nvPr/>
        </p:nvSpPr>
        <p:spPr>
          <a:xfrm>
            <a:off x="805860" y="3485658"/>
            <a:ext cx="1228964" cy="701562"/>
          </a:xfrm>
          <a:prstGeom prst="roundRect">
            <a:avLst>
              <a:gd name="adj" fmla="val 5177"/>
            </a:avLst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9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Отправляет шаблон таблицы и согласие о персональных данных иногородним</a:t>
            </a:r>
            <a:endParaRPr lang="ru-RU" sz="9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 Neue Medium"/>
            </a:endParaRPr>
          </a:p>
        </p:txBody>
      </p:sp>
      <p:sp>
        <p:nvSpPr>
          <p:cNvPr id="142" name="Прямоугольник: скругленные углы 74">
            <a:extLst>
              <a:ext uri="{FF2B5EF4-FFF2-40B4-BE49-F238E27FC236}">
                <a16:creationId xmlns:a16="http://schemas.microsoft.com/office/drawing/2014/main" id="{DBCA3EF9-D0D2-43EE-B6D6-F1DB0BCA6454}"/>
              </a:ext>
            </a:extLst>
          </p:cNvPr>
          <p:cNvSpPr/>
          <p:nvPr/>
        </p:nvSpPr>
        <p:spPr>
          <a:xfrm>
            <a:off x="2223228" y="3478526"/>
            <a:ext cx="1027855" cy="701562"/>
          </a:xfrm>
          <a:prstGeom prst="roundRect">
            <a:avLst>
              <a:gd name="adj" fmla="val 5177"/>
            </a:avLst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9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Сводит таблицу, направляет докладную</a:t>
            </a:r>
            <a:endParaRPr lang="ru-RU" sz="9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 Neue Medium"/>
            </a:endParaRPr>
          </a:p>
        </p:txBody>
      </p:sp>
      <p:cxnSp>
        <p:nvCxnSpPr>
          <p:cNvPr id="41" name="Прямая со стрелкой 40"/>
          <p:cNvCxnSpPr>
            <a:stCxn id="131" idx="2"/>
            <a:endCxn id="136" idx="0"/>
          </p:cNvCxnSpPr>
          <p:nvPr/>
        </p:nvCxnSpPr>
        <p:spPr>
          <a:xfrm flipH="1">
            <a:off x="1319789" y="1852949"/>
            <a:ext cx="5840831" cy="481001"/>
          </a:xfrm>
          <a:prstGeom prst="straightConnector1">
            <a:avLst/>
          </a:prstGeom>
          <a:noFill/>
          <a:ln w="12700" cap="flat">
            <a:solidFill>
              <a:srgbClr val="000000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45" name="Прямая со стрелкой 44"/>
          <p:cNvCxnSpPr>
            <a:stCxn id="136" idx="2"/>
            <a:endCxn id="139" idx="0"/>
          </p:cNvCxnSpPr>
          <p:nvPr/>
        </p:nvCxnSpPr>
        <p:spPr>
          <a:xfrm>
            <a:off x="1415832" y="3051866"/>
            <a:ext cx="4510" cy="433792"/>
          </a:xfrm>
          <a:prstGeom prst="straightConnector1">
            <a:avLst/>
          </a:prstGeom>
          <a:noFill/>
          <a:ln w="12700" cap="flat">
            <a:solidFill>
              <a:srgbClr val="000000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152" name="Прямоугольник: скругленные углы 74">
            <a:extLst>
              <a:ext uri="{FF2B5EF4-FFF2-40B4-BE49-F238E27FC236}">
                <a16:creationId xmlns:a16="http://schemas.microsoft.com/office/drawing/2014/main" id="{DBCA3EF9-D0D2-43EE-B6D6-F1DB0BCA6454}"/>
              </a:ext>
            </a:extLst>
          </p:cNvPr>
          <p:cNvSpPr/>
          <p:nvPr/>
        </p:nvSpPr>
        <p:spPr>
          <a:xfrm>
            <a:off x="3352162" y="2297097"/>
            <a:ext cx="1027855" cy="701562"/>
          </a:xfrm>
          <a:prstGeom prst="roundRect">
            <a:avLst>
              <a:gd name="adj" fmla="val 5177"/>
            </a:avLst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9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Готовит приказ, смету</a:t>
            </a:r>
            <a:endParaRPr lang="ru-RU" sz="9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 Neue Medium"/>
            </a:endParaRPr>
          </a:p>
        </p:txBody>
      </p:sp>
      <p:sp>
        <p:nvSpPr>
          <p:cNvPr id="154" name="Прямоугольник: скругленные углы 74">
            <a:extLst>
              <a:ext uri="{FF2B5EF4-FFF2-40B4-BE49-F238E27FC236}">
                <a16:creationId xmlns:a16="http://schemas.microsoft.com/office/drawing/2014/main" id="{DBCA3EF9-D0D2-43EE-B6D6-F1DB0BCA6454}"/>
              </a:ext>
            </a:extLst>
          </p:cNvPr>
          <p:cNvSpPr/>
          <p:nvPr/>
        </p:nvSpPr>
        <p:spPr>
          <a:xfrm>
            <a:off x="4614568" y="2299783"/>
            <a:ext cx="1042895" cy="708942"/>
          </a:xfrm>
          <a:prstGeom prst="roundRect">
            <a:avLst>
              <a:gd name="adj" fmla="val 5177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1000" b="1" dirty="0" smtClean="0">
                <a:solidFill>
                  <a:schemeClr val="tx1">
                    <a:lumMod val="90000"/>
                    <a:lumOff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Подписывает приказ, утверждает смету </a:t>
            </a:r>
            <a:endParaRPr lang="ru-RU" sz="1000" b="1" dirty="0">
              <a:solidFill>
                <a:schemeClr val="tx1">
                  <a:lumMod val="90000"/>
                  <a:lumOff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 Neue Medium"/>
            </a:endParaRPr>
          </a:p>
        </p:txBody>
      </p:sp>
      <p:sp>
        <p:nvSpPr>
          <p:cNvPr id="155" name="Прямоугольник: скругленные углы 74">
            <a:extLst>
              <a:ext uri="{FF2B5EF4-FFF2-40B4-BE49-F238E27FC236}">
                <a16:creationId xmlns:a16="http://schemas.microsoft.com/office/drawing/2014/main" id="{DBCA3EF9-D0D2-43EE-B6D6-F1DB0BCA6454}"/>
              </a:ext>
            </a:extLst>
          </p:cNvPr>
          <p:cNvSpPr/>
          <p:nvPr/>
        </p:nvSpPr>
        <p:spPr>
          <a:xfrm>
            <a:off x="3456178" y="3469012"/>
            <a:ext cx="1124324" cy="705252"/>
          </a:xfrm>
          <a:prstGeom prst="roundRect">
            <a:avLst>
              <a:gd name="adj" fmla="val 5177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1000" b="1" dirty="0" smtClean="0">
                <a:solidFill>
                  <a:schemeClr val="tx1">
                    <a:lumMod val="90000"/>
                    <a:lumOff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Подписывает    в 1С </a:t>
            </a:r>
            <a:endParaRPr lang="ru-RU" sz="1000" b="1" dirty="0">
              <a:solidFill>
                <a:schemeClr val="tx1">
                  <a:lumMod val="90000"/>
                  <a:lumOff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 Neue Medium"/>
            </a:endParaRPr>
          </a:p>
        </p:txBody>
      </p:sp>
      <p:cxnSp>
        <p:nvCxnSpPr>
          <p:cNvPr id="49" name="Прямая со стрелкой 48"/>
          <p:cNvCxnSpPr>
            <a:endCxn id="142" idx="1"/>
          </p:cNvCxnSpPr>
          <p:nvPr/>
        </p:nvCxnSpPr>
        <p:spPr>
          <a:xfrm flipV="1">
            <a:off x="2034824" y="3829307"/>
            <a:ext cx="188404" cy="7132"/>
          </a:xfrm>
          <a:prstGeom prst="straightConnector1">
            <a:avLst/>
          </a:prstGeom>
          <a:noFill/>
          <a:ln w="12700" cap="flat">
            <a:solidFill>
              <a:srgbClr val="000000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60" name="Прямая со стрелкой 159"/>
          <p:cNvCxnSpPr/>
          <p:nvPr/>
        </p:nvCxnSpPr>
        <p:spPr>
          <a:xfrm flipV="1">
            <a:off x="3230934" y="3845163"/>
            <a:ext cx="219437" cy="3810"/>
          </a:xfrm>
          <a:prstGeom prst="straightConnector1">
            <a:avLst/>
          </a:prstGeom>
          <a:noFill/>
          <a:ln w="12700" cap="flat">
            <a:solidFill>
              <a:srgbClr val="000000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61" name="Прямая со стрелкой 160"/>
          <p:cNvCxnSpPr>
            <a:stCxn id="155" idx="3"/>
            <a:endCxn id="165" idx="1"/>
          </p:cNvCxnSpPr>
          <p:nvPr/>
        </p:nvCxnSpPr>
        <p:spPr>
          <a:xfrm flipV="1">
            <a:off x="4580502" y="3817955"/>
            <a:ext cx="183529" cy="3683"/>
          </a:xfrm>
          <a:prstGeom prst="straightConnector1">
            <a:avLst/>
          </a:prstGeom>
          <a:noFill/>
          <a:ln w="12700" cap="flat">
            <a:solidFill>
              <a:srgbClr val="000000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62" name="Прямая со стрелкой 161"/>
          <p:cNvCxnSpPr/>
          <p:nvPr/>
        </p:nvCxnSpPr>
        <p:spPr>
          <a:xfrm flipV="1">
            <a:off x="1915102" y="2726742"/>
            <a:ext cx="219437" cy="3810"/>
          </a:xfrm>
          <a:prstGeom prst="straightConnector1">
            <a:avLst/>
          </a:prstGeom>
          <a:noFill/>
          <a:ln w="12700" cap="flat">
            <a:solidFill>
              <a:srgbClr val="000000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63" name="Прямая со стрелкой 162"/>
          <p:cNvCxnSpPr/>
          <p:nvPr/>
        </p:nvCxnSpPr>
        <p:spPr>
          <a:xfrm flipV="1">
            <a:off x="3135123" y="2647878"/>
            <a:ext cx="219437" cy="3810"/>
          </a:xfrm>
          <a:prstGeom prst="straightConnector1">
            <a:avLst/>
          </a:prstGeom>
          <a:noFill/>
          <a:ln w="12700" cap="flat">
            <a:solidFill>
              <a:srgbClr val="000000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64" name="Прямая со стрелкой 163"/>
          <p:cNvCxnSpPr/>
          <p:nvPr/>
        </p:nvCxnSpPr>
        <p:spPr>
          <a:xfrm flipV="1">
            <a:off x="4377619" y="2627027"/>
            <a:ext cx="219437" cy="3810"/>
          </a:xfrm>
          <a:prstGeom prst="straightConnector1">
            <a:avLst/>
          </a:prstGeom>
          <a:noFill/>
          <a:ln w="12700" cap="flat">
            <a:solidFill>
              <a:srgbClr val="000000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165" name="Прямоугольник: скругленные углы 74">
            <a:extLst>
              <a:ext uri="{FF2B5EF4-FFF2-40B4-BE49-F238E27FC236}">
                <a16:creationId xmlns:a16="http://schemas.microsoft.com/office/drawing/2014/main" id="{DBCA3EF9-D0D2-43EE-B6D6-F1DB0BCA6454}"/>
              </a:ext>
            </a:extLst>
          </p:cNvPr>
          <p:cNvSpPr/>
          <p:nvPr/>
        </p:nvSpPr>
        <p:spPr>
          <a:xfrm>
            <a:off x="4764031" y="3451567"/>
            <a:ext cx="1027855" cy="732775"/>
          </a:xfrm>
          <a:prstGeom prst="roundRect">
            <a:avLst>
              <a:gd name="adj" fmla="val 5177"/>
            </a:avLst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9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Отслеживает разрешение въезда на сайте</a:t>
            </a:r>
            <a:endParaRPr lang="ru-RU" sz="9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 Neue Medium"/>
            </a:endParaRPr>
          </a:p>
        </p:txBody>
      </p:sp>
      <p:sp>
        <p:nvSpPr>
          <p:cNvPr id="181" name="Прямоугольник: скругленные углы 74">
            <a:extLst>
              <a:ext uri="{FF2B5EF4-FFF2-40B4-BE49-F238E27FC236}">
                <a16:creationId xmlns:a16="http://schemas.microsoft.com/office/drawing/2014/main" id="{DBCA3EF9-D0D2-43EE-B6D6-F1DB0BCA6454}"/>
              </a:ext>
            </a:extLst>
          </p:cNvPr>
          <p:cNvSpPr/>
          <p:nvPr/>
        </p:nvSpPr>
        <p:spPr>
          <a:xfrm>
            <a:off x="5900452" y="2319331"/>
            <a:ext cx="1027855" cy="701562"/>
          </a:xfrm>
          <a:prstGeom prst="roundRect">
            <a:avLst>
              <a:gd name="adj" fmla="val 5177"/>
            </a:avLst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9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Готовит документы на оплату (приказ, смета, договор, акт)</a:t>
            </a:r>
            <a:endParaRPr lang="ru-RU" sz="9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 Neue Medium"/>
            </a:endParaRPr>
          </a:p>
        </p:txBody>
      </p:sp>
      <p:cxnSp>
        <p:nvCxnSpPr>
          <p:cNvPr id="183" name="Прямая со стрелкой 182"/>
          <p:cNvCxnSpPr>
            <a:endCxn id="117" idx="1"/>
          </p:cNvCxnSpPr>
          <p:nvPr/>
        </p:nvCxnSpPr>
        <p:spPr>
          <a:xfrm>
            <a:off x="1802933" y="1485707"/>
            <a:ext cx="147239" cy="1704"/>
          </a:xfrm>
          <a:prstGeom prst="straightConnector1">
            <a:avLst/>
          </a:prstGeom>
          <a:noFill/>
          <a:ln w="12700" cap="flat">
            <a:solidFill>
              <a:srgbClr val="000000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85" name="Прямая со стрелкой 184"/>
          <p:cNvCxnSpPr/>
          <p:nvPr/>
        </p:nvCxnSpPr>
        <p:spPr>
          <a:xfrm>
            <a:off x="2961520" y="1472329"/>
            <a:ext cx="147239" cy="1704"/>
          </a:xfrm>
          <a:prstGeom prst="straightConnector1">
            <a:avLst/>
          </a:prstGeom>
          <a:noFill/>
          <a:ln w="12700" cap="flat">
            <a:solidFill>
              <a:srgbClr val="000000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86" name="Прямая со стрелкой 185"/>
          <p:cNvCxnSpPr/>
          <p:nvPr/>
        </p:nvCxnSpPr>
        <p:spPr>
          <a:xfrm>
            <a:off x="4132609" y="1432456"/>
            <a:ext cx="147239" cy="1704"/>
          </a:xfrm>
          <a:prstGeom prst="straightConnector1">
            <a:avLst/>
          </a:prstGeom>
          <a:noFill/>
          <a:ln w="12700" cap="flat">
            <a:solidFill>
              <a:srgbClr val="000000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87" name="Прямая со стрелкой 186"/>
          <p:cNvCxnSpPr/>
          <p:nvPr/>
        </p:nvCxnSpPr>
        <p:spPr>
          <a:xfrm>
            <a:off x="5329916" y="1462779"/>
            <a:ext cx="147239" cy="1704"/>
          </a:xfrm>
          <a:prstGeom prst="straightConnector1">
            <a:avLst/>
          </a:prstGeom>
          <a:noFill/>
          <a:ln w="12700" cap="flat">
            <a:solidFill>
              <a:srgbClr val="000000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88" name="Прямая со стрелкой 187"/>
          <p:cNvCxnSpPr/>
          <p:nvPr/>
        </p:nvCxnSpPr>
        <p:spPr>
          <a:xfrm>
            <a:off x="6504147" y="1472329"/>
            <a:ext cx="147239" cy="1704"/>
          </a:xfrm>
          <a:prstGeom prst="straightConnector1">
            <a:avLst/>
          </a:prstGeom>
          <a:noFill/>
          <a:ln w="12700" cap="flat">
            <a:solidFill>
              <a:srgbClr val="000000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89" name="Прямая со стрелкой 188"/>
          <p:cNvCxnSpPr>
            <a:stCxn id="131" idx="3"/>
            <a:endCxn id="120" idx="1"/>
          </p:cNvCxnSpPr>
          <p:nvPr/>
        </p:nvCxnSpPr>
        <p:spPr>
          <a:xfrm>
            <a:off x="7716458" y="1502168"/>
            <a:ext cx="171208" cy="0"/>
          </a:xfrm>
          <a:prstGeom prst="straightConnector1">
            <a:avLst/>
          </a:prstGeom>
          <a:noFill/>
          <a:ln w="12700" cap="flat">
            <a:solidFill>
              <a:srgbClr val="000000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90" name="Прямая со стрелкой 189"/>
          <p:cNvCxnSpPr/>
          <p:nvPr/>
        </p:nvCxnSpPr>
        <p:spPr>
          <a:xfrm>
            <a:off x="8932591" y="1479805"/>
            <a:ext cx="147239" cy="1704"/>
          </a:xfrm>
          <a:prstGeom prst="straightConnector1">
            <a:avLst/>
          </a:prstGeom>
          <a:noFill/>
          <a:ln w="12700" cap="flat">
            <a:solidFill>
              <a:srgbClr val="000000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91" name="Прямая со стрелкой 190"/>
          <p:cNvCxnSpPr/>
          <p:nvPr/>
        </p:nvCxnSpPr>
        <p:spPr>
          <a:xfrm>
            <a:off x="10285984" y="1500464"/>
            <a:ext cx="147239" cy="1704"/>
          </a:xfrm>
          <a:prstGeom prst="straightConnector1">
            <a:avLst/>
          </a:prstGeom>
          <a:noFill/>
          <a:ln w="12700" cap="flat">
            <a:solidFill>
              <a:srgbClr val="000000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196" name="Прямоугольник: скругленные углы 74">
            <a:extLst>
              <a:ext uri="{FF2B5EF4-FFF2-40B4-BE49-F238E27FC236}">
                <a16:creationId xmlns:a16="http://schemas.microsoft.com/office/drawing/2014/main" id="{DBCA3EF9-D0D2-43EE-B6D6-F1DB0BCA6454}"/>
              </a:ext>
            </a:extLst>
          </p:cNvPr>
          <p:cNvSpPr/>
          <p:nvPr/>
        </p:nvSpPr>
        <p:spPr>
          <a:xfrm>
            <a:off x="811499" y="4566668"/>
            <a:ext cx="1377240" cy="800368"/>
          </a:xfrm>
          <a:prstGeom prst="roundRect">
            <a:avLst>
              <a:gd name="adj" fmla="val 5177"/>
            </a:avLst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9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Составляет письма в  подведомственные учреждения на предоставление реквизита и инвентаря</a:t>
            </a:r>
            <a:endParaRPr lang="ru-RU" sz="9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 Neue Medium"/>
            </a:endParaRPr>
          </a:p>
        </p:txBody>
      </p:sp>
      <p:cxnSp>
        <p:nvCxnSpPr>
          <p:cNvPr id="198" name="Прямая со стрелкой 197"/>
          <p:cNvCxnSpPr/>
          <p:nvPr/>
        </p:nvCxnSpPr>
        <p:spPr>
          <a:xfrm flipV="1">
            <a:off x="5669719" y="2654254"/>
            <a:ext cx="219437" cy="3810"/>
          </a:xfrm>
          <a:prstGeom prst="straightConnector1">
            <a:avLst/>
          </a:prstGeom>
          <a:noFill/>
          <a:ln w="12700" cap="flat">
            <a:solidFill>
              <a:srgbClr val="000000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199" name="Овал 198"/>
          <p:cNvSpPr/>
          <p:nvPr/>
        </p:nvSpPr>
        <p:spPr>
          <a:xfrm>
            <a:off x="1743744" y="5885922"/>
            <a:ext cx="1121035" cy="647189"/>
          </a:xfrm>
          <a:prstGeom prst="ellipse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9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День мероприятия</a:t>
            </a:r>
            <a:endParaRPr lang="ru-RU" sz="9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 Neue Medium"/>
            </a:endParaRPr>
          </a:p>
        </p:txBody>
      </p:sp>
      <p:cxnSp>
        <p:nvCxnSpPr>
          <p:cNvPr id="201" name="Прямая со стрелкой 200"/>
          <p:cNvCxnSpPr>
            <a:stCxn id="181" idx="3"/>
            <a:endCxn id="200" idx="2"/>
          </p:cNvCxnSpPr>
          <p:nvPr/>
        </p:nvCxnSpPr>
        <p:spPr>
          <a:xfrm>
            <a:off x="6928307" y="2670112"/>
            <a:ext cx="242989" cy="5345"/>
          </a:xfrm>
          <a:prstGeom prst="straightConnector1">
            <a:avLst/>
          </a:prstGeom>
          <a:noFill/>
          <a:ln w="12700" cap="flat">
            <a:solidFill>
              <a:srgbClr val="000000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202" name="Прямая со стрелкой 201"/>
          <p:cNvCxnSpPr>
            <a:stCxn id="119" idx="6"/>
            <a:endCxn id="204" idx="1"/>
          </p:cNvCxnSpPr>
          <p:nvPr/>
        </p:nvCxnSpPr>
        <p:spPr>
          <a:xfrm flipV="1">
            <a:off x="8318014" y="2626834"/>
            <a:ext cx="2185089" cy="2542"/>
          </a:xfrm>
          <a:prstGeom prst="straightConnector1">
            <a:avLst/>
          </a:prstGeom>
          <a:noFill/>
          <a:ln w="12700" cap="flat">
            <a:solidFill>
              <a:srgbClr val="000000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204" name="Прямоугольник: скругленные углы 74">
            <a:extLst>
              <a:ext uri="{FF2B5EF4-FFF2-40B4-BE49-F238E27FC236}">
                <a16:creationId xmlns:a16="http://schemas.microsoft.com/office/drawing/2014/main" id="{DBCA3EF9-D0D2-43EE-B6D6-F1DB0BCA6454}"/>
              </a:ext>
            </a:extLst>
          </p:cNvPr>
          <p:cNvSpPr/>
          <p:nvPr/>
        </p:nvSpPr>
        <p:spPr>
          <a:xfrm>
            <a:off x="10503103" y="2276053"/>
            <a:ext cx="1027855" cy="701562"/>
          </a:xfrm>
          <a:prstGeom prst="roundRect">
            <a:avLst>
              <a:gd name="adj" fmla="val 5177"/>
            </a:avLst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1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Направляет документы на оплату</a:t>
            </a:r>
            <a:endParaRPr lang="ru-RU" sz="10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 Neue Medium"/>
            </a:endParaRPr>
          </a:p>
        </p:txBody>
      </p:sp>
      <p:cxnSp>
        <p:nvCxnSpPr>
          <p:cNvPr id="100" name="Прямая со стрелкой 99"/>
          <p:cNvCxnSpPr>
            <a:stCxn id="196" idx="3"/>
            <a:endCxn id="102" idx="1"/>
          </p:cNvCxnSpPr>
          <p:nvPr/>
        </p:nvCxnSpPr>
        <p:spPr>
          <a:xfrm flipV="1">
            <a:off x="2188739" y="4963603"/>
            <a:ext cx="140383" cy="3249"/>
          </a:xfrm>
          <a:prstGeom prst="straightConnector1">
            <a:avLst/>
          </a:prstGeom>
          <a:noFill/>
          <a:ln w="12700" cap="flat">
            <a:solidFill>
              <a:srgbClr val="000000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102" name="Прямоугольник: скругленные углы 74">
            <a:extLst>
              <a:ext uri="{FF2B5EF4-FFF2-40B4-BE49-F238E27FC236}">
                <a16:creationId xmlns:a16="http://schemas.microsoft.com/office/drawing/2014/main" id="{DBCA3EF9-D0D2-43EE-B6D6-F1DB0BCA6454}"/>
              </a:ext>
            </a:extLst>
          </p:cNvPr>
          <p:cNvSpPr/>
          <p:nvPr/>
        </p:nvSpPr>
        <p:spPr>
          <a:xfrm>
            <a:off x="2329122" y="4588433"/>
            <a:ext cx="996606" cy="750339"/>
          </a:xfrm>
          <a:prstGeom prst="roundRect">
            <a:avLst>
              <a:gd name="adj" fmla="val 5177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900" b="1" dirty="0" smtClean="0">
                <a:solidFill>
                  <a:schemeClr val="tx1">
                    <a:lumMod val="90000"/>
                    <a:lumOff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Подписывает в 1С</a:t>
            </a:r>
            <a:endParaRPr lang="ru-RU" sz="900" b="1" dirty="0">
              <a:solidFill>
                <a:schemeClr val="tx1">
                  <a:lumMod val="90000"/>
                  <a:lumOff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 Neue Medium"/>
            </a:endParaRPr>
          </a:p>
        </p:txBody>
      </p:sp>
      <p:sp>
        <p:nvSpPr>
          <p:cNvPr id="105" name="Прямоугольник: скругленные углы 74">
            <a:extLst>
              <a:ext uri="{FF2B5EF4-FFF2-40B4-BE49-F238E27FC236}">
                <a16:creationId xmlns:a16="http://schemas.microsoft.com/office/drawing/2014/main" id="{DBCA3EF9-D0D2-43EE-B6D6-F1DB0BCA6454}"/>
              </a:ext>
            </a:extLst>
          </p:cNvPr>
          <p:cNvSpPr/>
          <p:nvPr/>
        </p:nvSpPr>
        <p:spPr>
          <a:xfrm>
            <a:off x="3483786" y="4603692"/>
            <a:ext cx="920083" cy="709689"/>
          </a:xfrm>
          <a:prstGeom prst="roundRect">
            <a:avLst>
              <a:gd name="adj" fmla="val 5177"/>
            </a:avLst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1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Направляет на е</a:t>
            </a:r>
            <a:r>
              <a:rPr lang="en-US" sz="1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mail</a:t>
            </a:r>
            <a:endParaRPr lang="ru-RU" sz="10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 Neue Medium"/>
            </a:endParaRPr>
          </a:p>
        </p:txBody>
      </p:sp>
      <p:cxnSp>
        <p:nvCxnSpPr>
          <p:cNvPr id="106" name="Прямая со стрелкой 105"/>
          <p:cNvCxnSpPr>
            <a:stCxn id="102" idx="3"/>
            <a:endCxn id="105" idx="1"/>
          </p:cNvCxnSpPr>
          <p:nvPr/>
        </p:nvCxnSpPr>
        <p:spPr>
          <a:xfrm flipV="1">
            <a:off x="3325728" y="4958537"/>
            <a:ext cx="158058" cy="5066"/>
          </a:xfrm>
          <a:prstGeom prst="straightConnector1">
            <a:avLst/>
          </a:prstGeom>
          <a:noFill/>
          <a:ln w="12700" cap="flat">
            <a:solidFill>
              <a:srgbClr val="000000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09" name="Прямая со стрелкой 108"/>
          <p:cNvCxnSpPr>
            <a:stCxn id="105" idx="3"/>
            <a:endCxn id="111" idx="1"/>
          </p:cNvCxnSpPr>
          <p:nvPr/>
        </p:nvCxnSpPr>
        <p:spPr>
          <a:xfrm flipV="1">
            <a:off x="4403869" y="4958536"/>
            <a:ext cx="193187" cy="1"/>
          </a:xfrm>
          <a:prstGeom prst="straightConnector1">
            <a:avLst/>
          </a:prstGeom>
          <a:noFill/>
          <a:ln w="12700" cap="flat">
            <a:solidFill>
              <a:srgbClr val="000000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111" name="Прямоугольник: скругленные углы 74">
            <a:extLst>
              <a:ext uri="{FF2B5EF4-FFF2-40B4-BE49-F238E27FC236}">
                <a16:creationId xmlns:a16="http://schemas.microsoft.com/office/drawing/2014/main" id="{DBCA3EF9-D0D2-43EE-B6D6-F1DB0BCA6454}"/>
              </a:ext>
            </a:extLst>
          </p:cNvPr>
          <p:cNvSpPr/>
          <p:nvPr/>
        </p:nvSpPr>
        <p:spPr>
          <a:xfrm>
            <a:off x="4597056" y="4536143"/>
            <a:ext cx="1217426" cy="844786"/>
          </a:xfrm>
          <a:prstGeom prst="roundRect">
            <a:avLst>
              <a:gd name="adj" fmla="val 5177"/>
            </a:avLst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9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Простраивает</a:t>
            </a:r>
            <a:r>
              <a:rPr lang="ru-RU" sz="1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 </a:t>
            </a:r>
            <a:r>
              <a:rPr lang="ru-RU" sz="9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логистический путь, согласовывает определение места хранения</a:t>
            </a:r>
            <a:endParaRPr lang="ru-RU" sz="9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 Neue Medium"/>
            </a:endParaRPr>
          </a:p>
        </p:txBody>
      </p:sp>
      <p:cxnSp>
        <p:nvCxnSpPr>
          <p:cNvPr id="113" name="Прямая со стрелкой 112"/>
          <p:cNvCxnSpPr>
            <a:stCxn id="111" idx="3"/>
            <a:endCxn id="126" idx="1"/>
          </p:cNvCxnSpPr>
          <p:nvPr/>
        </p:nvCxnSpPr>
        <p:spPr>
          <a:xfrm flipV="1">
            <a:off x="5814482" y="4953762"/>
            <a:ext cx="181333" cy="4774"/>
          </a:xfrm>
          <a:prstGeom prst="straightConnector1">
            <a:avLst/>
          </a:prstGeom>
          <a:noFill/>
          <a:ln w="12700" cap="flat">
            <a:solidFill>
              <a:srgbClr val="000000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126" name="Прямоугольник: скругленные углы 74">
            <a:extLst>
              <a:ext uri="{FF2B5EF4-FFF2-40B4-BE49-F238E27FC236}">
                <a16:creationId xmlns:a16="http://schemas.microsoft.com/office/drawing/2014/main" id="{DBCA3EF9-D0D2-43EE-B6D6-F1DB0BCA6454}"/>
              </a:ext>
            </a:extLst>
          </p:cNvPr>
          <p:cNvSpPr/>
          <p:nvPr/>
        </p:nvSpPr>
        <p:spPr>
          <a:xfrm>
            <a:off x="5995815" y="4531369"/>
            <a:ext cx="1409778" cy="844786"/>
          </a:xfrm>
          <a:prstGeom prst="roundRect">
            <a:avLst>
              <a:gd name="adj" fmla="val 5177"/>
            </a:avLst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1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Направляет грузчиков с автомобилем для сбора и доставки </a:t>
            </a:r>
            <a:endParaRPr lang="ru-RU" sz="10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 Neue Medium"/>
            </a:endParaRPr>
          </a:p>
        </p:txBody>
      </p:sp>
      <p:cxnSp>
        <p:nvCxnSpPr>
          <p:cNvPr id="138" name="Прямая со стрелкой 137"/>
          <p:cNvCxnSpPr>
            <a:stCxn id="126" idx="3"/>
            <a:endCxn id="236" idx="1"/>
          </p:cNvCxnSpPr>
          <p:nvPr/>
        </p:nvCxnSpPr>
        <p:spPr>
          <a:xfrm>
            <a:off x="7405593" y="4953762"/>
            <a:ext cx="3031367" cy="11465"/>
          </a:xfrm>
          <a:prstGeom prst="straightConnector1">
            <a:avLst/>
          </a:prstGeom>
          <a:noFill/>
          <a:ln w="12700" cap="flat">
            <a:solidFill>
              <a:srgbClr val="000000"/>
            </a:solidFill>
            <a:prstDash val="solid"/>
            <a:miter lim="4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26" name="Скругленный прямоугольник 25"/>
          <p:cNvSpPr/>
          <p:nvPr/>
        </p:nvSpPr>
        <p:spPr>
          <a:xfrm>
            <a:off x="2178592" y="1902119"/>
            <a:ext cx="443588" cy="121920"/>
          </a:xfrm>
          <a:prstGeom prst="roundRect">
            <a:avLst/>
          </a:prstGeom>
          <a:solidFill>
            <a:schemeClr val="bg2">
              <a:lumMod val="6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r>
              <a:rPr lang="ru-RU" sz="900" b="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rPr>
              <a:t>1 день</a:t>
            </a:r>
            <a:endParaRPr lang="ru-RU" sz="900" b="0" dirty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168" name="Скругленный прямоугольник 167"/>
          <p:cNvSpPr/>
          <p:nvPr/>
        </p:nvSpPr>
        <p:spPr>
          <a:xfrm>
            <a:off x="3397726" y="1903472"/>
            <a:ext cx="443588" cy="121920"/>
          </a:xfrm>
          <a:prstGeom prst="roundRect">
            <a:avLst/>
          </a:prstGeom>
          <a:solidFill>
            <a:schemeClr val="bg2">
              <a:lumMod val="6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r>
              <a:rPr lang="ru-RU" sz="900" b="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rPr>
              <a:t>1 день</a:t>
            </a:r>
            <a:endParaRPr lang="ru-RU" sz="900" b="0" dirty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169" name="Скругленный прямоугольник 168"/>
          <p:cNvSpPr/>
          <p:nvPr/>
        </p:nvSpPr>
        <p:spPr>
          <a:xfrm>
            <a:off x="6877570" y="1896537"/>
            <a:ext cx="443588" cy="121920"/>
          </a:xfrm>
          <a:prstGeom prst="roundRect">
            <a:avLst/>
          </a:prstGeom>
          <a:solidFill>
            <a:schemeClr val="bg2">
              <a:lumMod val="6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r>
              <a:rPr lang="ru-RU" sz="900" b="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rPr>
              <a:t>1 день</a:t>
            </a:r>
            <a:endParaRPr lang="ru-RU" sz="900" b="0" dirty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170" name="Скругленный прямоугольник 169"/>
          <p:cNvSpPr/>
          <p:nvPr/>
        </p:nvSpPr>
        <p:spPr>
          <a:xfrm>
            <a:off x="8176424" y="1896537"/>
            <a:ext cx="443588" cy="121920"/>
          </a:xfrm>
          <a:prstGeom prst="roundRect">
            <a:avLst/>
          </a:prstGeom>
          <a:solidFill>
            <a:schemeClr val="bg2">
              <a:lumMod val="6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r>
              <a:rPr lang="ru-RU" sz="900" b="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rPr>
              <a:t>1 день</a:t>
            </a:r>
            <a:endParaRPr lang="ru-RU" sz="900" b="0" dirty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171" name="Скругленный прямоугольник 170"/>
          <p:cNvSpPr/>
          <p:nvPr/>
        </p:nvSpPr>
        <p:spPr>
          <a:xfrm>
            <a:off x="7636022" y="3100467"/>
            <a:ext cx="443588" cy="121920"/>
          </a:xfrm>
          <a:prstGeom prst="roundRect">
            <a:avLst/>
          </a:prstGeom>
          <a:solidFill>
            <a:schemeClr val="bg2">
              <a:lumMod val="6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r>
              <a:rPr lang="ru-RU" sz="900" b="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rPr>
              <a:t>1 день</a:t>
            </a:r>
            <a:endParaRPr lang="ru-RU" sz="900" b="0" dirty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172" name="Скругленный прямоугольник 171"/>
          <p:cNvSpPr/>
          <p:nvPr/>
        </p:nvSpPr>
        <p:spPr>
          <a:xfrm>
            <a:off x="10765004" y="3093379"/>
            <a:ext cx="443588" cy="121920"/>
          </a:xfrm>
          <a:prstGeom prst="roundRect">
            <a:avLst/>
          </a:prstGeom>
          <a:solidFill>
            <a:schemeClr val="bg2">
              <a:lumMod val="6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r>
              <a:rPr lang="ru-RU" sz="900" b="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rPr>
              <a:t>1 день</a:t>
            </a:r>
            <a:endParaRPr lang="ru-RU" sz="900" b="0" dirty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173" name="Скругленный прямоугольник 172"/>
          <p:cNvSpPr/>
          <p:nvPr/>
        </p:nvSpPr>
        <p:spPr>
          <a:xfrm>
            <a:off x="2286759" y="4260485"/>
            <a:ext cx="443588" cy="121920"/>
          </a:xfrm>
          <a:prstGeom prst="roundRect">
            <a:avLst/>
          </a:prstGeom>
          <a:solidFill>
            <a:schemeClr val="bg2">
              <a:lumMod val="6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r>
              <a:rPr lang="ru-RU" sz="900" dirty="0" smtClean="0">
                <a:solidFill>
                  <a:srgbClr val="FFFFFF"/>
                </a:solidFill>
                <a:sym typeface="Helvetica Neue Medium"/>
              </a:rPr>
              <a:t>1</a:t>
            </a:r>
            <a:r>
              <a:rPr lang="ru-RU" sz="900" b="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rPr>
              <a:t> день</a:t>
            </a:r>
            <a:endParaRPr lang="ru-RU" sz="900" b="0" dirty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179" name="Скругленный прямоугольник 178"/>
          <p:cNvSpPr/>
          <p:nvPr/>
        </p:nvSpPr>
        <p:spPr>
          <a:xfrm>
            <a:off x="4570321" y="1902661"/>
            <a:ext cx="443588" cy="121920"/>
          </a:xfrm>
          <a:prstGeom prst="roundRect">
            <a:avLst/>
          </a:prstGeom>
          <a:solidFill>
            <a:schemeClr val="bg2">
              <a:lumMod val="6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r>
              <a:rPr lang="ru-RU" sz="900" b="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rPr>
              <a:t>1 день</a:t>
            </a:r>
            <a:endParaRPr lang="ru-RU" sz="900" b="0" dirty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180" name="Скругленный прямоугольник 179"/>
          <p:cNvSpPr/>
          <p:nvPr/>
        </p:nvSpPr>
        <p:spPr>
          <a:xfrm>
            <a:off x="9462413" y="1906810"/>
            <a:ext cx="443588" cy="121920"/>
          </a:xfrm>
          <a:prstGeom prst="roundRect">
            <a:avLst/>
          </a:prstGeom>
          <a:solidFill>
            <a:schemeClr val="bg2">
              <a:lumMod val="6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r>
              <a:rPr lang="ru-RU" sz="900" dirty="0">
                <a:solidFill>
                  <a:srgbClr val="FFFFFF"/>
                </a:solidFill>
                <a:sym typeface="Helvetica Neue Medium"/>
              </a:rPr>
              <a:t>1</a:t>
            </a:r>
            <a:r>
              <a:rPr lang="ru-RU" sz="900" b="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rPr>
              <a:t> день</a:t>
            </a:r>
            <a:endParaRPr lang="ru-RU" sz="900" b="0" dirty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184" name="Скругленный прямоугольник 183"/>
          <p:cNvSpPr/>
          <p:nvPr/>
        </p:nvSpPr>
        <p:spPr>
          <a:xfrm>
            <a:off x="10795237" y="1896436"/>
            <a:ext cx="443588" cy="121920"/>
          </a:xfrm>
          <a:prstGeom prst="roundRect">
            <a:avLst/>
          </a:prstGeom>
          <a:solidFill>
            <a:schemeClr val="bg2">
              <a:lumMod val="6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r>
              <a:rPr lang="ru-RU" sz="900" b="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rPr>
              <a:t>1 день</a:t>
            </a:r>
            <a:endParaRPr lang="ru-RU" sz="900" b="0" dirty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192" name="Скругленный прямоугольник 191"/>
          <p:cNvSpPr/>
          <p:nvPr/>
        </p:nvSpPr>
        <p:spPr>
          <a:xfrm>
            <a:off x="5698882" y="1901437"/>
            <a:ext cx="540683" cy="126154"/>
          </a:xfrm>
          <a:prstGeom prst="roundRect">
            <a:avLst/>
          </a:prstGeom>
          <a:solidFill>
            <a:schemeClr val="bg2">
              <a:lumMod val="6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r>
              <a:rPr lang="ru-RU" sz="900" dirty="0">
                <a:solidFill>
                  <a:srgbClr val="FFFFFF"/>
                </a:solidFill>
                <a:sym typeface="Helvetica Neue Medium"/>
              </a:rPr>
              <a:t>2</a:t>
            </a:r>
            <a:r>
              <a:rPr lang="ru-RU" sz="900" b="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rPr>
              <a:t> недели</a:t>
            </a:r>
            <a:endParaRPr lang="ru-RU" sz="900" b="0" dirty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193" name="Скругленный прямоугольник 192"/>
          <p:cNvSpPr/>
          <p:nvPr/>
        </p:nvSpPr>
        <p:spPr>
          <a:xfrm>
            <a:off x="1023119" y="3091869"/>
            <a:ext cx="540683" cy="126154"/>
          </a:xfrm>
          <a:prstGeom prst="roundRect">
            <a:avLst/>
          </a:prstGeom>
          <a:solidFill>
            <a:schemeClr val="bg2">
              <a:lumMod val="6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r>
              <a:rPr lang="ru-RU" sz="900" dirty="0" smtClean="0">
                <a:solidFill>
                  <a:srgbClr val="FFFFFF"/>
                </a:solidFill>
                <a:sym typeface="Helvetica Neue Medium"/>
              </a:rPr>
              <a:t>30 дней</a:t>
            </a:r>
            <a:endParaRPr lang="ru-RU" sz="900" b="0" dirty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194" name="Скругленный прямоугольник 193"/>
          <p:cNvSpPr/>
          <p:nvPr/>
        </p:nvSpPr>
        <p:spPr>
          <a:xfrm>
            <a:off x="2304262" y="3093175"/>
            <a:ext cx="443588" cy="121920"/>
          </a:xfrm>
          <a:prstGeom prst="roundRect">
            <a:avLst/>
          </a:prstGeom>
          <a:solidFill>
            <a:schemeClr val="bg2">
              <a:lumMod val="6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r>
              <a:rPr lang="ru-RU" sz="900" b="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rPr>
              <a:t>2 дня</a:t>
            </a:r>
            <a:endParaRPr lang="ru-RU" sz="900" b="0" dirty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195" name="Скругленный прямоугольник 194"/>
          <p:cNvSpPr/>
          <p:nvPr/>
        </p:nvSpPr>
        <p:spPr>
          <a:xfrm>
            <a:off x="3617298" y="3092454"/>
            <a:ext cx="443588" cy="121920"/>
          </a:xfrm>
          <a:prstGeom prst="roundRect">
            <a:avLst/>
          </a:prstGeom>
          <a:solidFill>
            <a:schemeClr val="bg2">
              <a:lumMod val="6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r>
              <a:rPr lang="ru-RU" sz="900" b="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rPr>
              <a:t>4 дня</a:t>
            </a:r>
            <a:endParaRPr lang="ru-RU" sz="900" b="0" dirty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209" name="Скругленный прямоугольник 208"/>
          <p:cNvSpPr/>
          <p:nvPr/>
        </p:nvSpPr>
        <p:spPr>
          <a:xfrm>
            <a:off x="4851889" y="3087170"/>
            <a:ext cx="443588" cy="121920"/>
          </a:xfrm>
          <a:prstGeom prst="roundRect">
            <a:avLst/>
          </a:prstGeom>
          <a:solidFill>
            <a:schemeClr val="bg2">
              <a:lumMod val="6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r>
              <a:rPr lang="ru-RU" sz="900" b="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rPr>
              <a:t>2 дня</a:t>
            </a:r>
            <a:endParaRPr lang="ru-RU" sz="900" b="0" dirty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210" name="Скругленный прямоугольник 209"/>
          <p:cNvSpPr/>
          <p:nvPr/>
        </p:nvSpPr>
        <p:spPr>
          <a:xfrm>
            <a:off x="6210926" y="3093175"/>
            <a:ext cx="443588" cy="121920"/>
          </a:xfrm>
          <a:prstGeom prst="roundRect">
            <a:avLst/>
          </a:prstGeom>
          <a:solidFill>
            <a:schemeClr val="bg2">
              <a:lumMod val="6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r>
              <a:rPr lang="ru-RU" sz="900" b="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rPr>
              <a:t>1 день</a:t>
            </a:r>
            <a:endParaRPr lang="ru-RU" sz="900" b="0" dirty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211" name="Скругленный прямоугольник 210"/>
          <p:cNvSpPr/>
          <p:nvPr/>
        </p:nvSpPr>
        <p:spPr>
          <a:xfrm>
            <a:off x="1278325" y="5446510"/>
            <a:ext cx="443588" cy="121920"/>
          </a:xfrm>
          <a:prstGeom prst="roundRect">
            <a:avLst/>
          </a:prstGeom>
          <a:solidFill>
            <a:schemeClr val="bg2">
              <a:lumMod val="6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r>
              <a:rPr lang="ru-RU" sz="900" b="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rPr>
              <a:t>2 дня</a:t>
            </a:r>
            <a:endParaRPr lang="ru-RU" sz="900" b="0" dirty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212" name="Скругленный прямоугольник 211"/>
          <p:cNvSpPr/>
          <p:nvPr/>
        </p:nvSpPr>
        <p:spPr>
          <a:xfrm>
            <a:off x="2543326" y="5446510"/>
            <a:ext cx="443588" cy="121920"/>
          </a:xfrm>
          <a:prstGeom prst="roundRect">
            <a:avLst/>
          </a:prstGeom>
          <a:solidFill>
            <a:schemeClr val="bg2">
              <a:lumMod val="6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r>
              <a:rPr lang="ru-RU" sz="900" b="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rPr>
              <a:t>2 дня</a:t>
            </a:r>
            <a:endParaRPr lang="ru-RU" sz="900" b="0" dirty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213" name="Скругленный прямоугольник 212"/>
          <p:cNvSpPr/>
          <p:nvPr/>
        </p:nvSpPr>
        <p:spPr>
          <a:xfrm>
            <a:off x="3585952" y="4257575"/>
            <a:ext cx="443588" cy="121920"/>
          </a:xfrm>
          <a:prstGeom prst="roundRect">
            <a:avLst/>
          </a:prstGeom>
          <a:solidFill>
            <a:schemeClr val="bg2">
              <a:lumMod val="6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r>
              <a:rPr lang="ru-RU" sz="900" b="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rPr>
              <a:t>2 дня</a:t>
            </a:r>
            <a:endParaRPr lang="ru-RU" sz="900" b="0" dirty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214" name="Скругленный прямоугольник 213"/>
          <p:cNvSpPr/>
          <p:nvPr/>
        </p:nvSpPr>
        <p:spPr>
          <a:xfrm>
            <a:off x="1095591" y="4257575"/>
            <a:ext cx="443588" cy="121920"/>
          </a:xfrm>
          <a:prstGeom prst="roundRect">
            <a:avLst/>
          </a:prstGeom>
          <a:solidFill>
            <a:schemeClr val="bg2">
              <a:lumMod val="6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r>
              <a:rPr lang="ru-RU" sz="900" b="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rPr>
              <a:t>2 дня</a:t>
            </a:r>
            <a:endParaRPr lang="ru-RU" sz="900" b="0" dirty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216" name="Скругленный прямоугольник 215"/>
          <p:cNvSpPr/>
          <p:nvPr/>
        </p:nvSpPr>
        <p:spPr>
          <a:xfrm>
            <a:off x="3772160" y="5446510"/>
            <a:ext cx="443588" cy="121920"/>
          </a:xfrm>
          <a:prstGeom prst="roundRect">
            <a:avLst/>
          </a:prstGeom>
          <a:solidFill>
            <a:schemeClr val="bg2">
              <a:lumMod val="6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r>
              <a:rPr lang="ru-RU" sz="900" dirty="0">
                <a:solidFill>
                  <a:srgbClr val="FFFFFF"/>
                </a:solidFill>
                <a:sym typeface="Helvetica Neue Medium"/>
              </a:rPr>
              <a:t>3</a:t>
            </a:r>
            <a:r>
              <a:rPr lang="ru-RU" sz="900" b="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rPr>
              <a:t> дня</a:t>
            </a:r>
            <a:endParaRPr lang="ru-RU" sz="900" b="0" dirty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217" name="Скругленный прямоугольник 216"/>
          <p:cNvSpPr/>
          <p:nvPr/>
        </p:nvSpPr>
        <p:spPr>
          <a:xfrm>
            <a:off x="5097630" y="5446510"/>
            <a:ext cx="443588" cy="121920"/>
          </a:xfrm>
          <a:prstGeom prst="roundRect">
            <a:avLst/>
          </a:prstGeom>
          <a:solidFill>
            <a:schemeClr val="bg2">
              <a:lumMod val="6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r>
              <a:rPr lang="ru-RU" sz="900" dirty="0">
                <a:solidFill>
                  <a:srgbClr val="FFFFFF"/>
                </a:solidFill>
                <a:sym typeface="Helvetica Neue Medium"/>
              </a:rPr>
              <a:t>3</a:t>
            </a:r>
            <a:r>
              <a:rPr lang="ru-RU" sz="900" b="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rPr>
              <a:t> дня</a:t>
            </a:r>
            <a:endParaRPr lang="ru-RU" sz="900" b="0" dirty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218" name="Скругленный прямоугольник 217"/>
          <p:cNvSpPr/>
          <p:nvPr/>
        </p:nvSpPr>
        <p:spPr>
          <a:xfrm>
            <a:off x="4914398" y="4251633"/>
            <a:ext cx="540683" cy="126154"/>
          </a:xfrm>
          <a:prstGeom prst="roundRect">
            <a:avLst/>
          </a:prstGeom>
          <a:solidFill>
            <a:schemeClr val="bg2">
              <a:lumMod val="6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r>
              <a:rPr lang="ru-RU" sz="900" dirty="0">
                <a:solidFill>
                  <a:srgbClr val="FFFFFF"/>
                </a:solidFill>
                <a:sym typeface="Helvetica Neue Medium"/>
              </a:rPr>
              <a:t>2</a:t>
            </a:r>
            <a:r>
              <a:rPr lang="ru-RU" sz="900" b="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rPr>
              <a:t> недели</a:t>
            </a:r>
            <a:endParaRPr lang="ru-RU" sz="900" b="0" dirty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221" name="Скругленный прямоугольник 220"/>
          <p:cNvSpPr/>
          <p:nvPr/>
        </p:nvSpPr>
        <p:spPr>
          <a:xfrm>
            <a:off x="10379583" y="2094613"/>
            <a:ext cx="1214431" cy="191647"/>
          </a:xfrm>
          <a:prstGeom prst="roundRect">
            <a:avLst/>
          </a:prstGeom>
          <a:solidFill>
            <a:schemeClr val="accent2">
              <a:lumMod val="50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r>
              <a:rPr lang="ru-RU" sz="800" b="0" dirty="0" smtClean="0">
                <a:solidFill>
                  <a:srgbClr val="FFFF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ПОСЛЕ МЕРОПРИЯТИЯ</a:t>
            </a:r>
            <a:endParaRPr lang="ru-RU" sz="800" b="0" dirty="0">
              <a:solidFill>
                <a:srgbClr val="FFFFFF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 Neue Medium"/>
            </a:endParaRPr>
          </a:p>
        </p:txBody>
      </p:sp>
      <p:sp>
        <p:nvSpPr>
          <p:cNvPr id="235" name="Стрелка: шеврон 62">
            <a:extLst>
              <a:ext uri="{FF2B5EF4-FFF2-40B4-BE49-F238E27FC236}">
                <a16:creationId xmlns:a16="http://schemas.microsoft.com/office/drawing/2014/main" id="{C79EF4BC-BF7D-4137-A8AF-1725AD088F23}"/>
              </a:ext>
            </a:extLst>
          </p:cNvPr>
          <p:cNvSpPr/>
          <p:nvPr/>
        </p:nvSpPr>
        <p:spPr>
          <a:xfrm>
            <a:off x="9379247" y="4442267"/>
            <a:ext cx="657208" cy="1066696"/>
          </a:xfrm>
          <a:prstGeom prst="chevron">
            <a:avLst>
              <a:gd name="adj" fmla="val 50000"/>
            </a:avLst>
          </a:prstGeom>
          <a:solidFill>
            <a:schemeClr val="accent5">
              <a:alpha val="10000"/>
            </a:schemeClr>
          </a:solidFill>
          <a:ln w="3175">
            <a:noFill/>
            <a:miter lim="400000"/>
          </a:ln>
        </p:spPr>
        <p:txBody>
          <a:bodyPr lIns="0" tIns="0" rIns="0" bIns="0" rtlCol="0" anchor="ctr"/>
          <a:lstStyle/>
          <a:p>
            <a:pPr algn="ctr"/>
            <a:endParaRPr lang="ru-RU" sz="3000" b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236" name="Прямоугольник: скругленные углы 74">
            <a:extLst>
              <a:ext uri="{FF2B5EF4-FFF2-40B4-BE49-F238E27FC236}">
                <a16:creationId xmlns:a16="http://schemas.microsoft.com/office/drawing/2014/main" id="{DBCA3EF9-D0D2-43EE-B6D6-F1DB0BCA6454}"/>
              </a:ext>
            </a:extLst>
          </p:cNvPr>
          <p:cNvSpPr/>
          <p:nvPr/>
        </p:nvSpPr>
        <p:spPr>
          <a:xfrm>
            <a:off x="10436960" y="4590032"/>
            <a:ext cx="1068060" cy="750389"/>
          </a:xfrm>
          <a:prstGeom prst="roundRect">
            <a:avLst>
              <a:gd name="adj" fmla="val 5177"/>
            </a:avLst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9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Направляет грузчиков и автомобиль для сбора и доставки</a:t>
            </a:r>
            <a:endParaRPr lang="ru-RU" sz="9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 Neue Medium"/>
            </a:endParaRPr>
          </a:p>
        </p:txBody>
      </p:sp>
      <p:sp>
        <p:nvSpPr>
          <p:cNvPr id="178" name="Скругленный прямоугольник 177"/>
          <p:cNvSpPr/>
          <p:nvPr/>
        </p:nvSpPr>
        <p:spPr>
          <a:xfrm>
            <a:off x="10797068" y="5448138"/>
            <a:ext cx="443588" cy="121920"/>
          </a:xfrm>
          <a:prstGeom prst="roundRect">
            <a:avLst/>
          </a:prstGeom>
          <a:solidFill>
            <a:schemeClr val="bg2">
              <a:lumMod val="6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r>
              <a:rPr lang="ru-RU" sz="900" b="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rPr>
              <a:t>1 день</a:t>
            </a:r>
            <a:endParaRPr lang="ru-RU" sz="900" b="0" dirty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238" name="Скругленный прямоугольник 237"/>
          <p:cNvSpPr/>
          <p:nvPr/>
        </p:nvSpPr>
        <p:spPr>
          <a:xfrm>
            <a:off x="8124537" y="5446510"/>
            <a:ext cx="443588" cy="121920"/>
          </a:xfrm>
          <a:prstGeom prst="roundRect">
            <a:avLst/>
          </a:prstGeom>
          <a:solidFill>
            <a:schemeClr val="bg2">
              <a:lumMod val="6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r>
              <a:rPr lang="ru-RU" sz="900" dirty="0">
                <a:solidFill>
                  <a:srgbClr val="FFFFFF"/>
                </a:solidFill>
                <a:sym typeface="Helvetica Neue Medium"/>
              </a:rPr>
              <a:t>2</a:t>
            </a:r>
            <a:r>
              <a:rPr lang="ru-RU" sz="900" b="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rPr>
              <a:t> дня</a:t>
            </a:r>
            <a:endParaRPr lang="ru-RU" sz="900" b="0" dirty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239" name="Скругленный прямоугольник 238"/>
          <p:cNvSpPr/>
          <p:nvPr/>
        </p:nvSpPr>
        <p:spPr>
          <a:xfrm>
            <a:off x="6540371" y="5446510"/>
            <a:ext cx="443588" cy="121920"/>
          </a:xfrm>
          <a:prstGeom prst="roundRect">
            <a:avLst/>
          </a:prstGeom>
          <a:solidFill>
            <a:schemeClr val="bg2">
              <a:lumMod val="65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r>
              <a:rPr lang="ru-RU" sz="900" b="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rPr>
              <a:t>1 день</a:t>
            </a:r>
            <a:endParaRPr lang="ru-RU" sz="900" b="0" dirty="0">
              <a:solidFill>
                <a:srgbClr val="FFFFFF"/>
              </a:solidFill>
              <a:latin typeface="+mn-lt"/>
              <a:ea typeface="+mn-ea"/>
              <a:cs typeface="+mn-cs"/>
              <a:sym typeface="Helvetica Neue Medium"/>
            </a:endParaRPr>
          </a:p>
        </p:txBody>
      </p:sp>
      <p:sp>
        <p:nvSpPr>
          <p:cNvPr id="240" name="Скругленный прямоугольник 239"/>
          <p:cNvSpPr/>
          <p:nvPr/>
        </p:nvSpPr>
        <p:spPr>
          <a:xfrm>
            <a:off x="10379583" y="4337387"/>
            <a:ext cx="1214431" cy="145158"/>
          </a:xfrm>
          <a:prstGeom prst="roundRect">
            <a:avLst/>
          </a:prstGeom>
          <a:solidFill>
            <a:schemeClr val="accent2">
              <a:lumMod val="50000"/>
            </a:schemeClr>
          </a:solidFill>
          <a:ln w="3175">
            <a:solidFill>
              <a:srgbClr val="00B3A8"/>
            </a:solidFill>
            <a:miter lim="400000"/>
          </a:ln>
        </p:spPr>
        <p:txBody>
          <a:bodyPr lIns="0" tIns="0" rIns="0" bIns="0" rtlCol="0" anchor="ctr"/>
          <a:lstStyle/>
          <a:p>
            <a:pPr algn="ctr"/>
            <a:r>
              <a:rPr lang="ru-RU" sz="800" b="0" dirty="0" smtClean="0">
                <a:solidFill>
                  <a:srgbClr val="FFFF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ПОСЛЕ МЕРОПРИЯТИЯ</a:t>
            </a:r>
            <a:endParaRPr lang="ru-RU" sz="800" b="0" dirty="0">
              <a:solidFill>
                <a:srgbClr val="FFFFFF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 Neue Medium"/>
            </a:endParaRPr>
          </a:p>
        </p:txBody>
      </p:sp>
      <p:sp>
        <p:nvSpPr>
          <p:cNvPr id="118" name="Прямоугольник: скругленные углы 74">
            <a:extLst>
              <a:ext uri="{FF2B5EF4-FFF2-40B4-BE49-F238E27FC236}">
                <a16:creationId xmlns:a16="http://schemas.microsoft.com/office/drawing/2014/main" id="{DBCA3EF9-D0D2-43EE-B6D6-F1DB0BCA6454}"/>
              </a:ext>
            </a:extLst>
          </p:cNvPr>
          <p:cNvSpPr/>
          <p:nvPr/>
        </p:nvSpPr>
        <p:spPr>
          <a:xfrm>
            <a:off x="5379761" y="5900496"/>
            <a:ext cx="997990" cy="647189"/>
          </a:xfrm>
          <a:prstGeom prst="roundRect">
            <a:avLst>
              <a:gd name="adj" fmla="val 5177"/>
            </a:avLst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1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Старший инспектор </a:t>
            </a:r>
            <a:endParaRPr lang="ru-RU" sz="10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 Neue Medium"/>
            </a:endParaRPr>
          </a:p>
        </p:txBody>
      </p:sp>
      <p:sp>
        <p:nvSpPr>
          <p:cNvPr id="119" name="Овал 118"/>
          <p:cNvSpPr/>
          <p:nvPr/>
        </p:nvSpPr>
        <p:spPr>
          <a:xfrm>
            <a:off x="7180339" y="2200124"/>
            <a:ext cx="1137675" cy="858503"/>
          </a:xfrm>
          <a:prstGeom prst="ellipse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9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Подписывает акт</a:t>
            </a:r>
            <a:endParaRPr lang="ru-RU" sz="9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 Neue Medium"/>
            </a:endParaRPr>
          </a:p>
        </p:txBody>
      </p:sp>
      <p:sp>
        <p:nvSpPr>
          <p:cNvPr id="145" name="Прямоугольник: скругленные углы 74">
            <a:extLst>
              <a:ext uri="{FF2B5EF4-FFF2-40B4-BE49-F238E27FC236}">
                <a16:creationId xmlns:a16="http://schemas.microsoft.com/office/drawing/2014/main" id="{DBCA3EF9-D0D2-43EE-B6D6-F1DB0BCA6454}"/>
              </a:ext>
            </a:extLst>
          </p:cNvPr>
          <p:cNvSpPr/>
          <p:nvPr/>
        </p:nvSpPr>
        <p:spPr>
          <a:xfrm>
            <a:off x="2118395" y="2349012"/>
            <a:ext cx="1027855" cy="701562"/>
          </a:xfrm>
          <a:prstGeom prst="roundRect">
            <a:avLst>
              <a:gd name="adj" fmla="val 5177"/>
            </a:avLst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9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 Neue Medium"/>
              </a:rPr>
              <a:t>Составляет договора с контрагентами, подписывает, направляет скан</a:t>
            </a:r>
            <a:endParaRPr lang="ru-RU" sz="9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Helvetica Neue Medium"/>
            </a:endParaRPr>
          </a:p>
        </p:txBody>
      </p:sp>
    </p:spTree>
    <p:extLst>
      <p:ext uri="{BB962C8B-B14F-4D97-AF65-F5344CB8AC3E}">
        <p14:creationId xmlns:p14="http://schemas.microsoft.com/office/powerpoint/2010/main" val="426522722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94384F-00E6-176F-4484-2DBACDB4FD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Рисунок 3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object 3">
            <a:extLst>
              <a:ext uri="{FF2B5EF4-FFF2-40B4-BE49-F238E27FC236}">
                <a16:creationId xmlns:a16="http://schemas.microsoft.com/office/drawing/2014/main" id="{F62D8F36-DA0C-048D-E387-3A697BD46AE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-325746" y="85293"/>
            <a:ext cx="5132808" cy="510566"/>
          </a:xfrm>
          <a:prstGeom prst="rect">
            <a:avLst/>
          </a:prstGeom>
        </p:spPr>
        <p:txBody>
          <a:bodyPr vert="horz" wrap="square" lIns="0" tIns="78908" rIns="0" bIns="0" rtlCol="0" anchor="b">
            <a:spAutoFit/>
          </a:bodyPr>
          <a:lstStyle/>
          <a:p>
            <a:pPr marL="1217476" algn="l">
              <a:spcBef>
                <a:spcPts val="180"/>
              </a:spcBef>
            </a:pP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ИТОГИ РЕАЛИЗАЦИИ</a:t>
            </a:r>
            <a:endParaRPr sz="2800" b="1" spc="-33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8" name="object 8">
            <a:extLst>
              <a:ext uri="{FF2B5EF4-FFF2-40B4-BE49-F238E27FC236}">
                <a16:creationId xmlns:a16="http://schemas.microsoft.com/office/drawing/2014/main" id="{7F0A2ABD-A647-3EFC-7FCE-FA252BF37681}"/>
              </a:ext>
            </a:extLst>
          </p:cNvPr>
          <p:cNvSpPr/>
          <p:nvPr/>
        </p:nvSpPr>
        <p:spPr>
          <a:xfrm>
            <a:off x="2613623" y="3072557"/>
            <a:ext cx="1206988" cy="2545827"/>
          </a:xfrm>
          <a:custGeom>
            <a:avLst/>
            <a:gdLst/>
            <a:ahLst/>
            <a:cxnLst/>
            <a:rect l="l" t="t" r="r" b="b"/>
            <a:pathLst>
              <a:path w="421004" h="1737360">
                <a:moveTo>
                  <a:pt x="420624" y="0"/>
                </a:moveTo>
                <a:lnTo>
                  <a:pt x="0" y="0"/>
                </a:lnTo>
                <a:lnTo>
                  <a:pt x="0" y="1737360"/>
                </a:lnTo>
                <a:lnTo>
                  <a:pt x="420624" y="1737360"/>
                </a:lnTo>
                <a:lnTo>
                  <a:pt x="420624" y="0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</p:spPr>
        <p:txBody>
          <a:bodyPr wrap="square" lIns="0" tIns="0" rIns="0" bIns="0" rtlCol="0"/>
          <a:lstStyle/>
          <a:p>
            <a:pPr defTabSz="1219170">
              <a:defRPr/>
            </a:pPr>
            <a:endParaRPr sz="2400" kern="0">
              <a:solidFill>
                <a:sysClr val="windowText" lastClr="000000"/>
              </a:solidFill>
            </a:endParaRPr>
          </a:p>
        </p:txBody>
      </p:sp>
      <p:sp>
        <p:nvSpPr>
          <p:cNvPr id="9" name="object 9">
            <a:extLst>
              <a:ext uri="{FF2B5EF4-FFF2-40B4-BE49-F238E27FC236}">
                <a16:creationId xmlns:a16="http://schemas.microsoft.com/office/drawing/2014/main" id="{36E24FE3-3712-8615-1A25-431DA722A201}"/>
              </a:ext>
            </a:extLst>
          </p:cNvPr>
          <p:cNvSpPr/>
          <p:nvPr/>
        </p:nvSpPr>
        <p:spPr>
          <a:xfrm>
            <a:off x="4283345" y="4031422"/>
            <a:ext cx="1206039" cy="1556987"/>
          </a:xfrm>
          <a:custGeom>
            <a:avLst/>
            <a:gdLst/>
            <a:ahLst/>
            <a:cxnLst/>
            <a:rect l="l" t="t" r="r" b="b"/>
            <a:pathLst>
              <a:path w="421004" h="868679">
                <a:moveTo>
                  <a:pt x="420624" y="0"/>
                </a:moveTo>
                <a:lnTo>
                  <a:pt x="0" y="0"/>
                </a:lnTo>
                <a:lnTo>
                  <a:pt x="0" y="868680"/>
                </a:lnTo>
                <a:lnTo>
                  <a:pt x="420624" y="868680"/>
                </a:lnTo>
                <a:lnTo>
                  <a:pt x="420624" y="0"/>
                </a:lnTo>
                <a:close/>
              </a:path>
            </a:pathLst>
          </a:custGeom>
          <a:solidFill>
            <a:srgbClr val="00B050"/>
          </a:solidFill>
        </p:spPr>
        <p:txBody>
          <a:bodyPr wrap="square" lIns="0" tIns="0" rIns="0" bIns="0" rtlCol="0"/>
          <a:lstStyle/>
          <a:p>
            <a:pPr defTabSz="1219170">
              <a:defRPr/>
            </a:pPr>
            <a:endParaRPr sz="2400" kern="0">
              <a:solidFill>
                <a:sysClr val="windowText" lastClr="000000"/>
              </a:solidFill>
            </a:endParaRPr>
          </a:p>
        </p:txBody>
      </p:sp>
      <p:sp>
        <p:nvSpPr>
          <p:cNvPr id="13" name="object 13">
            <a:extLst>
              <a:ext uri="{FF2B5EF4-FFF2-40B4-BE49-F238E27FC236}">
                <a16:creationId xmlns:a16="http://schemas.microsoft.com/office/drawing/2014/main" id="{D025B078-D12E-BD39-C749-07AC8FEAFD4A}"/>
              </a:ext>
            </a:extLst>
          </p:cNvPr>
          <p:cNvSpPr txBox="1"/>
          <p:nvPr/>
        </p:nvSpPr>
        <p:spPr>
          <a:xfrm>
            <a:off x="4887783" y="2694676"/>
            <a:ext cx="2332122" cy="755762"/>
          </a:xfrm>
          <a:prstGeom prst="rect">
            <a:avLst/>
          </a:prstGeom>
        </p:spPr>
        <p:txBody>
          <a:bodyPr vert="horz" wrap="square" lIns="0" tIns="16933" rIns="0" bIns="0" rtlCol="0">
            <a:spAutoFit/>
          </a:bodyPr>
          <a:lstStyle/>
          <a:p>
            <a:pPr marL="16933" defTabSz="1219170">
              <a:spcBef>
                <a:spcPts val="133"/>
              </a:spcBef>
              <a:defRPr/>
            </a:pPr>
            <a:r>
              <a:rPr sz="2067" kern="0" dirty="0">
                <a:solidFill>
                  <a:srgbClr val="464643"/>
                </a:solidFill>
                <a:latin typeface="Arial Black"/>
                <a:cs typeface="Arial Black"/>
              </a:rPr>
              <a:t>в</a:t>
            </a:r>
            <a:r>
              <a:rPr sz="2067" kern="0" spc="233" dirty="0">
                <a:solidFill>
                  <a:srgbClr val="464643"/>
                </a:solidFill>
                <a:latin typeface="Arial Black"/>
                <a:cs typeface="Arial Black"/>
              </a:rPr>
              <a:t> </a:t>
            </a:r>
            <a:r>
              <a:rPr lang="ru-RU" sz="4800" kern="0" spc="-33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/>
                <a:cs typeface="Arial Black"/>
              </a:rPr>
              <a:t>2</a:t>
            </a:r>
            <a:endParaRPr sz="4800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/>
              <a:cs typeface="Arial Black"/>
            </a:endParaRPr>
          </a:p>
        </p:txBody>
      </p:sp>
      <p:sp>
        <p:nvSpPr>
          <p:cNvPr id="14" name="object 14">
            <a:extLst>
              <a:ext uri="{FF2B5EF4-FFF2-40B4-BE49-F238E27FC236}">
                <a16:creationId xmlns:a16="http://schemas.microsoft.com/office/drawing/2014/main" id="{87798587-157E-7A47-96B0-22FFDA926E7C}"/>
              </a:ext>
            </a:extLst>
          </p:cNvPr>
          <p:cNvSpPr txBox="1"/>
          <p:nvPr/>
        </p:nvSpPr>
        <p:spPr>
          <a:xfrm>
            <a:off x="5666545" y="2996132"/>
            <a:ext cx="895063" cy="341184"/>
          </a:xfrm>
          <a:prstGeom prst="rect">
            <a:avLst/>
          </a:prstGeom>
        </p:spPr>
        <p:txBody>
          <a:bodyPr vert="horz" wrap="square" lIns="0" tIns="22860" rIns="0" bIns="0" rtlCol="0">
            <a:spAutoFit/>
          </a:bodyPr>
          <a:lstStyle/>
          <a:p>
            <a:pPr marL="16933" defTabSz="1219170">
              <a:spcBef>
                <a:spcPts val="180"/>
              </a:spcBef>
              <a:defRPr/>
            </a:pPr>
            <a:r>
              <a:rPr sz="2067" kern="0" spc="-33" dirty="0" smtClean="0">
                <a:solidFill>
                  <a:srgbClr val="464643"/>
                </a:solidFill>
                <a:latin typeface="Arial Black"/>
                <a:cs typeface="Arial Black"/>
              </a:rPr>
              <a:t>р</a:t>
            </a:r>
            <a:r>
              <a:rPr lang="ru-RU" sz="2067" kern="0" spc="-33" dirty="0" smtClean="0">
                <a:solidFill>
                  <a:srgbClr val="464643"/>
                </a:solidFill>
                <a:latin typeface="Arial Black"/>
                <a:cs typeface="Arial Black"/>
              </a:rPr>
              <a:t>аза</a:t>
            </a:r>
            <a:endParaRPr sz="2067" kern="0" dirty="0">
              <a:solidFill>
                <a:sysClr val="windowText" lastClr="000000"/>
              </a:solidFill>
              <a:latin typeface="Arial Black"/>
              <a:cs typeface="Arial Black"/>
            </a:endParaRPr>
          </a:p>
        </p:txBody>
      </p:sp>
      <p:sp>
        <p:nvSpPr>
          <p:cNvPr id="15" name="object 15">
            <a:extLst>
              <a:ext uri="{FF2B5EF4-FFF2-40B4-BE49-F238E27FC236}">
                <a16:creationId xmlns:a16="http://schemas.microsoft.com/office/drawing/2014/main" id="{6F77F92F-48A9-556E-8EA0-BC5B32607B80}"/>
              </a:ext>
            </a:extLst>
          </p:cNvPr>
          <p:cNvSpPr txBox="1"/>
          <p:nvPr/>
        </p:nvSpPr>
        <p:spPr>
          <a:xfrm>
            <a:off x="598219" y="1474674"/>
            <a:ext cx="5532050" cy="664284"/>
          </a:xfrm>
          <a:prstGeom prst="rect">
            <a:avLst/>
          </a:prstGeom>
        </p:spPr>
        <p:txBody>
          <a:bodyPr vert="horz" wrap="square" lIns="0" tIns="22860" rIns="0" bIns="0" rtlCol="0">
            <a:spAutoFit/>
          </a:bodyPr>
          <a:lstStyle/>
          <a:p>
            <a:pPr algn="ctr" defTabSz="1219170">
              <a:spcBef>
                <a:spcPts val="180"/>
              </a:spcBef>
              <a:defRPr/>
            </a:pPr>
            <a:r>
              <a:rPr lang="ru-RU" sz="2000" b="1" kern="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Сокращение времени процесса </a:t>
            </a:r>
          </a:p>
          <a:p>
            <a:pPr algn="ctr" defTabSz="1219170">
              <a:spcBef>
                <a:spcPts val="180"/>
              </a:spcBef>
              <a:defRPr/>
            </a:pPr>
            <a:r>
              <a:rPr lang="ru-RU" sz="2000" b="1" kern="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подбора контрагентов, дней</a:t>
            </a:r>
            <a:endParaRPr sz="2400" kern="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5" name="object 18">
            <a:extLst>
              <a:ext uri="{FF2B5EF4-FFF2-40B4-BE49-F238E27FC236}">
                <a16:creationId xmlns:a16="http://schemas.microsoft.com/office/drawing/2014/main" id="{27EFE7B5-3D2A-2605-0BA9-44CF7E78F60F}"/>
              </a:ext>
            </a:extLst>
          </p:cNvPr>
          <p:cNvSpPr/>
          <p:nvPr/>
        </p:nvSpPr>
        <p:spPr>
          <a:xfrm>
            <a:off x="7129476" y="3138134"/>
            <a:ext cx="1244948" cy="2480250"/>
          </a:xfrm>
          <a:custGeom>
            <a:avLst/>
            <a:gdLst/>
            <a:ahLst/>
            <a:cxnLst/>
            <a:rect l="l" t="t" r="r" b="b"/>
            <a:pathLst>
              <a:path w="325120" h="978535">
                <a:moveTo>
                  <a:pt x="324611" y="0"/>
                </a:moveTo>
                <a:lnTo>
                  <a:pt x="0" y="0"/>
                </a:lnTo>
                <a:lnTo>
                  <a:pt x="0" y="978408"/>
                </a:lnTo>
                <a:lnTo>
                  <a:pt x="324611" y="978408"/>
                </a:lnTo>
                <a:lnTo>
                  <a:pt x="324611" y="0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</p:spPr>
        <p:txBody>
          <a:bodyPr wrap="square" lIns="0" tIns="0" rIns="0" bIns="0" rtlCol="0"/>
          <a:lstStyle/>
          <a:p>
            <a:endParaRPr sz="2400"/>
          </a:p>
        </p:txBody>
      </p:sp>
      <p:grpSp>
        <p:nvGrpSpPr>
          <p:cNvPr id="36" name="object 20">
            <a:extLst>
              <a:ext uri="{FF2B5EF4-FFF2-40B4-BE49-F238E27FC236}">
                <a16:creationId xmlns:a16="http://schemas.microsoft.com/office/drawing/2014/main" id="{7CD6FBFA-ACE7-6225-7837-6EEB6A92E4F4}"/>
              </a:ext>
            </a:extLst>
          </p:cNvPr>
          <p:cNvGrpSpPr/>
          <p:nvPr/>
        </p:nvGrpSpPr>
        <p:grpSpPr>
          <a:xfrm>
            <a:off x="7421227" y="2859380"/>
            <a:ext cx="2340212" cy="2730690"/>
            <a:chOff x="7392923" y="3615944"/>
            <a:chExt cx="663287" cy="1079754"/>
          </a:xfrm>
        </p:grpSpPr>
        <p:sp>
          <p:nvSpPr>
            <p:cNvPr id="37" name="object 21">
              <a:extLst>
                <a:ext uri="{FF2B5EF4-FFF2-40B4-BE49-F238E27FC236}">
                  <a16:creationId xmlns:a16="http://schemas.microsoft.com/office/drawing/2014/main" id="{2F53B596-A148-5FD7-4E22-2CDDA904F0AF}"/>
                </a:ext>
              </a:extLst>
            </p:cNvPr>
            <p:cNvSpPr/>
            <p:nvPr/>
          </p:nvSpPr>
          <p:spPr>
            <a:xfrm>
              <a:off x="7828787" y="3615944"/>
              <a:ext cx="109855" cy="517525"/>
            </a:xfrm>
            <a:custGeom>
              <a:avLst/>
              <a:gdLst/>
              <a:ahLst/>
              <a:cxnLst/>
              <a:rect l="l" t="t" r="r" b="b"/>
              <a:pathLst>
                <a:path w="109854" h="517525">
                  <a:moveTo>
                    <a:pt x="36603" y="408312"/>
                  </a:moveTo>
                  <a:lnTo>
                    <a:pt x="0" y="409270"/>
                  </a:lnTo>
                  <a:lnTo>
                    <a:pt x="57657" y="517524"/>
                  </a:lnTo>
                  <a:lnTo>
                    <a:pt x="100266" y="426592"/>
                  </a:lnTo>
                  <a:lnTo>
                    <a:pt x="37083" y="426592"/>
                  </a:lnTo>
                  <a:lnTo>
                    <a:pt x="36629" y="409270"/>
                  </a:lnTo>
                  <a:lnTo>
                    <a:pt x="36603" y="408312"/>
                  </a:lnTo>
                  <a:close/>
                </a:path>
                <a:path w="109854" h="517525">
                  <a:moveTo>
                    <a:pt x="73058" y="407359"/>
                  </a:moveTo>
                  <a:lnTo>
                    <a:pt x="36603" y="408312"/>
                  </a:lnTo>
                  <a:lnTo>
                    <a:pt x="37058" y="425640"/>
                  </a:lnTo>
                  <a:lnTo>
                    <a:pt x="37083" y="426592"/>
                  </a:lnTo>
                  <a:lnTo>
                    <a:pt x="73532" y="425640"/>
                  </a:lnTo>
                  <a:lnTo>
                    <a:pt x="73108" y="409270"/>
                  </a:lnTo>
                  <a:lnTo>
                    <a:pt x="73058" y="407359"/>
                  </a:lnTo>
                  <a:close/>
                </a:path>
                <a:path w="109854" h="517525">
                  <a:moveTo>
                    <a:pt x="109727" y="406399"/>
                  </a:moveTo>
                  <a:lnTo>
                    <a:pt x="73058" y="407359"/>
                  </a:lnTo>
                  <a:lnTo>
                    <a:pt x="73532" y="425640"/>
                  </a:lnTo>
                  <a:lnTo>
                    <a:pt x="37083" y="426592"/>
                  </a:lnTo>
                  <a:lnTo>
                    <a:pt x="100266" y="426592"/>
                  </a:lnTo>
                  <a:lnTo>
                    <a:pt x="109727" y="406399"/>
                  </a:lnTo>
                  <a:close/>
                </a:path>
                <a:path w="109854" h="517525">
                  <a:moveTo>
                    <a:pt x="62483" y="0"/>
                  </a:moveTo>
                  <a:lnTo>
                    <a:pt x="25907" y="1015"/>
                  </a:lnTo>
                  <a:lnTo>
                    <a:pt x="36553" y="406399"/>
                  </a:lnTo>
                  <a:lnTo>
                    <a:pt x="36603" y="408312"/>
                  </a:lnTo>
                  <a:lnTo>
                    <a:pt x="73058" y="407359"/>
                  </a:lnTo>
                  <a:lnTo>
                    <a:pt x="62510" y="1015"/>
                  </a:lnTo>
                  <a:lnTo>
                    <a:pt x="62483" y="0"/>
                  </a:lnTo>
                  <a:close/>
                </a:path>
              </a:pathLst>
            </a:custGeom>
            <a:solidFill>
              <a:srgbClr val="3A170F"/>
            </a:solidFill>
          </p:spPr>
          <p:txBody>
            <a:bodyPr wrap="square" lIns="0" tIns="0" rIns="0" bIns="0" rtlCol="0"/>
            <a:lstStyle/>
            <a:p>
              <a:endParaRPr sz="2400"/>
            </a:p>
          </p:txBody>
        </p:sp>
        <p:sp>
          <p:nvSpPr>
            <p:cNvPr id="38" name="object 22">
              <a:extLst>
                <a:ext uri="{FF2B5EF4-FFF2-40B4-BE49-F238E27FC236}">
                  <a16:creationId xmlns:a16="http://schemas.microsoft.com/office/drawing/2014/main" id="{24EEAD04-12CB-6F32-7A46-8A7FFC8D3DA9}"/>
                </a:ext>
              </a:extLst>
            </p:cNvPr>
            <p:cNvSpPr/>
            <p:nvPr/>
          </p:nvSpPr>
          <p:spPr>
            <a:xfrm>
              <a:off x="7708391" y="4133088"/>
              <a:ext cx="347819" cy="562610"/>
            </a:xfrm>
            <a:custGeom>
              <a:avLst/>
              <a:gdLst/>
              <a:ahLst/>
              <a:cxnLst/>
              <a:rect l="l" t="t" r="r" b="b"/>
              <a:pathLst>
                <a:path w="329565" h="562610">
                  <a:moveTo>
                    <a:pt x="329183" y="0"/>
                  </a:moveTo>
                  <a:lnTo>
                    <a:pt x="0" y="0"/>
                  </a:lnTo>
                  <a:lnTo>
                    <a:pt x="0" y="562356"/>
                  </a:lnTo>
                  <a:lnTo>
                    <a:pt x="329183" y="562356"/>
                  </a:lnTo>
                  <a:lnTo>
                    <a:pt x="329183" y="0"/>
                  </a:lnTo>
                  <a:close/>
                </a:path>
              </a:pathLst>
            </a:custGeom>
            <a:solidFill>
              <a:srgbClr val="00B050"/>
            </a:solidFill>
          </p:spPr>
          <p:txBody>
            <a:bodyPr wrap="square" lIns="0" tIns="0" rIns="0" bIns="0" rtlCol="0"/>
            <a:lstStyle/>
            <a:p>
              <a:endParaRPr sz="2400"/>
            </a:p>
          </p:txBody>
        </p:sp>
        <p:sp>
          <p:nvSpPr>
            <p:cNvPr id="39" name="object 23">
              <a:extLst>
                <a:ext uri="{FF2B5EF4-FFF2-40B4-BE49-F238E27FC236}">
                  <a16:creationId xmlns:a16="http://schemas.microsoft.com/office/drawing/2014/main" id="{0AA507B5-302B-756B-E4FD-7ADDD9E82998}"/>
                </a:ext>
              </a:extLst>
            </p:cNvPr>
            <p:cNvSpPr/>
            <p:nvPr/>
          </p:nvSpPr>
          <p:spPr>
            <a:xfrm>
              <a:off x="7392923" y="3625596"/>
              <a:ext cx="492759" cy="0"/>
            </a:xfrm>
            <a:custGeom>
              <a:avLst/>
              <a:gdLst/>
              <a:ahLst/>
              <a:cxnLst/>
              <a:rect l="l" t="t" r="r" b="b"/>
              <a:pathLst>
                <a:path w="492759">
                  <a:moveTo>
                    <a:pt x="0" y="0"/>
                  </a:moveTo>
                  <a:lnTo>
                    <a:pt x="492632" y="0"/>
                  </a:lnTo>
                </a:path>
              </a:pathLst>
            </a:custGeom>
            <a:ln w="36576">
              <a:solidFill>
                <a:srgbClr val="3A170F"/>
              </a:solidFill>
            </a:ln>
          </p:spPr>
          <p:txBody>
            <a:bodyPr wrap="square" lIns="0" tIns="0" rIns="0" bIns="0" rtlCol="0"/>
            <a:lstStyle/>
            <a:p>
              <a:endParaRPr sz="2400"/>
            </a:p>
          </p:txBody>
        </p:sp>
      </p:grpSp>
      <p:sp>
        <p:nvSpPr>
          <p:cNvPr id="40" name="object 28">
            <a:extLst>
              <a:ext uri="{FF2B5EF4-FFF2-40B4-BE49-F238E27FC236}">
                <a16:creationId xmlns:a16="http://schemas.microsoft.com/office/drawing/2014/main" id="{45FEE9DA-8126-5450-9A8B-FDB9607847C6}"/>
              </a:ext>
            </a:extLst>
          </p:cNvPr>
          <p:cNvSpPr txBox="1"/>
          <p:nvPr/>
        </p:nvSpPr>
        <p:spPr>
          <a:xfrm>
            <a:off x="5948304" y="1474445"/>
            <a:ext cx="5798481" cy="673175"/>
          </a:xfrm>
          <a:prstGeom prst="rect">
            <a:avLst/>
          </a:prstGeom>
        </p:spPr>
        <p:txBody>
          <a:bodyPr vert="horz" wrap="square" lIns="0" tIns="19473" rIns="0" bIns="0" rtlCol="0">
            <a:spAutoFit/>
          </a:bodyPr>
          <a:lstStyle/>
          <a:p>
            <a:pPr marL="16933" marR="165096" indent="-12700" algn="ctr">
              <a:lnSpc>
                <a:spcPct val="101699"/>
              </a:lnSpc>
              <a:spcBef>
                <a:spcPts val="153"/>
              </a:spcBef>
            </a:pPr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Сокращение времени согласования </a:t>
            </a:r>
          </a:p>
          <a:p>
            <a:pPr marL="16933" marR="165096" indent="-12700" algn="ctr">
              <a:lnSpc>
                <a:spcPct val="101699"/>
              </a:lnSpc>
              <a:spcBef>
                <a:spcPts val="153"/>
              </a:spcBef>
            </a:pPr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запроса на предоставление услуг</a:t>
            </a:r>
            <a:r>
              <a:rPr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  <a:r>
              <a:rPr sz="2000" b="1" spc="-2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b="1" spc="-33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дней</a:t>
            </a:r>
            <a:endParaRPr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object 14">
            <a:extLst>
              <a:ext uri="{FF2B5EF4-FFF2-40B4-BE49-F238E27FC236}">
                <a16:creationId xmlns:a16="http://schemas.microsoft.com/office/drawing/2014/main" id="{87798587-157E-7A47-96B0-22FFDA926E7C}"/>
              </a:ext>
            </a:extLst>
          </p:cNvPr>
          <p:cNvSpPr txBox="1"/>
          <p:nvPr/>
        </p:nvSpPr>
        <p:spPr>
          <a:xfrm>
            <a:off x="2545263" y="4099677"/>
            <a:ext cx="1291578" cy="315471"/>
          </a:xfrm>
          <a:prstGeom prst="rect">
            <a:avLst/>
          </a:prstGeom>
        </p:spPr>
        <p:txBody>
          <a:bodyPr vert="horz" wrap="square" lIns="0" tIns="22860" rIns="0" bIns="0" rtlCol="0">
            <a:spAutoFit/>
          </a:bodyPr>
          <a:lstStyle/>
          <a:p>
            <a:pPr marL="16933" algn="ctr" defTabSz="1219170">
              <a:spcBef>
                <a:spcPts val="180"/>
              </a:spcBef>
              <a:defRPr/>
            </a:pPr>
            <a:r>
              <a:rPr lang="ru-RU" sz="1900" kern="0" spc="-33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/>
                <a:cs typeface="Arial Black"/>
              </a:rPr>
              <a:t>60 дней</a:t>
            </a:r>
            <a:endParaRPr sz="1900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/>
              <a:cs typeface="Arial Black"/>
            </a:endParaRPr>
          </a:p>
        </p:txBody>
      </p:sp>
      <p:sp>
        <p:nvSpPr>
          <p:cNvPr id="44" name="object 14">
            <a:extLst>
              <a:ext uri="{FF2B5EF4-FFF2-40B4-BE49-F238E27FC236}">
                <a16:creationId xmlns:a16="http://schemas.microsoft.com/office/drawing/2014/main" id="{87798587-157E-7A47-96B0-22FFDA926E7C}"/>
              </a:ext>
            </a:extLst>
          </p:cNvPr>
          <p:cNvSpPr txBox="1"/>
          <p:nvPr/>
        </p:nvSpPr>
        <p:spPr>
          <a:xfrm>
            <a:off x="4197807" y="4652179"/>
            <a:ext cx="1291578" cy="315471"/>
          </a:xfrm>
          <a:prstGeom prst="rect">
            <a:avLst/>
          </a:prstGeom>
        </p:spPr>
        <p:txBody>
          <a:bodyPr vert="horz" wrap="square" lIns="0" tIns="22860" rIns="0" bIns="0" rtlCol="0">
            <a:spAutoFit/>
          </a:bodyPr>
          <a:lstStyle/>
          <a:p>
            <a:pPr marL="16933" algn="ctr" defTabSz="1219170">
              <a:spcBef>
                <a:spcPts val="180"/>
              </a:spcBef>
              <a:defRPr/>
            </a:pPr>
            <a:r>
              <a:rPr lang="ru-RU" sz="1900" kern="0" spc="-33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/>
                <a:cs typeface="Arial Black"/>
              </a:rPr>
              <a:t>30 дней</a:t>
            </a:r>
            <a:endParaRPr sz="1900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/>
              <a:cs typeface="Arial Black"/>
            </a:endParaRPr>
          </a:p>
        </p:txBody>
      </p:sp>
      <p:sp>
        <p:nvSpPr>
          <p:cNvPr id="45" name="object 13">
            <a:extLst>
              <a:ext uri="{FF2B5EF4-FFF2-40B4-BE49-F238E27FC236}">
                <a16:creationId xmlns:a16="http://schemas.microsoft.com/office/drawing/2014/main" id="{D025B078-D12E-BD39-C749-07AC8FEAFD4A}"/>
              </a:ext>
            </a:extLst>
          </p:cNvPr>
          <p:cNvSpPr txBox="1"/>
          <p:nvPr/>
        </p:nvSpPr>
        <p:spPr>
          <a:xfrm>
            <a:off x="9302750" y="2710917"/>
            <a:ext cx="2332122" cy="755762"/>
          </a:xfrm>
          <a:prstGeom prst="rect">
            <a:avLst/>
          </a:prstGeom>
        </p:spPr>
        <p:txBody>
          <a:bodyPr vert="horz" wrap="square" lIns="0" tIns="16933" rIns="0" bIns="0" rtlCol="0">
            <a:spAutoFit/>
          </a:bodyPr>
          <a:lstStyle/>
          <a:p>
            <a:pPr marL="16933" defTabSz="1219170">
              <a:spcBef>
                <a:spcPts val="133"/>
              </a:spcBef>
              <a:defRPr/>
            </a:pPr>
            <a:r>
              <a:rPr sz="2067" kern="0" dirty="0">
                <a:solidFill>
                  <a:srgbClr val="464643"/>
                </a:solidFill>
                <a:latin typeface="Arial Black"/>
                <a:cs typeface="Arial Black"/>
              </a:rPr>
              <a:t>в</a:t>
            </a:r>
            <a:r>
              <a:rPr sz="2067" kern="0" spc="233" dirty="0">
                <a:solidFill>
                  <a:srgbClr val="464643"/>
                </a:solidFill>
                <a:latin typeface="Arial Black"/>
                <a:cs typeface="Arial Black"/>
              </a:rPr>
              <a:t> </a:t>
            </a:r>
            <a:r>
              <a:rPr lang="ru-RU" sz="4800" kern="0" spc="-33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/>
                <a:cs typeface="Arial Black"/>
              </a:rPr>
              <a:t>2</a:t>
            </a:r>
            <a:r>
              <a:rPr lang="ru-RU" sz="4800" kern="0" spc="-33" dirty="0" smtClean="0">
                <a:solidFill>
                  <a:srgbClr val="464643"/>
                </a:solidFill>
                <a:latin typeface="Arial Black"/>
                <a:cs typeface="Arial Black"/>
              </a:rPr>
              <a:t> </a:t>
            </a:r>
            <a:r>
              <a:rPr lang="ru-RU" kern="0" spc="-33" dirty="0" smtClean="0">
                <a:solidFill>
                  <a:srgbClr val="464643"/>
                </a:solidFill>
                <a:latin typeface="Arial Black"/>
                <a:cs typeface="Arial Black"/>
              </a:rPr>
              <a:t>раза</a:t>
            </a:r>
            <a:endParaRPr kern="0" dirty="0">
              <a:solidFill>
                <a:sysClr val="windowText" lastClr="000000"/>
              </a:solidFill>
              <a:latin typeface="Arial Black"/>
              <a:cs typeface="Arial Black"/>
            </a:endParaRPr>
          </a:p>
        </p:txBody>
      </p:sp>
      <p:sp>
        <p:nvSpPr>
          <p:cNvPr id="46" name="object 14">
            <a:extLst>
              <a:ext uri="{FF2B5EF4-FFF2-40B4-BE49-F238E27FC236}">
                <a16:creationId xmlns:a16="http://schemas.microsoft.com/office/drawing/2014/main" id="{87798587-157E-7A47-96B0-22FFDA926E7C}"/>
              </a:ext>
            </a:extLst>
          </p:cNvPr>
          <p:cNvSpPr txBox="1"/>
          <p:nvPr/>
        </p:nvSpPr>
        <p:spPr>
          <a:xfrm>
            <a:off x="7131115" y="4112534"/>
            <a:ext cx="1291578" cy="315471"/>
          </a:xfrm>
          <a:prstGeom prst="rect">
            <a:avLst/>
          </a:prstGeom>
        </p:spPr>
        <p:txBody>
          <a:bodyPr vert="horz" wrap="square" lIns="0" tIns="22860" rIns="0" bIns="0" rtlCol="0">
            <a:spAutoFit/>
          </a:bodyPr>
          <a:lstStyle/>
          <a:p>
            <a:pPr marL="16933" algn="ctr" defTabSz="1219170">
              <a:spcBef>
                <a:spcPts val="180"/>
              </a:spcBef>
              <a:defRPr/>
            </a:pPr>
            <a:r>
              <a:rPr lang="ru-RU" sz="1900" kern="0" spc="-33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/>
                <a:cs typeface="Arial Black"/>
              </a:rPr>
              <a:t>20 дней</a:t>
            </a:r>
            <a:endParaRPr sz="1900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/>
              <a:cs typeface="Arial Black"/>
            </a:endParaRPr>
          </a:p>
        </p:txBody>
      </p:sp>
      <p:sp>
        <p:nvSpPr>
          <p:cNvPr id="47" name="object 14">
            <a:extLst>
              <a:ext uri="{FF2B5EF4-FFF2-40B4-BE49-F238E27FC236}">
                <a16:creationId xmlns:a16="http://schemas.microsoft.com/office/drawing/2014/main" id="{87798587-157E-7A47-96B0-22FFDA926E7C}"/>
              </a:ext>
            </a:extLst>
          </p:cNvPr>
          <p:cNvSpPr txBox="1"/>
          <p:nvPr/>
        </p:nvSpPr>
        <p:spPr>
          <a:xfrm>
            <a:off x="8469856" y="4639324"/>
            <a:ext cx="1291578" cy="315471"/>
          </a:xfrm>
          <a:prstGeom prst="rect">
            <a:avLst/>
          </a:prstGeom>
        </p:spPr>
        <p:txBody>
          <a:bodyPr vert="horz" wrap="square" lIns="0" tIns="22860" rIns="0" bIns="0" rtlCol="0">
            <a:spAutoFit/>
          </a:bodyPr>
          <a:lstStyle/>
          <a:p>
            <a:pPr marL="16933" algn="ctr" defTabSz="1219170">
              <a:spcBef>
                <a:spcPts val="180"/>
              </a:spcBef>
              <a:defRPr/>
            </a:pPr>
            <a:r>
              <a:rPr lang="ru-RU" sz="1900" kern="0" spc="-33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/>
                <a:cs typeface="Arial Black"/>
              </a:rPr>
              <a:t>10 дней</a:t>
            </a:r>
            <a:endParaRPr sz="1900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/>
              <a:cs typeface="Arial Black"/>
            </a:endParaRPr>
          </a:p>
        </p:txBody>
      </p:sp>
      <p:sp>
        <p:nvSpPr>
          <p:cNvPr id="42" name="object 21">
            <a:extLst>
              <a:ext uri="{FF2B5EF4-FFF2-40B4-BE49-F238E27FC236}">
                <a16:creationId xmlns:a16="http://schemas.microsoft.com/office/drawing/2014/main" id="{2F53B596-A148-5FD7-4E22-2CDDA904F0AF}"/>
              </a:ext>
            </a:extLst>
          </p:cNvPr>
          <p:cNvSpPr/>
          <p:nvPr/>
        </p:nvSpPr>
        <p:spPr>
          <a:xfrm>
            <a:off x="4547126" y="2859379"/>
            <a:ext cx="387591" cy="1172044"/>
          </a:xfrm>
          <a:custGeom>
            <a:avLst/>
            <a:gdLst/>
            <a:ahLst/>
            <a:cxnLst/>
            <a:rect l="l" t="t" r="r" b="b"/>
            <a:pathLst>
              <a:path w="109854" h="517525">
                <a:moveTo>
                  <a:pt x="36603" y="408312"/>
                </a:moveTo>
                <a:lnTo>
                  <a:pt x="0" y="409270"/>
                </a:lnTo>
                <a:lnTo>
                  <a:pt x="57657" y="517524"/>
                </a:lnTo>
                <a:lnTo>
                  <a:pt x="100266" y="426592"/>
                </a:lnTo>
                <a:lnTo>
                  <a:pt x="37083" y="426592"/>
                </a:lnTo>
                <a:lnTo>
                  <a:pt x="36629" y="409270"/>
                </a:lnTo>
                <a:lnTo>
                  <a:pt x="36603" y="408312"/>
                </a:lnTo>
                <a:close/>
              </a:path>
              <a:path w="109854" h="517525">
                <a:moveTo>
                  <a:pt x="73058" y="407359"/>
                </a:moveTo>
                <a:lnTo>
                  <a:pt x="36603" y="408312"/>
                </a:lnTo>
                <a:lnTo>
                  <a:pt x="37058" y="425640"/>
                </a:lnTo>
                <a:lnTo>
                  <a:pt x="37083" y="426592"/>
                </a:lnTo>
                <a:lnTo>
                  <a:pt x="73532" y="425640"/>
                </a:lnTo>
                <a:lnTo>
                  <a:pt x="73108" y="409270"/>
                </a:lnTo>
                <a:lnTo>
                  <a:pt x="73058" y="407359"/>
                </a:lnTo>
                <a:close/>
              </a:path>
              <a:path w="109854" h="517525">
                <a:moveTo>
                  <a:pt x="109727" y="406399"/>
                </a:moveTo>
                <a:lnTo>
                  <a:pt x="73058" y="407359"/>
                </a:lnTo>
                <a:lnTo>
                  <a:pt x="73532" y="425640"/>
                </a:lnTo>
                <a:lnTo>
                  <a:pt x="37083" y="426592"/>
                </a:lnTo>
                <a:lnTo>
                  <a:pt x="100266" y="426592"/>
                </a:lnTo>
                <a:lnTo>
                  <a:pt x="109727" y="406399"/>
                </a:lnTo>
                <a:close/>
              </a:path>
              <a:path w="109854" h="517525">
                <a:moveTo>
                  <a:pt x="62483" y="0"/>
                </a:moveTo>
                <a:lnTo>
                  <a:pt x="25907" y="1015"/>
                </a:lnTo>
                <a:lnTo>
                  <a:pt x="36553" y="406399"/>
                </a:lnTo>
                <a:lnTo>
                  <a:pt x="36603" y="408312"/>
                </a:lnTo>
                <a:lnTo>
                  <a:pt x="73058" y="407359"/>
                </a:lnTo>
                <a:lnTo>
                  <a:pt x="62510" y="1015"/>
                </a:lnTo>
                <a:lnTo>
                  <a:pt x="62483" y="0"/>
                </a:lnTo>
                <a:close/>
              </a:path>
            </a:pathLst>
          </a:custGeom>
          <a:solidFill>
            <a:srgbClr val="3A170F"/>
          </a:solidFill>
        </p:spPr>
        <p:txBody>
          <a:bodyPr wrap="square" lIns="0" tIns="0" rIns="0" bIns="0" rtlCol="0"/>
          <a:lstStyle/>
          <a:p>
            <a:endParaRPr sz="2400"/>
          </a:p>
        </p:txBody>
      </p:sp>
      <p:sp>
        <p:nvSpPr>
          <p:cNvPr id="43" name="object 23">
            <a:extLst>
              <a:ext uri="{FF2B5EF4-FFF2-40B4-BE49-F238E27FC236}">
                <a16:creationId xmlns:a16="http://schemas.microsoft.com/office/drawing/2014/main" id="{0AA507B5-302B-756B-E4FD-7ADDD9E82998}"/>
              </a:ext>
            </a:extLst>
          </p:cNvPr>
          <p:cNvSpPr/>
          <p:nvPr/>
        </p:nvSpPr>
        <p:spPr>
          <a:xfrm>
            <a:off x="3009309" y="2883788"/>
            <a:ext cx="1738554" cy="0"/>
          </a:xfrm>
          <a:custGeom>
            <a:avLst/>
            <a:gdLst/>
            <a:ahLst/>
            <a:cxnLst/>
            <a:rect l="l" t="t" r="r" b="b"/>
            <a:pathLst>
              <a:path w="492759">
                <a:moveTo>
                  <a:pt x="0" y="0"/>
                </a:moveTo>
                <a:lnTo>
                  <a:pt x="492632" y="0"/>
                </a:lnTo>
              </a:path>
            </a:pathLst>
          </a:custGeom>
          <a:ln w="36576">
            <a:solidFill>
              <a:srgbClr val="3A170F"/>
            </a:solidFill>
          </a:ln>
        </p:spPr>
        <p:txBody>
          <a:bodyPr wrap="square" lIns="0" tIns="0" rIns="0" bIns="0" rtlCol="0"/>
          <a:lstStyle/>
          <a:p>
            <a:endParaRPr sz="2400"/>
          </a:p>
        </p:txBody>
      </p:sp>
      <p:grpSp>
        <p:nvGrpSpPr>
          <p:cNvPr id="48" name="Группа 47"/>
          <p:cNvGrpSpPr/>
          <p:nvPr/>
        </p:nvGrpSpPr>
        <p:grpSpPr>
          <a:xfrm>
            <a:off x="-12848" y="-1340"/>
            <a:ext cx="625427" cy="6859340"/>
            <a:chOff x="-182012" y="0"/>
            <a:chExt cx="625427" cy="6859340"/>
          </a:xfrm>
        </p:grpSpPr>
        <p:sp>
          <p:nvSpPr>
            <p:cNvPr id="49" name="Прямоугольник 48"/>
            <p:cNvSpPr/>
            <p:nvPr/>
          </p:nvSpPr>
          <p:spPr>
            <a:xfrm rot="5400000">
              <a:off x="-3296395" y="3314288"/>
              <a:ext cx="6855318" cy="229424"/>
            </a:xfrm>
            <a:prstGeom prst="rect">
              <a:avLst/>
            </a:prstGeom>
            <a:gradFill flip="none" rotWithShape="1">
              <a:gsLst>
                <a:gs pos="64000">
                  <a:srgbClr val="0070C0"/>
                </a:gs>
                <a:gs pos="19000">
                  <a:srgbClr val="00206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50" name="Прямоугольник 49"/>
            <p:cNvSpPr/>
            <p:nvPr/>
          </p:nvSpPr>
          <p:spPr>
            <a:xfrm rot="5400000">
              <a:off x="-3511728" y="3331061"/>
              <a:ext cx="6857995" cy="198563"/>
            </a:xfrm>
            <a:prstGeom prst="rect">
              <a:avLst/>
            </a:prstGeom>
            <a:gradFill flip="none" rotWithShape="1">
              <a:gsLst>
                <a:gs pos="56000">
                  <a:srgbClr val="002060"/>
                </a:gs>
                <a:gs pos="90000">
                  <a:srgbClr val="002060"/>
                </a:gs>
                <a:gs pos="100000">
                  <a:srgbClr val="0070C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51" name="Прямоугольник 50"/>
            <p:cNvSpPr/>
            <p:nvPr/>
          </p:nvSpPr>
          <p:spPr>
            <a:xfrm rot="5400000">
              <a:off x="-3084952" y="3328292"/>
              <a:ext cx="6856659" cy="200075"/>
            </a:xfrm>
            <a:prstGeom prst="rect">
              <a:avLst/>
            </a:prstGeom>
            <a:gradFill flip="none" rotWithShape="1">
              <a:gsLst>
                <a:gs pos="9000">
                  <a:srgbClr val="E74106"/>
                </a:gs>
                <a:gs pos="35000">
                  <a:srgbClr val="F0742F"/>
                </a:gs>
                <a:gs pos="96000">
                  <a:srgbClr val="F9B1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pic>
          <p:nvPicPr>
            <p:cNvPr id="52" name="Рисунок 5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49990" y="725459"/>
              <a:ext cx="562508" cy="685724"/>
            </a:xfrm>
            <a:prstGeom prst="rect">
              <a:avLst/>
            </a:prstGeom>
          </p:spPr>
        </p:pic>
        <p:pic>
          <p:nvPicPr>
            <p:cNvPr id="53" name="Рисунок 5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46" r="15548"/>
            <a:stretch/>
          </p:blipFill>
          <p:spPr>
            <a:xfrm>
              <a:off x="-145861" y="82700"/>
              <a:ext cx="554250" cy="576680"/>
            </a:xfrm>
            <a:prstGeom prst="rect">
              <a:avLst/>
            </a:prstGeom>
          </p:spPr>
        </p:pic>
      </p:grpSp>
      <p:sp>
        <p:nvSpPr>
          <p:cNvPr id="34" name="Прямоугольник">
            <a:extLst>
              <a:ext uri="{FF2B5EF4-FFF2-40B4-BE49-F238E27FC236}">
                <a16:creationId xmlns:a16="http://schemas.microsoft.com/office/drawing/2014/main" id="{3E6FD34C-BEB9-402C-AB9B-75CDB7DE169C}"/>
              </a:ext>
            </a:extLst>
          </p:cNvPr>
          <p:cNvSpPr/>
          <p:nvPr/>
        </p:nvSpPr>
        <p:spPr>
          <a:xfrm>
            <a:off x="893101" y="637489"/>
            <a:ext cx="720000" cy="45000"/>
          </a:xfrm>
          <a:prstGeom prst="rect">
            <a:avLst/>
          </a:prstGeom>
          <a:gradFill flip="none" rotWithShape="1"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  <a:lin ang="21594000" scaled="0"/>
            <a:tileRect/>
          </a:gradFill>
          <a:ln w="12700">
            <a:miter lim="400000"/>
          </a:ln>
        </p:spPr>
        <p:txBody>
          <a:bodyPr lIns="25400" tIns="25400" rIns="25400" bIns="25400" anchor="ctr"/>
          <a:lstStyle/>
          <a:p>
            <a:pPr marL="0" marR="0" lvl="0" indent="0" algn="ctr" defTabSz="41275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00" b="1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Helvetica Neue Medium"/>
              <a:cs typeface="Helvetica Neue Medium"/>
              <a:sym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758600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hite">
  <a:themeElements>
    <a:clrScheme name="МИНЭК">
      <a:dk1>
        <a:srgbClr val="262626"/>
      </a:dk1>
      <a:lt1>
        <a:sysClr val="window" lastClr="FFFFFF"/>
      </a:lt1>
      <a:dk2>
        <a:srgbClr val="404EA1"/>
      </a:dk2>
      <a:lt2>
        <a:srgbClr val="FFFFFF"/>
      </a:lt2>
      <a:accent1>
        <a:srgbClr val="0895C5"/>
      </a:accent1>
      <a:accent2>
        <a:srgbClr val="1E77BC"/>
      </a:accent2>
      <a:accent3>
        <a:srgbClr val="5C2C83"/>
      </a:accent3>
      <a:accent4>
        <a:srgbClr val="FBCA62"/>
      </a:accent4>
      <a:accent5>
        <a:srgbClr val="00B2A8"/>
      </a:accent5>
      <a:accent6>
        <a:srgbClr val="92D050"/>
      </a:accent6>
      <a:hlink>
        <a:srgbClr val="0563C1"/>
      </a:hlink>
      <a:folHlink>
        <a:srgbClr val="954F72"/>
      </a:folHlink>
    </a:clrScheme>
    <a:fontScheme name="Другая 257">
      <a:majorFont>
        <a:latin typeface="Stem"/>
        <a:ea typeface="Helvetica Neue Medium"/>
        <a:cs typeface="Helvetica Neue Medium"/>
      </a:majorFont>
      <a:minorFont>
        <a:latin typeface="Ste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B3A8"/>
        </a:solidFill>
        <a:ln w="3175">
          <a:solidFill>
            <a:srgbClr val="00B3A8"/>
          </a:solidFill>
          <a:miter lim="400000"/>
        </a:ln>
      </a:spPr>
      <a:bodyPr lIns="0" tIns="0" rIns="0" bIns="0" anchor="ctr"/>
      <a:lstStyle>
        <a:defPPr>
          <a:defRPr sz="3000" b="0">
            <a:solidFill>
              <a:srgbClr val="FFFFFF"/>
            </a:solidFill>
            <a:latin typeface="+mn-lt"/>
            <a:ea typeface="+mn-ea"/>
            <a:cs typeface="+mn-cs"/>
            <a:sym typeface="Helvetica Neue Medium"/>
          </a:defRPr>
        </a:defPPr>
      </a:lstStyle>
    </a:spDef>
    <a:lnDef>
      <a:spPr>
        <a:noFill/>
        <a:ln w="127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40419" tIns="40419" rIns="40419" bIns="40419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800" b="1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9491</TotalTime>
  <Words>1295</Words>
  <Application>Microsoft Office PowerPoint</Application>
  <PresentationFormat>Широкоэкранный</PresentationFormat>
  <Paragraphs>268</Paragraphs>
  <Slides>8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22" baseType="lpstr">
      <vt:lpstr>Arial</vt:lpstr>
      <vt:lpstr>Arial Black</vt:lpstr>
      <vt:lpstr>Arial Narrow</vt:lpstr>
      <vt:lpstr>Calibri</vt:lpstr>
      <vt:lpstr>Helvetica Neue</vt:lpstr>
      <vt:lpstr>Helvetica Neue Light</vt:lpstr>
      <vt:lpstr>Helvetica Neue Medium</vt:lpstr>
      <vt:lpstr>Montserrat</vt:lpstr>
      <vt:lpstr>Montserrat SemiBold</vt:lpstr>
      <vt:lpstr>Open Sans ExtraBold</vt:lpstr>
      <vt:lpstr>Stem</vt:lpstr>
      <vt:lpstr>Tahoma</vt:lpstr>
      <vt:lpstr>Verdana</vt:lpstr>
      <vt:lpstr>White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ИТОГИ РЕАЛИЗАЦИИ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Трещёва Анна Валерьевна</dc:creator>
  <cp:lastModifiedBy>Пользователь</cp:lastModifiedBy>
  <cp:revision>351</cp:revision>
  <cp:lastPrinted>2025-11-21T03:50:44Z</cp:lastPrinted>
  <dcterms:created xsi:type="dcterms:W3CDTF">2023-04-18T06:52:51Z</dcterms:created>
  <dcterms:modified xsi:type="dcterms:W3CDTF">2025-11-24T05:21:20Z</dcterms:modified>
</cp:coreProperties>
</file>