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4"/>
  </p:notesMasterIdLst>
  <p:handoutMasterIdLst>
    <p:handoutMasterId r:id="rId15"/>
  </p:handoutMasterIdLst>
  <p:sldIdLst>
    <p:sldId id="355" r:id="rId5"/>
    <p:sldId id="360" r:id="rId6"/>
    <p:sldId id="356" r:id="rId7"/>
    <p:sldId id="352" r:id="rId8"/>
    <p:sldId id="353" r:id="rId9"/>
    <p:sldId id="359" r:id="rId10"/>
    <p:sldId id="350" r:id="rId11"/>
    <p:sldId id="351" r:id="rId12"/>
    <p:sldId id="358" r:id="rId13"/>
  </p:sldIdLst>
  <p:sldSz cx="12192000" cy="685800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сения Кузнецова" initials="КК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676"/>
    <a:srgbClr val="0C6AB0"/>
    <a:srgbClr val="F7931D"/>
    <a:srgbClr val="565656"/>
    <a:srgbClr val="44546A"/>
    <a:srgbClr val="D57347"/>
    <a:srgbClr val="000000"/>
    <a:srgbClr val="FFBE9D"/>
    <a:srgbClr val="F4DFD5"/>
    <a:srgbClr val="E9BF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8" autoAdjust="0"/>
    <p:restoredTop sz="86395" autoAdjust="0"/>
  </p:normalViewPr>
  <p:slideViewPr>
    <p:cSldViewPr snapToGrid="0">
      <p:cViewPr varScale="1">
        <p:scale>
          <a:sx n="116" d="100"/>
          <a:sy n="116" d="100"/>
        </p:scale>
        <p:origin x="372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4" d="100"/>
          <a:sy n="114" d="100"/>
        </p:scale>
        <p:origin x="-2358" y="-10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1093F709-3614-45F7-AB17-FCB5E9A4001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C0012BFE-B846-45C0-9ACD-01394A7D12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0036E-F505-4872-B748-DD9CACC9E92F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2FC896B-CB67-4CEA-9DC1-58698745C5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4A7EF0E-32AF-4E05-8C29-4189625813D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925B0-495E-48F9-B4D1-29829B6F3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2906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77BF6-1108-422D-9D87-0C04493D7C1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D7BD2-C27B-45E5-A3B4-C605881641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7445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latin typeface="Arial Black" panose="020B0A04020102020204" pitchFamily="34" charset="0"/>
              </a:rPr>
              <a:t>Целевое видение ЖС заключается в реализации возможности </a:t>
            </a:r>
            <a:r>
              <a:rPr lang="ru-RU" sz="1200" dirty="0" err="1" smtClean="0">
                <a:latin typeface="Arial Black" panose="020B0A04020102020204" pitchFamily="34" charset="0"/>
              </a:rPr>
              <a:t>проактивного</a:t>
            </a:r>
            <a:r>
              <a:rPr lang="ru-RU" sz="1200" dirty="0" smtClean="0">
                <a:latin typeface="Arial Black" panose="020B0A04020102020204" pitchFamily="34" charset="0"/>
              </a:rPr>
              <a:t> информирования граждан, достигших возраста 80 лет, о мерах поддержки (услугах), а также исключения необходимости посещения указанными гражданами организаций для оформления и получения мер поддержки (услуг).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72BC9-9586-4B47-B1FF-9AFFBF5ABEED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690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1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602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767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869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845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8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942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27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231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05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011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2435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47972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5284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5134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7775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1425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7714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21913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8436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61305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1085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240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899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4113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3557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26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7878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0282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5570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9653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5875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7976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769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3469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4730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857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042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2826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993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215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1112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016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0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A7740-64D5-4ABD-A02A-F8DF0C2A519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15F8F-3BBF-449B-A72A-44DF72D6E8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05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bg1"/>
            </a:gs>
            <a:gs pos="100000">
              <a:schemeClr val="accent3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>
                <a:srgbClr val="000000"/>
              </a:buClr>
              <a:buFont typeface="Arial"/>
              <a:buNone/>
              <a:defRPr/>
            </a:pPr>
            <a:fld id="{A5B1B43C-F22C-44F1-A6D3-A6A9DBA20707}" type="datetimeFigureOut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24.11.2025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>
                <a:srgbClr val="000000"/>
              </a:buClr>
              <a:buFont typeface="Arial"/>
              <a:buNone/>
              <a:defRPr/>
            </a:pPr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>
                <a:srgbClr val="000000"/>
              </a:buClr>
              <a:buFont typeface="Arial"/>
              <a:buNone/>
              <a:defRPr/>
            </a:pPr>
            <a:fld id="{46717DD9-7539-47BB-AFD1-9229B902CD19}" type="slidenum">
              <a:rPr lang="ru-RU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ru-RU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5891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16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56479-1D96-40CA-840B-E4506B362B2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550DE-C7FF-4998-9ED6-71826F60FE1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11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3.xml"/><Relationship Id="rId7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image" Target="../media/image10.jpe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1" r="24786"/>
          <a:stretch/>
        </p:blipFill>
        <p:spPr>
          <a:xfrm>
            <a:off x="6057900" y="-1"/>
            <a:ext cx="6134100" cy="6943725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81" y="368930"/>
            <a:ext cx="1145719" cy="548257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6053079" y="-4355"/>
            <a:ext cx="2439065" cy="6866710"/>
            <a:chOff x="6053079" y="-4355"/>
            <a:chExt cx="2439065" cy="6866710"/>
          </a:xfrm>
        </p:grpSpPr>
        <p:sp>
          <p:nvSpPr>
            <p:cNvPr id="31" name="Равнобедренный треугольник 30"/>
            <p:cNvSpPr/>
            <p:nvPr/>
          </p:nvSpPr>
          <p:spPr>
            <a:xfrm rot="5400000">
              <a:off x="3844638" y="2210494"/>
              <a:ext cx="6862354" cy="2432659"/>
            </a:xfrm>
            <a:prstGeom prst="triangle">
              <a:avLst>
                <a:gd name="adj" fmla="val 50381"/>
              </a:avLst>
            </a:prstGeom>
            <a:solidFill>
              <a:srgbClr val="8484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22" name="Равнобедренный треугольник 21"/>
            <p:cNvSpPr/>
            <p:nvPr/>
          </p:nvSpPr>
          <p:spPr>
            <a:xfrm rot="5400000">
              <a:off x="3769498" y="2285634"/>
              <a:ext cx="6862355" cy="2282378"/>
            </a:xfrm>
            <a:prstGeom prst="triangle">
              <a:avLst>
                <a:gd name="adj" fmla="val 50381"/>
              </a:avLst>
            </a:prstGeom>
            <a:solidFill>
              <a:srgbClr val="F79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" name="Равнобедренный треугольник 2"/>
            <p:cNvSpPr/>
            <p:nvPr/>
          </p:nvSpPr>
          <p:spPr>
            <a:xfrm rot="5400000">
              <a:off x="3703193" y="2345531"/>
              <a:ext cx="6866710" cy="2166938"/>
            </a:xfrm>
            <a:prstGeom prst="triangle">
              <a:avLst>
                <a:gd name="adj" fmla="val 5038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7" name="Надпись 23">
            <a:extLst>
              <a:ext uri="{FF2B5EF4-FFF2-40B4-BE49-F238E27FC236}">
                <a16:creationId xmlns:a16="http://schemas.microsoft.com/office/drawing/2014/main" xmlns="" id="{C1165547-DF3A-4694-9097-2BDAF2003713}"/>
              </a:ext>
            </a:extLst>
          </p:cNvPr>
          <p:cNvSpPr txBox="1"/>
          <p:nvPr/>
        </p:nvSpPr>
        <p:spPr>
          <a:xfrm>
            <a:off x="436571" y="2675401"/>
            <a:ext cx="7189347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400">
                <a:solidFill>
                  <a:srgbClr val="565656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defRPr>
            </a:lvl1pPr>
          </a:lstStyle>
          <a:p>
            <a:r>
              <a:rPr lang="ru-RU" sz="2800" b="1" dirty="0">
                <a:solidFill>
                  <a:srgbClr val="4454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установления опеки над недееспособным гражданином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327B1894-064C-D4F4-8AAB-F2FA59842022}"/>
              </a:ext>
            </a:extLst>
          </p:cNvPr>
          <p:cNvSpPr txBox="1"/>
          <p:nvPr/>
        </p:nvSpPr>
        <p:spPr>
          <a:xfrm>
            <a:off x="436571" y="5349647"/>
            <a:ext cx="5993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0" algn="l"/>
              </a:tabLst>
              <a:defRPr/>
            </a:pPr>
            <a:r>
              <a:rPr lang="ru-RU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Докладчик</a:t>
            </a:r>
            <a:r>
              <a:rPr lang="en-US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:</a:t>
            </a:r>
            <a:r>
              <a:rPr lang="ru-RU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  </a:t>
            </a:r>
          </a:p>
          <a:p>
            <a:pPr>
              <a:tabLst>
                <a:tab pos="0" algn="l"/>
              </a:tabLst>
              <a:defRPr/>
            </a:pPr>
            <a:r>
              <a:rPr lang="ru-RU" sz="2000" b="1" dirty="0" err="1" smtClean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Вышебаба</a:t>
            </a:r>
            <a:r>
              <a:rPr lang="ru-RU" sz="2000" b="1" dirty="0" smtClean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Наталья Александровна</a:t>
            </a:r>
          </a:p>
          <a:p>
            <a:pPr>
              <a:tabLst>
                <a:tab pos="0" algn="l"/>
              </a:tabLst>
              <a:defRPr/>
            </a:pPr>
            <a:endParaRPr lang="ru-RU" dirty="0">
              <a:solidFill>
                <a:srgbClr val="565656"/>
              </a:solidFill>
              <a:latin typeface="Arial" panose="020B0604020202020204" pitchFamily="34" charset="0"/>
              <a:ea typeface="Open Sans Light" pitchFamily="2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15" y="368930"/>
            <a:ext cx="562508" cy="6857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2582824" y="469065"/>
            <a:ext cx="544526" cy="44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33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770" t="13332" r="8852" b="4144"/>
          <a:stretch/>
        </p:blipFill>
        <p:spPr>
          <a:xfrm>
            <a:off x="216106" y="175655"/>
            <a:ext cx="11588715" cy="645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595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>
            <a:off x="7421" y="5051646"/>
            <a:ext cx="4339125" cy="18063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-2321" y="969703"/>
            <a:ext cx="4464047" cy="38700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6" name="Надпись 23">
            <a:extLst>
              <a:ext uri="{FF2B5EF4-FFF2-40B4-BE49-F238E27FC236}">
                <a16:creationId xmlns:a16="http://schemas.microsoft.com/office/drawing/2014/main" xmlns="" id="{C1165547-DF3A-4694-9097-2BDAF2003713}"/>
              </a:ext>
            </a:extLst>
          </p:cNvPr>
          <p:cNvSpPr txBox="1"/>
          <p:nvPr/>
        </p:nvSpPr>
        <p:spPr>
          <a:xfrm>
            <a:off x="515938" y="278615"/>
            <a:ext cx="861097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4800" b="1">
                <a:solidFill>
                  <a:srgbClr val="565656"/>
                </a:solidFill>
                <a:latin typeface="Open Sans ExtraBold" pitchFamily="2" charset="0"/>
                <a:ea typeface="Open Sans ExtraBold" pitchFamily="2" charset="0"/>
                <a:cs typeface="Open Sans ExtraBold" pitchFamily="2" charset="0"/>
              </a:defRPr>
            </a:lvl1pPr>
          </a:lstStyle>
          <a:p>
            <a:r>
              <a:rPr lang="ru-RU" sz="4000" dirty="0">
                <a:latin typeface="Arial Black" panose="020B0A04020102020204" pitchFamily="34" charset="0"/>
              </a:rPr>
              <a:t>Обоснование выбора </a:t>
            </a:r>
            <a:r>
              <a:rPr lang="ru-RU" sz="4000" dirty="0">
                <a:solidFill>
                  <a:srgbClr val="F7931D"/>
                </a:solidFill>
                <a:latin typeface="Arial Black" panose="020B0A04020102020204" pitchFamily="34" charset="0"/>
              </a:rPr>
              <a:t>проекта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4461726" y="1659663"/>
            <a:ext cx="7831038" cy="4624289"/>
            <a:chOff x="547181" y="1755959"/>
            <a:chExt cx="7955960" cy="4624289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547181" y="1824922"/>
              <a:ext cx="6948510" cy="4555326"/>
              <a:chOff x="6053079" y="-4355"/>
              <a:chExt cx="2439065" cy="6866710"/>
            </a:xfrm>
          </p:grpSpPr>
          <p:sp>
            <p:nvSpPr>
              <p:cNvPr id="37" name="Равнобедренный треугольник 36"/>
              <p:cNvSpPr/>
              <p:nvPr/>
            </p:nvSpPr>
            <p:spPr>
              <a:xfrm rot="5400000">
                <a:off x="3844638" y="2210494"/>
                <a:ext cx="6862354" cy="2432659"/>
              </a:xfrm>
              <a:prstGeom prst="triangle">
                <a:avLst>
                  <a:gd name="adj" fmla="val 50381"/>
                </a:avLst>
              </a:prstGeom>
              <a:solidFill>
                <a:srgbClr val="8484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38" name="Равнобедренный треугольник 37"/>
              <p:cNvSpPr/>
              <p:nvPr/>
            </p:nvSpPr>
            <p:spPr>
              <a:xfrm rot="5400000">
                <a:off x="3769498" y="2285634"/>
                <a:ext cx="6862355" cy="2282378"/>
              </a:xfrm>
              <a:prstGeom prst="triangle">
                <a:avLst>
                  <a:gd name="adj" fmla="val 50381"/>
                </a:avLst>
              </a:prstGeom>
              <a:solidFill>
                <a:srgbClr val="F7931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39" name="Равнобедренный треугольник 38"/>
              <p:cNvSpPr/>
              <p:nvPr/>
            </p:nvSpPr>
            <p:spPr>
              <a:xfrm rot="5400000">
                <a:off x="3703193" y="2345531"/>
                <a:ext cx="6866710" cy="2166938"/>
              </a:xfrm>
              <a:prstGeom prst="triangle">
                <a:avLst>
                  <a:gd name="adj" fmla="val 5038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3838817" y="2621444"/>
              <a:ext cx="957774" cy="957774"/>
              <a:chOff x="2781844" y="2049740"/>
              <a:chExt cx="957774" cy="957774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2781844" y="2049740"/>
                <a:ext cx="957774" cy="957774"/>
              </a:xfrm>
              <a:prstGeom prst="ellipse">
                <a:avLst/>
              </a:prstGeom>
              <a:solidFill>
                <a:schemeClr val="bg1"/>
              </a:solidFill>
              <a:ln w="3175">
                <a:gradFill flip="none" rotWithShape="1">
                  <a:gsLst>
                    <a:gs pos="24000">
                      <a:schemeClr val="bg1">
                        <a:lumMod val="75000"/>
                        <a:alpha val="11000"/>
                      </a:schemeClr>
                    </a:gs>
                    <a:gs pos="65000">
                      <a:srgbClr val="FD5C04"/>
                    </a:gs>
                  </a:gsLst>
                  <a:lin ang="81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43451" y="2232804"/>
                <a:ext cx="595592" cy="595590"/>
              </a:xfrm>
              <a:prstGeom prst="rect">
                <a:avLst/>
              </a:prstGeom>
            </p:spPr>
          </p:pic>
        </p:grpSp>
        <p:grpSp>
          <p:nvGrpSpPr>
            <p:cNvPr id="24" name="Группа 23"/>
            <p:cNvGrpSpPr/>
            <p:nvPr/>
          </p:nvGrpSpPr>
          <p:grpSpPr>
            <a:xfrm>
              <a:off x="3870629" y="4669055"/>
              <a:ext cx="957774" cy="957774"/>
              <a:chOff x="3409640" y="4045298"/>
              <a:chExt cx="957774" cy="957774"/>
            </a:xfrm>
          </p:grpSpPr>
          <p:sp>
            <p:nvSpPr>
              <p:cNvPr id="113" name="Овал 112"/>
              <p:cNvSpPr/>
              <p:nvPr/>
            </p:nvSpPr>
            <p:spPr>
              <a:xfrm>
                <a:off x="3409640" y="4045298"/>
                <a:ext cx="957774" cy="957774"/>
              </a:xfrm>
              <a:prstGeom prst="ellipse">
                <a:avLst/>
              </a:prstGeom>
              <a:solidFill>
                <a:schemeClr val="bg1"/>
              </a:solidFill>
              <a:ln w="3175">
                <a:gradFill flip="none" rotWithShape="1">
                  <a:gsLst>
                    <a:gs pos="24000">
                      <a:schemeClr val="bg1">
                        <a:lumMod val="75000"/>
                        <a:alpha val="11000"/>
                      </a:schemeClr>
                    </a:gs>
                    <a:gs pos="65000">
                      <a:srgbClr val="FD5C04"/>
                    </a:gs>
                  </a:gsLst>
                  <a:lin ang="135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  <p:pic>
            <p:nvPicPr>
              <p:cNvPr id="14" name="Рисунок 13"/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1082" y="4203876"/>
                <a:ext cx="654890" cy="654890"/>
              </a:xfrm>
              <a:prstGeom prst="rect">
                <a:avLst/>
              </a:prstGeom>
            </p:spPr>
          </p:pic>
        </p:grpSp>
        <p:grpSp>
          <p:nvGrpSpPr>
            <p:cNvPr id="22" name="Группа 21"/>
            <p:cNvGrpSpPr/>
            <p:nvPr/>
          </p:nvGrpSpPr>
          <p:grpSpPr>
            <a:xfrm>
              <a:off x="1524011" y="1803765"/>
              <a:ext cx="957774" cy="957774"/>
              <a:chOff x="1282777" y="1246782"/>
              <a:chExt cx="957774" cy="957774"/>
            </a:xfrm>
          </p:grpSpPr>
          <p:sp>
            <p:nvSpPr>
              <p:cNvPr id="108" name="Овал 107"/>
              <p:cNvSpPr/>
              <p:nvPr/>
            </p:nvSpPr>
            <p:spPr>
              <a:xfrm>
                <a:off x="1282777" y="1246782"/>
                <a:ext cx="957774" cy="957774"/>
              </a:xfrm>
              <a:prstGeom prst="ellipse">
                <a:avLst/>
              </a:prstGeom>
              <a:solidFill>
                <a:schemeClr val="bg1"/>
              </a:solidFill>
              <a:ln w="3175">
                <a:gradFill flip="none" rotWithShape="1">
                  <a:gsLst>
                    <a:gs pos="24000">
                      <a:schemeClr val="bg1">
                        <a:lumMod val="75000"/>
                        <a:alpha val="11000"/>
                      </a:schemeClr>
                    </a:gs>
                    <a:gs pos="65000">
                      <a:srgbClr val="FD5C04"/>
                    </a:gs>
                  </a:gsLst>
                  <a:lin ang="81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  <a:latin typeface="Arial Narrow" panose="020B0606020202030204" pitchFamily="34" charset="0"/>
                </a:endParaRPr>
              </a:p>
            </p:txBody>
          </p:sp>
          <p:pic>
            <p:nvPicPr>
              <p:cNvPr id="15" name="Рисунок 14"/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50047" y="1495469"/>
                <a:ext cx="623234" cy="623232"/>
              </a:xfrm>
              <a:prstGeom prst="rect">
                <a:avLst/>
              </a:prstGeom>
            </p:spPr>
          </p:pic>
        </p:grpSp>
        <p:sp>
          <p:nvSpPr>
            <p:cNvPr id="17" name="Прямоугольник 16"/>
            <p:cNvSpPr/>
            <p:nvPr/>
          </p:nvSpPr>
          <p:spPr>
            <a:xfrm>
              <a:off x="2546364" y="1755959"/>
              <a:ext cx="3154903" cy="60529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ru-RU" sz="2000" spc="-1" dirty="0" smtClean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Большое количество </a:t>
              </a:r>
            </a:p>
            <a:p>
              <a:pPr>
                <a:lnSpc>
                  <a:spcPts val="2000"/>
                </a:lnSpc>
              </a:pPr>
              <a:r>
                <a:rPr lang="ru-RU" sz="2000" spc="-1" dirty="0" smtClean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предоставляемых документов</a:t>
              </a:r>
              <a:endParaRPr lang="ru-RU" sz="2000" spc="-1" dirty="0">
                <a:solidFill>
                  <a:srgbClr val="565656"/>
                </a:solidFill>
                <a:latin typeface="Arial Narrow" panose="020B0606020202030204" pitchFamily="34" charset="0"/>
                <a:ea typeface="Open Sans Light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114" name="Прямоугольник 113"/>
            <p:cNvSpPr/>
            <p:nvPr/>
          </p:nvSpPr>
          <p:spPr>
            <a:xfrm>
              <a:off x="5030004" y="2578938"/>
              <a:ext cx="3380881" cy="6052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ru-RU" sz="2000" spc="-1" dirty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Низкое </a:t>
              </a:r>
              <a:r>
                <a:rPr lang="ru-RU" sz="2000" spc="-1" dirty="0" smtClean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информирование </a:t>
              </a:r>
            </a:p>
            <a:p>
              <a:pPr>
                <a:lnSpc>
                  <a:spcPts val="2000"/>
                </a:lnSpc>
              </a:pPr>
              <a:r>
                <a:rPr lang="ru-RU" sz="2000" spc="-1" dirty="0" smtClean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граждан</a:t>
              </a:r>
              <a:endParaRPr lang="ru-RU" sz="2000" spc="-1" dirty="0">
                <a:solidFill>
                  <a:srgbClr val="565656"/>
                </a:solidFill>
                <a:latin typeface="Arial Narrow" panose="020B0606020202030204" pitchFamily="34" charset="0"/>
                <a:ea typeface="Open Sans Light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4784751" y="5133710"/>
              <a:ext cx="3718390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ru-RU" sz="2000" spc="-1" dirty="0" smtClean="0">
                  <a:solidFill>
                    <a:srgbClr val="565656"/>
                  </a:solidFill>
                  <a:latin typeface="Arial Narrow" panose="020B0606020202030204" pitchFamily="34" charset="0"/>
                  <a:ea typeface="Open Sans Light" pitchFamily="2" charset="0"/>
                  <a:cs typeface="Arial" panose="020B0604020202020204" pitchFamily="34" charset="0"/>
                </a:rPr>
                <a:t>Большое количество очных визитов</a:t>
              </a:r>
              <a:endParaRPr lang="ru-RU" sz="2000" spc="-1" dirty="0">
                <a:solidFill>
                  <a:srgbClr val="565656"/>
                </a:solidFill>
                <a:latin typeface="Arial Narrow" panose="020B0606020202030204" pitchFamily="34" charset="0"/>
                <a:ea typeface="Open Sans Light" pitchFamily="2" charset="0"/>
                <a:cs typeface="Arial" panose="020B0604020202020204" pitchFamily="34" charset="0"/>
              </a:endParaRP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443394" y="5130672"/>
            <a:ext cx="23781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spc="-1" dirty="0" smtClean="0">
                <a:solidFill>
                  <a:srgbClr val="565656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Границы </a:t>
            </a:r>
            <a:r>
              <a:rPr lang="ru-RU" sz="2800" spc="-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проекта</a:t>
            </a:r>
            <a:endParaRPr lang="ru-RU" sz="2800" spc="-1" dirty="0">
              <a:solidFill>
                <a:srgbClr val="F7931D"/>
              </a:solidFill>
              <a:latin typeface="Arial Black" panose="020B0A04020102020204" pitchFamily="34" charset="0"/>
              <a:ea typeface="Open Sans ExtraBold" pitchFamily="2" charset="0"/>
              <a:cs typeface="Open Sans ExtraBold" pitchFamily="2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49201" y="6072722"/>
            <a:ext cx="3683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dirty="0">
                <a:solidFill>
                  <a:srgbClr val="565656"/>
                </a:solidFill>
                <a:latin typeface="Arial Narrow" panose="020B0606020202030204" pitchFamily="34" charset="0"/>
                <a:cs typeface="Arial" panose="020B0604020202020204" pitchFamily="34" charset="0"/>
                <a:sym typeface="Arial"/>
              </a:rPr>
              <a:t>От подачи заявления до </a:t>
            </a:r>
            <a:r>
              <a:rPr lang="ru-RU" altLang="ru-RU" sz="1600" dirty="0" smtClean="0">
                <a:solidFill>
                  <a:srgbClr val="565656"/>
                </a:solidFill>
                <a:latin typeface="Arial Narrow" panose="020B0606020202030204" pitchFamily="34" charset="0"/>
                <a:cs typeface="Arial" panose="020B0604020202020204" pitchFamily="34" charset="0"/>
                <a:sym typeface="Arial"/>
              </a:rPr>
              <a:t>предоставления государственной услуги</a:t>
            </a:r>
            <a:endParaRPr lang="ru-RU" altLang="ru-RU" sz="1600" dirty="0">
              <a:solidFill>
                <a:srgbClr val="565656"/>
              </a:solidFill>
              <a:latin typeface="Arial Narrow" panose="020B0606020202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933" y="1915244"/>
            <a:ext cx="417812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7931D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 </a:t>
            </a:r>
            <a:r>
              <a:rPr lang="ru-RU" sz="1600" b="1" dirty="0" smtClean="0">
                <a:solidFill>
                  <a:srgbClr val="F7931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Сократить время </a:t>
            </a:r>
            <a:r>
              <a:rPr lang="ru-RU" sz="16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консультирования кандидата в опекуны </a:t>
            </a:r>
            <a:r>
              <a:rPr lang="ru-RU" sz="1600" b="1" dirty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сотрудником </a:t>
            </a:r>
            <a:r>
              <a:rPr lang="ru-RU" sz="1600" b="1" dirty="0" err="1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ОСПН</a:t>
            </a:r>
            <a:r>
              <a:rPr lang="ru-RU" sz="16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(мин)</a:t>
            </a:r>
          </a:p>
          <a:p>
            <a:pPr algn="just"/>
            <a:r>
              <a:rPr lang="ru-RU" sz="24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        35        </a:t>
            </a:r>
            <a:r>
              <a:rPr lang="ru-RU" sz="2400" b="1" dirty="0" smtClean="0">
                <a:solidFill>
                  <a:srgbClr val="00B0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5</a:t>
            </a:r>
            <a:endParaRPr lang="en-US" sz="2400" b="1" dirty="0" smtClean="0">
              <a:solidFill>
                <a:srgbClr val="00B0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endParaRPr lang="ru-RU" sz="1600" b="1" dirty="0" smtClean="0">
              <a:solidFill>
                <a:srgbClr val="F7931D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r>
              <a:rPr lang="en-US" sz="16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ru-RU" sz="16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Сократить время на предоставление информации в органы государственной власти. (мин)</a:t>
            </a:r>
            <a:endParaRPr lang="ru-RU" sz="1600" b="1" dirty="0">
              <a:solidFill>
                <a:srgbClr val="F7931D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1600" dirty="0" smtClean="0">
                <a:solidFill>
                  <a:srgbClr val="565656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                   </a:t>
            </a:r>
            <a:r>
              <a:rPr lang="ru-RU" sz="24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35        </a:t>
            </a:r>
            <a:r>
              <a:rPr lang="ru-RU" sz="2400" b="1" dirty="0" smtClean="0">
                <a:solidFill>
                  <a:srgbClr val="00B0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00B0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sz="1600" dirty="0">
              <a:solidFill>
                <a:srgbClr val="565656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447200" y="1061351"/>
            <a:ext cx="3797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spc="-1" dirty="0" smtClean="0">
                <a:solidFill>
                  <a:srgbClr val="565656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Цели проекта 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1860598" y="2717680"/>
            <a:ext cx="535212" cy="33412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35" name="Стрелка вправо 34"/>
          <p:cNvSpPr/>
          <p:nvPr/>
        </p:nvSpPr>
        <p:spPr>
          <a:xfrm>
            <a:off x="1810718" y="4039928"/>
            <a:ext cx="535212" cy="33412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84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014" y="2962265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95"/>
          <a:stretch/>
        </p:blipFill>
        <p:spPr bwMode="auto">
          <a:xfrm rot="753141">
            <a:off x="9575319" y="1064324"/>
            <a:ext cx="518947" cy="5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118" y="1024713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95"/>
          <a:stretch/>
        </p:blipFill>
        <p:spPr bwMode="auto">
          <a:xfrm rot="753141">
            <a:off x="2081925" y="1051177"/>
            <a:ext cx="518947" cy="5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29"/>
          <p:cNvSpPr/>
          <p:nvPr/>
        </p:nvSpPr>
        <p:spPr>
          <a:xfrm>
            <a:off x="704582" y="1417922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Выносит решение о недееспособности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1"/>
          <p:cNvSpPr txBox="1">
            <a:spLocks/>
          </p:cNvSpPr>
          <p:nvPr/>
        </p:nvSpPr>
        <p:spPr>
          <a:xfrm>
            <a:off x="750002" y="1123453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СУД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129"/>
          <p:cNvSpPr/>
          <p:nvPr/>
        </p:nvSpPr>
        <p:spPr>
          <a:xfrm>
            <a:off x="2622395" y="1456691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Записывается на прием в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ОСПН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1"/>
          <p:cNvSpPr txBox="1">
            <a:spLocks/>
          </p:cNvSpPr>
          <p:nvPr/>
        </p:nvSpPr>
        <p:spPr>
          <a:xfrm>
            <a:off x="2656534" y="1162222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129"/>
          <p:cNvSpPr/>
          <p:nvPr/>
        </p:nvSpPr>
        <p:spPr>
          <a:xfrm>
            <a:off x="4506067" y="1456691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 на прием к специалисту ОСПН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1"/>
          <p:cNvSpPr txBox="1">
            <a:spLocks/>
          </p:cNvSpPr>
          <p:nvPr/>
        </p:nvSpPr>
        <p:spPr>
          <a:xfrm>
            <a:off x="4540206" y="1162222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29"/>
          <p:cNvSpPr/>
          <p:nvPr/>
        </p:nvSpPr>
        <p:spPr>
          <a:xfrm>
            <a:off x="6411446" y="1175975"/>
            <a:ext cx="1416673" cy="11429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Выдает перечень документов для оформления опеки, консультирует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41"/>
          <p:cNvSpPr txBox="1">
            <a:spLocks/>
          </p:cNvSpPr>
          <p:nvPr/>
        </p:nvSpPr>
        <p:spPr>
          <a:xfrm>
            <a:off x="6445585" y="881506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29"/>
          <p:cNvSpPr/>
          <p:nvPr/>
        </p:nvSpPr>
        <p:spPr>
          <a:xfrm>
            <a:off x="4835870" y="3315459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опеки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41"/>
          <p:cNvSpPr txBox="1">
            <a:spLocks/>
          </p:cNvSpPr>
          <p:nvPr/>
        </p:nvSpPr>
        <p:spPr>
          <a:xfrm>
            <a:off x="4870009" y="3020990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129"/>
          <p:cNvSpPr/>
          <p:nvPr/>
        </p:nvSpPr>
        <p:spPr>
          <a:xfrm>
            <a:off x="2944504" y="3325513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посещает жилье кандидата в опекуны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41"/>
          <p:cNvSpPr txBox="1">
            <a:spLocks/>
          </p:cNvSpPr>
          <p:nvPr/>
        </p:nvSpPr>
        <p:spPr>
          <a:xfrm>
            <a:off x="2978643" y="3031044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9018" y="5360968"/>
            <a:ext cx="11381173" cy="1182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792" indent="-304792" algn="just">
              <a:lnSpc>
                <a:spcPts val="1733"/>
              </a:lnSpc>
              <a:buAutoNum type="arabicPeriod"/>
            </a:pPr>
            <a:r>
              <a:rPr lang="ru-RU" sz="1600" b="1" dirty="0" smtClean="0"/>
              <a:t>Не все документы можно получить по </a:t>
            </a:r>
            <a:r>
              <a:rPr lang="ru-RU" sz="1600" b="1" dirty="0" err="1" smtClean="0"/>
              <a:t>СМЭВ</a:t>
            </a:r>
            <a:r>
              <a:rPr lang="ru-RU" sz="1600" b="1" dirty="0" smtClean="0"/>
              <a:t> (документы, подтверждающие родство, справка об отсутствии судимости)</a:t>
            </a:r>
            <a:r>
              <a:rPr lang="en-US" sz="1600" b="1" dirty="0"/>
              <a:t>;</a:t>
            </a:r>
            <a:endParaRPr lang="ru-RU" sz="1600" b="1" dirty="0"/>
          </a:p>
          <a:p>
            <a:pPr marL="304792" indent="-304792" algn="just">
              <a:lnSpc>
                <a:spcPts val="1733"/>
              </a:lnSpc>
              <a:buAutoNum type="arabicPeriod"/>
            </a:pPr>
            <a:r>
              <a:rPr lang="ru-RU" sz="1600" b="1" dirty="0" smtClean="0"/>
              <a:t>Проблемы прохождения медицинского осмотра, ФМБА просит направление на осмотр.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1600" b="1" dirty="0"/>
              <a:t>Длительное время </a:t>
            </a:r>
            <a:r>
              <a:rPr lang="ru-RU" sz="1600" b="1" dirty="0" smtClean="0"/>
              <a:t>для консультирования о правах и обязанностях будущего опекуна.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1600" b="1" dirty="0" smtClean="0"/>
              <a:t>Специалисту сложно искать в бумажном журнале информацию.</a:t>
            </a:r>
          </a:p>
          <a:p>
            <a:pPr marL="304792" indent="-304792" algn="just">
              <a:lnSpc>
                <a:spcPts val="1733"/>
              </a:lnSpc>
              <a:buAutoNum type="arabicPeriod"/>
            </a:pPr>
            <a:endParaRPr lang="ru-RU" sz="1200" dirty="0" smtClean="0">
              <a:solidFill>
                <a:srgbClr val="002060"/>
              </a:solidFill>
            </a:endParaRPr>
          </a:p>
        </p:txBody>
      </p:sp>
      <p:sp>
        <p:nvSpPr>
          <p:cNvPr id="22" name="Rectangle 63"/>
          <p:cNvSpPr txBox="1"/>
          <p:nvPr/>
        </p:nvSpPr>
        <p:spPr>
          <a:xfrm>
            <a:off x="646725" y="5028563"/>
            <a:ext cx="50758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r>
              <a:rPr lang="ru-RU" sz="2400" b="1" dirty="0">
                <a:solidFill>
                  <a:srgbClr val="F7931D"/>
                </a:solidFill>
              </a:rPr>
              <a:t>ПРОБЛЕМЫ</a:t>
            </a:r>
          </a:p>
        </p:txBody>
      </p:sp>
      <p:sp>
        <p:nvSpPr>
          <p:cNvPr id="23" name="object 3"/>
          <p:cNvSpPr txBox="1"/>
          <p:nvPr/>
        </p:nvSpPr>
        <p:spPr>
          <a:xfrm>
            <a:off x="2341330" y="18563"/>
            <a:ext cx="6867331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solidFill>
                  <a:srgbClr val="F7931D"/>
                </a:solidFill>
                <a:latin typeface="Calibri"/>
                <a:cs typeface="Calibri"/>
              </a:rPr>
              <a:t>Карта текущего состояния</a:t>
            </a:r>
            <a:endParaRPr sz="2400" dirty="0">
              <a:solidFill>
                <a:srgbClr val="F7931D"/>
              </a:solidFill>
              <a:latin typeface="Calibri"/>
              <a:cs typeface="Calibri"/>
            </a:endParaRPr>
          </a:p>
        </p:txBody>
      </p:sp>
      <p:sp>
        <p:nvSpPr>
          <p:cNvPr id="24" name="10-конечная звезда 23"/>
          <p:cNvSpPr/>
          <p:nvPr>
            <p:custDataLst>
              <p:tags r:id="rId1"/>
            </p:custDataLst>
          </p:nvPr>
        </p:nvSpPr>
        <p:spPr>
          <a:xfrm>
            <a:off x="6357687" y="698325"/>
            <a:ext cx="326117" cy="28344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5" name="10-конечная звезда 24"/>
          <p:cNvSpPr/>
          <p:nvPr>
            <p:custDataLst>
              <p:tags r:id="rId2"/>
            </p:custDataLst>
          </p:nvPr>
        </p:nvSpPr>
        <p:spPr>
          <a:xfrm>
            <a:off x="6749715" y="698128"/>
            <a:ext cx="326117" cy="28344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10-конечная звезда 25"/>
          <p:cNvSpPr/>
          <p:nvPr>
            <p:custDataLst>
              <p:tags r:id="rId3"/>
            </p:custDataLst>
          </p:nvPr>
        </p:nvSpPr>
        <p:spPr>
          <a:xfrm>
            <a:off x="7119781" y="701067"/>
            <a:ext cx="326117" cy="28344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4506067" y="2011957"/>
            <a:ext cx="0" cy="44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4506067" y="2428216"/>
            <a:ext cx="7152533" cy="653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6252543" y="4080676"/>
            <a:ext cx="0" cy="491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3619714" y="4324301"/>
            <a:ext cx="1414644" cy="306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 месяц</a:t>
            </a:r>
            <a:endParaRPr lang="ru-RU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2203149" y="1683471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120962" y="1728067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5981347" y="1728067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538" y="1067007"/>
            <a:ext cx="449653" cy="44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Стрелка вправо 33"/>
          <p:cNvSpPr/>
          <p:nvPr/>
        </p:nvSpPr>
        <p:spPr>
          <a:xfrm>
            <a:off x="7862382" y="1728067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Rectangle 129"/>
          <p:cNvSpPr/>
          <p:nvPr/>
        </p:nvSpPr>
        <p:spPr>
          <a:xfrm>
            <a:off x="8233812" y="1431736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Уходит домой собирать документы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ectangle 41"/>
          <p:cNvSpPr txBox="1">
            <a:spLocks/>
          </p:cNvSpPr>
          <p:nvPr/>
        </p:nvSpPr>
        <p:spPr>
          <a:xfrm>
            <a:off x="8267951" y="1137267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angle 129"/>
          <p:cNvSpPr/>
          <p:nvPr/>
        </p:nvSpPr>
        <p:spPr>
          <a:xfrm>
            <a:off x="10115789" y="1469838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Записывается на прием в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ОСПН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ectangle 41"/>
          <p:cNvSpPr txBox="1">
            <a:spLocks/>
          </p:cNvSpPr>
          <p:nvPr/>
        </p:nvSpPr>
        <p:spPr>
          <a:xfrm>
            <a:off x="10149928" y="1175369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Стрелка вправо 39"/>
          <p:cNvSpPr/>
          <p:nvPr/>
        </p:nvSpPr>
        <p:spPr>
          <a:xfrm>
            <a:off x="9696543" y="1696618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4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25" y="2877477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129"/>
          <p:cNvSpPr/>
          <p:nvPr/>
        </p:nvSpPr>
        <p:spPr>
          <a:xfrm>
            <a:off x="1121418" y="3242719"/>
            <a:ext cx="1348393" cy="1007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 на прием к специалисту ОСПН и отдает документы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Rectangle 41"/>
          <p:cNvSpPr txBox="1">
            <a:spLocks/>
          </p:cNvSpPr>
          <p:nvPr/>
        </p:nvSpPr>
        <p:spPr>
          <a:xfrm>
            <a:off x="1121418" y="2937094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Стрелка вправо 46"/>
          <p:cNvSpPr/>
          <p:nvPr/>
        </p:nvSpPr>
        <p:spPr>
          <a:xfrm>
            <a:off x="696569" y="3580831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трелка вправо 48"/>
          <p:cNvSpPr/>
          <p:nvPr/>
        </p:nvSpPr>
        <p:spPr>
          <a:xfrm>
            <a:off x="2487858" y="3665619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366" y="2879751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Стрелка вправо 50"/>
          <p:cNvSpPr/>
          <p:nvPr/>
        </p:nvSpPr>
        <p:spPr>
          <a:xfrm>
            <a:off x="4423210" y="3583105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34791" y="554026"/>
            <a:ext cx="1277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1200495" y="2392956"/>
            <a:ext cx="1277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4911644" y="2453264"/>
            <a:ext cx="1277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</a:t>
            </a:r>
            <a:endParaRPr lang="ru-RU" sz="1600" dirty="0">
              <a:solidFill>
                <a:srgbClr val="FF0000"/>
              </a:solidFill>
            </a:endParaRPr>
          </a:p>
        </p:txBody>
      </p:sp>
      <p:cxnSp>
        <p:nvCxnSpPr>
          <p:cNvPr id="57" name="Прямая со стрелкой 56"/>
          <p:cNvCxnSpPr/>
          <p:nvPr/>
        </p:nvCxnSpPr>
        <p:spPr>
          <a:xfrm flipV="1">
            <a:off x="533400" y="4586125"/>
            <a:ext cx="5719143" cy="2723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7793978" y="3454213"/>
            <a:ext cx="2932865" cy="1660895"/>
          </a:xfrm>
          <a:prstGeom prst="rect">
            <a:avLst/>
          </a:prstGeom>
          <a:solidFill>
            <a:schemeClr val="bg1"/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Rectangle 129"/>
          <p:cNvSpPr/>
          <p:nvPr/>
        </p:nvSpPr>
        <p:spPr>
          <a:xfrm>
            <a:off x="8492491" y="3840480"/>
            <a:ext cx="1611630" cy="9775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Специалист готовит ответы на запросы государственных органов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62" name="Rectangle 41"/>
          <p:cNvSpPr txBox="1">
            <a:spLocks/>
          </p:cNvSpPr>
          <p:nvPr/>
        </p:nvSpPr>
        <p:spPr>
          <a:xfrm>
            <a:off x="8503920" y="3512736"/>
            <a:ext cx="1565909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7215459" y="3032938"/>
            <a:ext cx="40899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Отдельный процесс в работе специалиста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65" name="10-конечная звезда 64"/>
          <p:cNvSpPr/>
          <p:nvPr>
            <p:custDataLst>
              <p:tags r:id="rId4"/>
            </p:custDataLst>
          </p:nvPr>
        </p:nvSpPr>
        <p:spPr>
          <a:xfrm>
            <a:off x="9789672" y="3525120"/>
            <a:ext cx="326117" cy="28344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8538086" y="4805127"/>
            <a:ext cx="1414644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35 мин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64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794" y="1508571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Стрелка вправо 31"/>
          <p:cNvSpPr/>
          <p:nvPr/>
        </p:nvSpPr>
        <p:spPr>
          <a:xfrm>
            <a:off x="6390638" y="2211925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129"/>
          <p:cNvSpPr/>
          <p:nvPr/>
        </p:nvSpPr>
        <p:spPr>
          <a:xfrm>
            <a:off x="1038030" y="739466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Выносит решение о недееспособности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1"/>
          <p:cNvSpPr txBox="1">
            <a:spLocks/>
          </p:cNvSpPr>
          <p:nvPr/>
        </p:nvSpPr>
        <p:spPr>
          <a:xfrm>
            <a:off x="1083450" y="444997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СУД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129"/>
          <p:cNvSpPr/>
          <p:nvPr/>
        </p:nvSpPr>
        <p:spPr>
          <a:xfrm>
            <a:off x="2945215" y="2000995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Записывается на прием в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ОСПН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1"/>
          <p:cNvSpPr txBox="1">
            <a:spLocks/>
          </p:cNvSpPr>
          <p:nvPr/>
        </p:nvSpPr>
        <p:spPr>
          <a:xfrm>
            <a:off x="2979354" y="1706526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129"/>
          <p:cNvSpPr/>
          <p:nvPr/>
        </p:nvSpPr>
        <p:spPr>
          <a:xfrm>
            <a:off x="4879223" y="1967189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 на прием в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ОСПН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документами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41"/>
          <p:cNvSpPr txBox="1">
            <a:spLocks/>
          </p:cNvSpPr>
          <p:nvPr/>
        </p:nvSpPr>
        <p:spPr>
          <a:xfrm>
            <a:off x="4913362" y="1657576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29"/>
          <p:cNvSpPr/>
          <p:nvPr/>
        </p:nvSpPr>
        <p:spPr>
          <a:xfrm>
            <a:off x="6766143" y="1681071"/>
            <a:ext cx="1416673" cy="11429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посещает жилье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кандидата в опекуны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41"/>
          <p:cNvSpPr txBox="1">
            <a:spLocks/>
          </p:cNvSpPr>
          <p:nvPr/>
        </p:nvSpPr>
        <p:spPr>
          <a:xfrm>
            <a:off x="6800282" y="1386602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41"/>
          <p:cNvSpPr txBox="1">
            <a:spLocks/>
          </p:cNvSpPr>
          <p:nvPr/>
        </p:nvSpPr>
        <p:spPr>
          <a:xfrm>
            <a:off x="1072168" y="2137624"/>
            <a:ext cx="1348393" cy="294469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Кандидат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129"/>
          <p:cNvSpPr/>
          <p:nvPr/>
        </p:nvSpPr>
        <p:spPr>
          <a:xfrm>
            <a:off x="8723206" y="1967188"/>
            <a:ext cx="1416673" cy="862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опеки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41"/>
          <p:cNvSpPr txBox="1">
            <a:spLocks/>
          </p:cNvSpPr>
          <p:nvPr/>
        </p:nvSpPr>
        <p:spPr>
          <a:xfrm>
            <a:off x="8738837" y="1639101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129"/>
          <p:cNvSpPr/>
          <p:nvPr/>
        </p:nvSpPr>
        <p:spPr>
          <a:xfrm>
            <a:off x="1038030" y="3264300"/>
            <a:ext cx="1416673" cy="10448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Выдает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документов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оформления опеки, выдает буклет</a:t>
            </a:r>
            <a:endParaRPr lang="ru-RU" sz="1067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41"/>
          <p:cNvSpPr txBox="1">
            <a:spLocks/>
          </p:cNvSpPr>
          <p:nvPr/>
        </p:nvSpPr>
        <p:spPr>
          <a:xfrm>
            <a:off x="1072169" y="2969831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3190" y="5456266"/>
            <a:ext cx="11692248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792" indent="-304792" algn="just">
              <a:lnSpc>
                <a:spcPts val="1733"/>
              </a:lnSpc>
              <a:buAutoNum type="arabicPeriod"/>
            </a:pPr>
            <a:r>
              <a:rPr lang="ru-RU" sz="1600" b="1" dirty="0" err="1" smtClean="0"/>
              <a:t>Проактивный</a:t>
            </a:r>
            <a:r>
              <a:rPr lang="ru-RU" sz="1600" b="1" dirty="0" smtClean="0"/>
              <a:t> подход к заявителю, сотрудники </a:t>
            </a:r>
            <a:r>
              <a:rPr lang="ru-RU" sz="1600" b="1" dirty="0" err="1" smtClean="0"/>
              <a:t>ОСПН</a:t>
            </a:r>
            <a:r>
              <a:rPr lang="ru-RU" sz="1600" b="1" dirty="0" smtClean="0"/>
              <a:t> первые выходят на контакт с потенциальным опекуном</a:t>
            </a:r>
            <a:r>
              <a:rPr lang="en-US" sz="1600" b="1" dirty="0" smtClean="0"/>
              <a:t>;</a:t>
            </a:r>
            <a:endParaRPr lang="ru-RU" sz="1600" b="1" dirty="0"/>
          </a:p>
          <a:p>
            <a:pPr marL="304792" indent="-304792" algn="just">
              <a:lnSpc>
                <a:spcPts val="1733"/>
              </a:lnSpc>
              <a:buAutoNum type="arabicPeriod"/>
            </a:pPr>
            <a:r>
              <a:rPr lang="ru-RU" sz="1600" b="1" dirty="0" smtClean="0"/>
              <a:t>Системный подход к разъяснению прав. Разработана единая методичка</a:t>
            </a:r>
            <a:r>
              <a:rPr lang="en-US" sz="1600" b="1" dirty="0" smtClean="0"/>
              <a:t>;</a:t>
            </a:r>
            <a:endParaRPr lang="ru-RU" sz="1600" b="1" dirty="0" smtClean="0"/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1600" b="1" dirty="0" smtClean="0"/>
              <a:t>Использование СМЭВ.</a:t>
            </a:r>
          </a:p>
          <a:p>
            <a:pPr marL="304792" indent="-304792" algn="just">
              <a:lnSpc>
                <a:spcPts val="1733"/>
              </a:lnSpc>
              <a:buAutoNum type="arabicPeriod"/>
            </a:pPr>
            <a:r>
              <a:rPr lang="ru-RU" sz="1600" b="1" dirty="0" smtClean="0"/>
              <a:t>Внедрен электронный журнал.</a:t>
            </a:r>
          </a:p>
        </p:txBody>
      </p:sp>
      <p:sp>
        <p:nvSpPr>
          <p:cNvPr id="19" name="Rectangle 63"/>
          <p:cNvSpPr txBox="1"/>
          <p:nvPr/>
        </p:nvSpPr>
        <p:spPr>
          <a:xfrm>
            <a:off x="1026757" y="5031438"/>
            <a:ext cx="13182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r>
              <a:rPr lang="ru-RU" sz="2400" b="1" dirty="0" smtClean="0">
                <a:solidFill>
                  <a:srgbClr val="00B050"/>
                </a:solidFill>
              </a:rPr>
              <a:t>Решение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0" name="object 3"/>
          <p:cNvSpPr txBox="1"/>
          <p:nvPr/>
        </p:nvSpPr>
        <p:spPr>
          <a:xfrm>
            <a:off x="2730897" y="65114"/>
            <a:ext cx="6867331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solidFill>
                  <a:srgbClr val="00B050"/>
                </a:solidFill>
                <a:latin typeface="Calibri"/>
                <a:cs typeface="Calibri"/>
              </a:rPr>
              <a:t>Карта </a:t>
            </a:r>
            <a:r>
              <a:rPr lang="ru-RU" sz="2400" b="1" spc="-4" dirty="0" smtClean="0">
                <a:solidFill>
                  <a:srgbClr val="00B050"/>
                </a:solidFill>
                <a:latin typeface="Calibri"/>
                <a:cs typeface="Calibri"/>
              </a:rPr>
              <a:t>целевого </a:t>
            </a:r>
            <a:r>
              <a:rPr lang="ru-RU" sz="2400" b="1" spc="-4" dirty="0">
                <a:solidFill>
                  <a:srgbClr val="00B050"/>
                </a:solidFill>
                <a:latin typeface="Calibri"/>
                <a:cs typeface="Calibri"/>
              </a:rPr>
              <a:t>состояния</a:t>
            </a:r>
            <a:endParaRPr sz="2400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21" name="10-конечная звезда 20"/>
          <p:cNvSpPr/>
          <p:nvPr>
            <p:custDataLst>
              <p:tags r:id="rId1"/>
            </p:custDataLst>
          </p:nvPr>
        </p:nvSpPr>
        <p:spPr>
          <a:xfrm>
            <a:off x="2018891" y="1848670"/>
            <a:ext cx="326117" cy="283440"/>
          </a:xfrm>
          <a:prstGeom prst="star10">
            <a:avLst/>
          </a:prstGeom>
          <a:solidFill>
            <a:srgbClr val="00B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2" name="10-конечная звезда 21"/>
          <p:cNvSpPr/>
          <p:nvPr>
            <p:custDataLst>
              <p:tags r:id="rId2"/>
            </p:custDataLst>
          </p:nvPr>
        </p:nvSpPr>
        <p:spPr>
          <a:xfrm>
            <a:off x="2101763" y="2329278"/>
            <a:ext cx="326117" cy="283440"/>
          </a:xfrm>
          <a:prstGeom prst="star10">
            <a:avLst/>
          </a:prstGeom>
          <a:solidFill>
            <a:srgbClr val="00B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10-конечная звезда 22"/>
          <p:cNvSpPr/>
          <p:nvPr>
            <p:custDataLst>
              <p:tags r:id="rId3"/>
            </p:custDataLst>
          </p:nvPr>
        </p:nvSpPr>
        <p:spPr>
          <a:xfrm>
            <a:off x="2227490" y="2876270"/>
            <a:ext cx="326117" cy="283440"/>
          </a:xfrm>
          <a:prstGeom prst="star10">
            <a:avLst/>
          </a:prstGeom>
          <a:solidFill>
            <a:srgbClr val="00B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1541697" y="1738781"/>
            <a:ext cx="409333" cy="1786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16200000">
            <a:off x="1541696" y="2600666"/>
            <a:ext cx="409333" cy="1786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95"/>
          <a:stretch/>
        </p:blipFill>
        <p:spPr bwMode="auto">
          <a:xfrm rot="753141">
            <a:off x="2407001" y="1548874"/>
            <a:ext cx="518947" cy="5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Стрелка вправо 24"/>
          <p:cNvSpPr/>
          <p:nvPr/>
        </p:nvSpPr>
        <p:spPr>
          <a:xfrm>
            <a:off x="2528225" y="2181168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956906" y="1054364"/>
            <a:ext cx="1277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</a:t>
            </a:r>
            <a:endParaRPr lang="ru-RU" sz="1600" dirty="0">
              <a:solidFill>
                <a:srgbClr val="00B050"/>
              </a:solidFill>
            </a:endParaRPr>
          </a:p>
        </p:txBody>
      </p:sp>
      <p:pic>
        <p:nvPicPr>
          <p:cNvPr id="27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177" y="1481111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Стрелка вправо 29"/>
          <p:cNvSpPr/>
          <p:nvPr/>
        </p:nvSpPr>
        <p:spPr>
          <a:xfrm>
            <a:off x="4453021" y="2184465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967" y="1477814"/>
            <a:ext cx="491948" cy="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Стрелка вправо 33"/>
          <p:cNvSpPr/>
          <p:nvPr/>
        </p:nvSpPr>
        <p:spPr>
          <a:xfrm>
            <a:off x="8270811" y="2181168"/>
            <a:ext cx="337352" cy="165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8851631" y="1075645"/>
            <a:ext cx="1277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</a:t>
            </a:r>
            <a:endParaRPr lang="ru-RU" sz="1600" dirty="0">
              <a:solidFill>
                <a:srgbClr val="00B05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980409" y="3455272"/>
            <a:ext cx="2932865" cy="1660895"/>
          </a:xfrm>
          <a:prstGeom prst="rect">
            <a:avLst/>
          </a:prstGeom>
          <a:solidFill>
            <a:schemeClr val="bg1"/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Rectangle 129"/>
          <p:cNvSpPr/>
          <p:nvPr/>
        </p:nvSpPr>
        <p:spPr>
          <a:xfrm>
            <a:off x="8738506" y="3829050"/>
            <a:ext cx="1416673" cy="989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Специалист ищет и предоставляет информацию на запросы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8" name="Rectangle 41"/>
          <p:cNvSpPr txBox="1">
            <a:spLocks/>
          </p:cNvSpPr>
          <p:nvPr/>
        </p:nvSpPr>
        <p:spPr>
          <a:xfrm>
            <a:off x="8749636" y="3490935"/>
            <a:ext cx="1348393" cy="294469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401890" y="3033997"/>
            <a:ext cx="40899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Отдельный процесс в работе специалиста</a:t>
            </a:r>
            <a:endParaRPr lang="ru-RU" sz="1600" dirty="0">
              <a:solidFill>
                <a:srgbClr val="00B050"/>
              </a:solidFill>
            </a:endParaRPr>
          </a:p>
        </p:txBody>
      </p:sp>
      <p:sp>
        <p:nvSpPr>
          <p:cNvPr id="40" name="10-конечная звезда 39"/>
          <p:cNvSpPr/>
          <p:nvPr>
            <p:custDataLst>
              <p:tags r:id="rId4"/>
            </p:custDataLst>
          </p:nvPr>
        </p:nvSpPr>
        <p:spPr>
          <a:xfrm>
            <a:off x="9976103" y="3526179"/>
            <a:ext cx="326117" cy="283440"/>
          </a:xfrm>
          <a:prstGeom prst="star10">
            <a:avLst/>
          </a:prstGeom>
          <a:solidFill>
            <a:srgbClr val="00B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804417" y="4805127"/>
            <a:ext cx="1414644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solidFill>
                  <a:srgbClr val="00B0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 мин</a:t>
            </a:r>
            <a:endParaRPr lang="ru-RU" sz="1400" dirty="0">
              <a:solidFill>
                <a:srgbClr val="00B0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10147954" y="2648981"/>
            <a:ext cx="0" cy="491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4895125" y="3035390"/>
            <a:ext cx="5233715" cy="3648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4879223" y="2689976"/>
            <a:ext cx="0" cy="491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6618710" y="2800955"/>
            <a:ext cx="1414644" cy="306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 месяц</a:t>
            </a:r>
            <a:endParaRPr lang="ru-RU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74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946719"/>
              </p:ext>
            </p:extLst>
          </p:nvPr>
        </p:nvGraphicFramePr>
        <p:xfrm>
          <a:off x="441666" y="438021"/>
          <a:ext cx="11105965" cy="6282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006"/>
                <a:gridCol w="2109596"/>
                <a:gridCol w="1875099"/>
                <a:gridCol w="2037144"/>
                <a:gridCol w="1034310"/>
                <a:gridCol w="1807405"/>
                <a:gridCol w="1807405"/>
              </a:tblGrid>
              <a:tr h="4610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Проблемы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Корневые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проблемы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Мероприятия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Срок исполнения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Исполнители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Эффекты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610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Не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все документы можно получить по СМЭВ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Не все ведомства интегрированы в систему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Проработать вопрос настройки документа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оборота с теми с кем это возможно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solidFill>
                            <a:schemeClr val="tx1"/>
                          </a:solidFill>
                        </a:rPr>
                        <a:t>20.12.2025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solidFill>
                            <a:schemeClr val="tx1"/>
                          </a:solidFill>
                        </a:rPr>
                        <a:t>Вышебаба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Н.А.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Большинство документов можно будет получать на основании заявления заявителя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610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При направлении заявителя</a:t>
                      </a:r>
                      <a:r>
                        <a:rPr lang="ru-RU" sz="1400" b="0" baseline="0" dirty="0" smtClean="0"/>
                        <a:t> на медицинский осмотр, сотрудники ФМБА просят направление на медосмотр</a:t>
                      </a:r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Не все сотрудники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ФМБА уведомлены о новых поправках в законе.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Начальнику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КДЦ №1 и КДЦ №2 провести информирование регистраторов поликлиники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10.11.2025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Кравчук М.П.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Плаксин М.Б.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Заявитель не будет направляться за направлением на медосмотр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610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Длительное время предоставления информации о правах и обязанностях будущего опекуна</a:t>
                      </a:r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Информирование об опекунстве сотрудником администрации занимает много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времени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Разработать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методичку для информирования гражданина дома.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10.11.2025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solidFill>
                            <a:schemeClr val="tx1"/>
                          </a:solidFill>
                        </a:rPr>
                        <a:t>Вышебаба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Н.А.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Методичка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позволит заявителю ознакомиться с информацией дома.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64985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4 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При запросе информации о недееспособных гражданах или опекунах,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поиск информации носит длительный характер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Бумажный журнал не позволяет быстро найти необходимую информацию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Внедрить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электронный журнал учета недееспособных граждан и их опекунов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01.10.2025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solidFill>
                            <a:schemeClr val="tx1"/>
                          </a:solidFill>
                        </a:rPr>
                        <a:t>Вышебаба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Н.А.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Электронный журнал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сократит время на поиск необходимой информации.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object 3"/>
          <p:cNvSpPr txBox="1"/>
          <p:nvPr/>
        </p:nvSpPr>
        <p:spPr>
          <a:xfrm>
            <a:off x="2433663" y="0"/>
            <a:ext cx="6867331" cy="28755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b="1" spc="-4" dirty="0" smtClean="0">
                <a:latin typeface="Calibri"/>
                <a:cs typeface="Calibri"/>
              </a:rPr>
              <a:t>План мероприятий к проекту </a:t>
            </a:r>
            <a:endParaRPr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454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8231510" y="400110"/>
            <a:ext cx="3982855" cy="4984616"/>
            <a:chOff x="1819756" y="1515205"/>
            <a:chExt cx="1845772" cy="1706376"/>
          </a:xfrm>
        </p:grpSpPr>
        <p:cxnSp>
          <p:nvCxnSpPr>
            <p:cNvPr id="20" name="Прямая со стрелкой 19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175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F37D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1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Прямоугольник 27"/>
            <p:cNvSpPr>
              <a:spLocks noChangeArrowheads="1"/>
            </p:cNvSpPr>
            <p:nvPr/>
          </p:nvSpPr>
          <p:spPr bwMode="auto">
            <a:xfrm>
              <a:off x="2833391" y="2115456"/>
              <a:ext cx="832137" cy="136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16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ru-RU" sz="20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3,5 </a:t>
              </a:r>
              <a:r>
                <a:rPr lang="ru-RU" altLang="ru-RU" sz="16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раза</a:t>
              </a:r>
              <a:endParaRPr lang="ru-RU" altLang="ru-RU" sz="1600" b="1" dirty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819756" y="1515205"/>
              <a:ext cx="1799837" cy="2300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</a:pPr>
              <a:r>
                <a:rPr lang="ru-RU" dirty="0">
                  <a:solidFill>
                    <a:srgbClr val="002060"/>
                  </a:solidFill>
                  <a:ea typeface="Calibri"/>
                  <a:cs typeface="Arial" panose="020B0604020202020204" pitchFamily="34" charset="0"/>
                </a:rPr>
                <a:t>Время протекания процесса  поиска и  предоставления информации , мин</a:t>
              </a:r>
            </a:p>
          </p:txBody>
        </p:sp>
      </p:grpSp>
      <p:sp>
        <p:nvSpPr>
          <p:cNvPr id="26" name="Прямоугольник 27"/>
          <p:cNvSpPr>
            <a:spLocks noChangeArrowheads="1"/>
          </p:cNvSpPr>
          <p:nvPr/>
        </p:nvSpPr>
        <p:spPr bwMode="auto">
          <a:xfrm>
            <a:off x="8524898" y="3415695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7"/>
          <p:cNvSpPr>
            <a:spLocks noChangeArrowheads="1"/>
          </p:cNvSpPr>
          <p:nvPr/>
        </p:nvSpPr>
        <p:spPr bwMode="auto">
          <a:xfrm>
            <a:off x="9735798" y="4297802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581197" y="5610705"/>
            <a:ext cx="8920480" cy="1470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"/>
            <a:r>
              <a:rPr lang="ru-RU" sz="7200" b="1" dirty="0" smtClean="0">
                <a:solidFill>
                  <a:srgbClr val="1F4E79"/>
                </a:solidFill>
                <a:latin typeface="Calibri" panose="020F0502020204030204"/>
              </a:rPr>
              <a:t>Результаты</a:t>
            </a:r>
            <a:r>
              <a:rPr lang="en-US" sz="7200" b="1" dirty="0" smtClean="0">
                <a:solidFill>
                  <a:srgbClr val="1F4E79"/>
                </a:solidFill>
                <a:latin typeface="Calibri" panose="020F0502020204030204"/>
              </a:rPr>
              <a:t>:</a:t>
            </a:r>
          </a:p>
          <a:p>
            <a:pPr fontAlgn="b"/>
            <a:endParaRPr lang="ru-RU" sz="7200" b="1" dirty="0">
              <a:solidFill>
                <a:srgbClr val="1F4E79"/>
              </a:solidFill>
              <a:latin typeface="+mn-lt"/>
            </a:endParaRPr>
          </a:p>
          <a:p>
            <a:pPr fontAlgn="b"/>
            <a:r>
              <a:rPr lang="ru-RU" sz="7200" b="1" dirty="0">
                <a:solidFill>
                  <a:srgbClr val="1F4E79"/>
                </a:solidFill>
                <a:latin typeface="+mn-lt"/>
              </a:rPr>
              <a:t>Внедрение электронной базы</a:t>
            </a:r>
            <a:r>
              <a:rPr lang="en-US" sz="7200" b="1" dirty="0">
                <a:solidFill>
                  <a:srgbClr val="1F4E79"/>
                </a:solidFill>
                <a:latin typeface="+mn-lt"/>
              </a:rPr>
              <a:t>;</a:t>
            </a:r>
            <a:endParaRPr lang="ru-RU" sz="7200" b="1" dirty="0">
              <a:solidFill>
                <a:srgbClr val="1F4E79"/>
              </a:solidFill>
              <a:latin typeface="+mn-lt"/>
            </a:endParaRPr>
          </a:p>
          <a:p>
            <a:pPr fontAlgn="b"/>
            <a:endParaRPr lang="ru-RU" sz="7200" b="1" dirty="0" smtClean="0">
              <a:solidFill>
                <a:srgbClr val="1F4E79"/>
              </a:solidFill>
              <a:latin typeface="+mn-lt"/>
            </a:endParaRPr>
          </a:p>
          <a:p>
            <a:pPr fontAlgn="b"/>
            <a:r>
              <a:rPr lang="ru-RU" sz="7200" b="1" dirty="0" smtClean="0">
                <a:solidFill>
                  <a:srgbClr val="1F4E79"/>
                </a:solidFill>
                <a:latin typeface="+mn-lt"/>
              </a:rPr>
              <a:t>Оперативный поиск и предоставление информации</a:t>
            </a:r>
            <a:r>
              <a:rPr lang="en-US" sz="7200" b="1" dirty="0">
                <a:solidFill>
                  <a:srgbClr val="1F4E79"/>
                </a:solidFill>
                <a:latin typeface="+mn-lt"/>
              </a:rPr>
              <a:t>;</a:t>
            </a:r>
            <a:endParaRPr lang="ru-RU" sz="7200" b="1" dirty="0">
              <a:solidFill>
                <a:srgbClr val="1F4E79"/>
              </a:solidFill>
              <a:latin typeface="+mn-lt"/>
            </a:endParaRPr>
          </a:p>
          <a:p>
            <a:pPr fontAlgn="b"/>
            <a:endParaRPr lang="ru-RU" sz="7200" dirty="0">
              <a:solidFill>
                <a:srgbClr val="1F4E79"/>
              </a:solidFill>
              <a:latin typeface="Calibri" panose="020F0502020204030204"/>
            </a:endParaRPr>
          </a:p>
          <a:p>
            <a:pPr fontAlgn="b"/>
            <a:endParaRPr lang="ru-RU" sz="7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fontAlgn="b"/>
            <a:endParaRPr lang="ru-RU" sz="7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fontAlgn="b"/>
            <a:endParaRPr lang="ru-RU" sz="2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algn="ctr" fontAlgn="b"/>
            <a:r>
              <a:rPr lang="ru-RU" sz="3200" b="1" dirty="0" smtClean="0">
                <a:solidFill>
                  <a:srgbClr val="000000"/>
                </a:solidFill>
                <a:latin typeface="Calibri" panose="020F0502020204030204"/>
              </a:rPr>
              <a:t> </a:t>
            </a:r>
            <a:endParaRPr lang="ru-RU" sz="3200" b="1" dirty="0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17" y="5619600"/>
            <a:ext cx="454005" cy="45961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17" y="5999994"/>
            <a:ext cx="454005" cy="45961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2" t="3107" r="10417" b="7573"/>
          <a:stretch/>
        </p:blipFill>
        <p:spPr>
          <a:xfrm rot="16200000">
            <a:off x="829542" y="-247259"/>
            <a:ext cx="2264057" cy="3691542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" t="3504" r="5042" b="2462"/>
          <a:stretch/>
        </p:blipFill>
        <p:spPr>
          <a:xfrm rot="5400000">
            <a:off x="666792" y="2519816"/>
            <a:ext cx="2311755" cy="2901446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6" t="12308" r="20194" b="16769"/>
          <a:stretch/>
        </p:blipFill>
        <p:spPr>
          <a:xfrm>
            <a:off x="4900676" y="466483"/>
            <a:ext cx="2237500" cy="2645106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111" y="3156313"/>
            <a:ext cx="3687107" cy="2073998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1465198" y="0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Было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5601474" y="0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4546A"/>
                </a:solidFill>
              </a:rPr>
              <a:t>Стало</a:t>
            </a:r>
            <a:endParaRPr lang="ru-RU" sz="2000" b="1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71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8209145" y="400110"/>
            <a:ext cx="3982855" cy="4984616"/>
            <a:chOff x="1819756" y="1515205"/>
            <a:chExt cx="1845772" cy="1706376"/>
          </a:xfrm>
        </p:grpSpPr>
        <p:cxnSp>
          <p:nvCxnSpPr>
            <p:cNvPr id="20" name="Прямая со стрелкой 19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175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F37D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1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Прямоугольник 27"/>
            <p:cNvSpPr>
              <a:spLocks noChangeArrowheads="1"/>
            </p:cNvSpPr>
            <p:nvPr/>
          </p:nvSpPr>
          <p:spPr bwMode="auto">
            <a:xfrm>
              <a:off x="2833391" y="2115456"/>
              <a:ext cx="832137" cy="136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16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ru-RU" sz="20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 </a:t>
              </a:r>
              <a:r>
                <a:rPr lang="ru-RU" altLang="ru-RU" sz="16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раз</a:t>
              </a:r>
              <a:endParaRPr lang="ru-RU" altLang="ru-RU" sz="1600" b="1" dirty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819756" y="1515205"/>
              <a:ext cx="1799837" cy="3359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</a:pPr>
              <a:r>
                <a:rPr lang="ru-RU" dirty="0">
                  <a:solidFill>
                    <a:srgbClr val="465676"/>
                  </a:solidFill>
                  <a:ea typeface="Calibri"/>
                  <a:cs typeface="Arial" panose="020B0604020202020204" pitchFamily="34" charset="0"/>
                </a:rPr>
                <a:t>Время протекания процесса </a:t>
              </a:r>
              <a:r>
                <a:rPr lang="ru-RU" dirty="0" smtClean="0">
                  <a:solidFill>
                    <a:srgbClr val="465676"/>
                  </a:solidFill>
                  <a:ea typeface="Calibri"/>
                  <a:cs typeface="Arial" panose="020B0604020202020204" pitchFamily="34" charset="0"/>
                </a:rPr>
                <a:t>консультирования граждан, решивших </a:t>
              </a:r>
              <a:r>
                <a:rPr lang="ru-RU" dirty="0">
                  <a:solidFill>
                    <a:srgbClr val="465676"/>
                  </a:solidFill>
                  <a:ea typeface="Calibri"/>
                  <a:cs typeface="Arial" panose="020B0604020202020204" pitchFamily="34" charset="0"/>
                </a:rPr>
                <a:t>стать </a:t>
              </a:r>
              <a:r>
                <a:rPr lang="ru-RU" dirty="0" smtClean="0">
                  <a:solidFill>
                    <a:srgbClr val="465676"/>
                  </a:solidFill>
                  <a:ea typeface="Calibri"/>
                  <a:cs typeface="Arial" panose="020B0604020202020204" pitchFamily="34" charset="0"/>
                </a:rPr>
                <a:t>опекунами</a:t>
              </a:r>
              <a:endParaRPr lang="ru-RU" dirty="0">
                <a:solidFill>
                  <a:srgbClr val="465676"/>
                </a:solidFill>
                <a:ea typeface="Calibri"/>
                <a:cs typeface="Arial" panose="020B0604020202020204" pitchFamily="34" charset="0"/>
              </a:endParaRPr>
            </a:p>
          </p:txBody>
        </p:sp>
      </p:grpSp>
      <p:sp>
        <p:nvSpPr>
          <p:cNvPr id="26" name="Прямоугольник 27"/>
          <p:cNvSpPr>
            <a:spLocks noChangeArrowheads="1"/>
          </p:cNvSpPr>
          <p:nvPr/>
        </p:nvSpPr>
        <p:spPr bwMode="auto">
          <a:xfrm>
            <a:off x="8524898" y="3415695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7"/>
          <p:cNvSpPr>
            <a:spLocks noChangeArrowheads="1"/>
          </p:cNvSpPr>
          <p:nvPr/>
        </p:nvSpPr>
        <p:spPr bwMode="auto">
          <a:xfrm>
            <a:off x="9735798" y="4297802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617219" y="5254570"/>
            <a:ext cx="8919967" cy="1443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"/>
            <a:r>
              <a:rPr lang="ru-RU" sz="4500" b="1" dirty="0" smtClean="0">
                <a:solidFill>
                  <a:srgbClr val="1F4E79"/>
                </a:solidFill>
                <a:latin typeface="+mn-lt"/>
              </a:rPr>
              <a:t>Результаты</a:t>
            </a:r>
            <a:r>
              <a:rPr lang="en-US" sz="4500" b="1" dirty="0" smtClean="0">
                <a:solidFill>
                  <a:srgbClr val="1F4E79"/>
                </a:solidFill>
                <a:latin typeface="+mn-lt"/>
              </a:rPr>
              <a:t>:</a:t>
            </a:r>
          </a:p>
          <a:p>
            <a:pPr fontAlgn="b"/>
            <a:endParaRPr lang="ru-RU" sz="4500" b="1" dirty="0" smtClean="0">
              <a:solidFill>
                <a:srgbClr val="1F4E79"/>
              </a:solidFill>
              <a:latin typeface="+mn-lt"/>
            </a:endParaRPr>
          </a:p>
          <a:p>
            <a:pPr fontAlgn="b"/>
            <a:r>
              <a:rPr lang="ru-RU" sz="4500" b="1" dirty="0" smtClean="0">
                <a:solidFill>
                  <a:srgbClr val="1F4E79"/>
                </a:solidFill>
                <a:latin typeface="+mn-lt"/>
              </a:rPr>
              <a:t>Кандидат в опекуны получает информацию дома</a:t>
            </a:r>
            <a:r>
              <a:rPr lang="en-US" sz="4500" b="1" dirty="0" smtClean="0">
                <a:solidFill>
                  <a:srgbClr val="1F4E79"/>
                </a:solidFill>
                <a:latin typeface="+mn-lt"/>
              </a:rPr>
              <a:t>;</a:t>
            </a:r>
            <a:endParaRPr lang="ru-RU" sz="4500" dirty="0" smtClean="0">
              <a:solidFill>
                <a:srgbClr val="1F4E79"/>
              </a:solidFill>
              <a:latin typeface="+mn-lt"/>
            </a:endParaRPr>
          </a:p>
          <a:p>
            <a:pPr fontAlgn="b"/>
            <a:endParaRPr lang="ru-RU" sz="7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fontAlgn="b"/>
            <a:endParaRPr lang="ru-RU" sz="2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algn="ctr" fontAlgn="b"/>
            <a:r>
              <a:rPr lang="ru-RU" sz="3200" b="1" dirty="0" smtClean="0">
                <a:solidFill>
                  <a:srgbClr val="000000"/>
                </a:solidFill>
                <a:latin typeface="Calibri" panose="020F0502020204030204"/>
              </a:rPr>
              <a:t> </a:t>
            </a:r>
            <a:endParaRPr lang="ru-RU" sz="3200" b="1" dirty="0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91" y="5560712"/>
            <a:ext cx="454005" cy="45961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1465198" y="0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Было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5601474" y="0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4546A"/>
                </a:solidFill>
              </a:rPr>
              <a:t>Стало</a:t>
            </a:r>
            <a:endParaRPr lang="ru-RU" sz="2000" b="1" dirty="0">
              <a:solidFill>
                <a:srgbClr val="44546A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/>
          <a:srcRect l="39884" t="24146" r="36782" b="13336"/>
          <a:stretch/>
        </p:blipFill>
        <p:spPr>
          <a:xfrm>
            <a:off x="4666414" y="471517"/>
            <a:ext cx="2915083" cy="43934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254" y="1584451"/>
            <a:ext cx="3833147" cy="271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12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8231510" y="400110"/>
            <a:ext cx="3982855" cy="4984616"/>
            <a:chOff x="1819756" y="1515205"/>
            <a:chExt cx="1845772" cy="1706376"/>
          </a:xfrm>
        </p:grpSpPr>
        <p:cxnSp>
          <p:nvCxnSpPr>
            <p:cNvPr id="20" name="Прямая со стрелкой 19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175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F37D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1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Прямоугольник 27"/>
            <p:cNvSpPr>
              <a:spLocks noChangeArrowheads="1"/>
            </p:cNvSpPr>
            <p:nvPr/>
          </p:nvSpPr>
          <p:spPr bwMode="auto">
            <a:xfrm>
              <a:off x="2833391" y="2115456"/>
              <a:ext cx="832137" cy="136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16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ru-RU" sz="20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1,8 </a:t>
              </a:r>
              <a:r>
                <a:rPr lang="ru-RU" altLang="ru-RU" sz="1600" b="1" dirty="0" smtClean="0">
                  <a:solidFill>
                    <a:srgbClr val="A5A5A5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раз</a:t>
              </a:r>
              <a:endParaRPr lang="ru-RU" altLang="ru-RU" sz="1600" b="1" dirty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819756" y="1515205"/>
              <a:ext cx="1799837" cy="3359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</a:pPr>
              <a:r>
                <a:rPr lang="ru-RU" dirty="0" smtClean="0">
                  <a:solidFill>
                    <a:srgbClr val="465676"/>
                  </a:solidFill>
                  <a:ea typeface="Calibri"/>
                  <a:cs typeface="Arial" panose="020B0604020202020204" pitchFamily="34" charset="0"/>
                </a:rPr>
                <a:t>Количество запрашиваемых документов для предоставления услуги</a:t>
              </a:r>
              <a:endParaRPr lang="ru-RU" dirty="0">
                <a:solidFill>
                  <a:srgbClr val="465676"/>
                </a:solidFill>
                <a:ea typeface="Calibri"/>
                <a:cs typeface="Arial" panose="020B0604020202020204" pitchFamily="34" charset="0"/>
              </a:endParaRPr>
            </a:p>
          </p:txBody>
        </p:sp>
      </p:grpSp>
      <p:sp>
        <p:nvSpPr>
          <p:cNvPr id="26" name="Прямоугольник 27"/>
          <p:cNvSpPr>
            <a:spLocks noChangeArrowheads="1"/>
          </p:cNvSpPr>
          <p:nvPr/>
        </p:nvSpPr>
        <p:spPr bwMode="auto">
          <a:xfrm>
            <a:off x="8524898" y="3415695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7"/>
          <p:cNvSpPr>
            <a:spLocks noChangeArrowheads="1"/>
          </p:cNvSpPr>
          <p:nvPr/>
        </p:nvSpPr>
        <p:spPr bwMode="auto">
          <a:xfrm>
            <a:off x="9735798" y="4297802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A5A5A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b="1" dirty="0">
              <a:solidFill>
                <a:srgbClr val="A5A5A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727406" y="5600699"/>
            <a:ext cx="10481318" cy="8915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"/>
            <a:r>
              <a:rPr lang="ru-RU" sz="2200" b="1" dirty="0">
                <a:solidFill>
                  <a:srgbClr val="1F4E79"/>
                </a:solidFill>
              </a:rPr>
              <a:t>Внедрение </a:t>
            </a:r>
            <a:r>
              <a:rPr lang="ru-RU" sz="2200" b="1" dirty="0" err="1">
                <a:solidFill>
                  <a:srgbClr val="1F4E79"/>
                </a:solidFill>
              </a:rPr>
              <a:t>СМЭВ</a:t>
            </a:r>
            <a:r>
              <a:rPr lang="ru-RU" sz="2200" b="1" dirty="0">
                <a:solidFill>
                  <a:srgbClr val="1F4E79"/>
                </a:solidFill>
              </a:rPr>
              <a:t> позволило сократить количество предоставляемых гражданином документов</a:t>
            </a:r>
            <a:endParaRPr lang="ru-RU" sz="2200" dirty="0">
              <a:solidFill>
                <a:srgbClr val="1F4E79"/>
              </a:solidFill>
            </a:endParaRPr>
          </a:p>
          <a:p>
            <a:pPr fontAlgn="b"/>
            <a:endParaRPr lang="ru-RU" sz="2200" dirty="0" smtClean="0">
              <a:solidFill>
                <a:srgbClr val="1F4E79"/>
              </a:solidFill>
              <a:latin typeface="Calibri" panose="020F0502020204030204"/>
            </a:endParaRPr>
          </a:p>
          <a:p>
            <a:pPr algn="ctr" fontAlgn="b"/>
            <a:r>
              <a:rPr lang="ru-RU" sz="3200" b="1" dirty="0" smtClean="0">
                <a:solidFill>
                  <a:srgbClr val="000000"/>
                </a:solidFill>
                <a:latin typeface="Calibri" panose="020F0502020204030204"/>
              </a:rPr>
              <a:t> </a:t>
            </a:r>
            <a:endParaRPr lang="ru-RU" sz="3200" b="1" dirty="0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71" y="5434982"/>
            <a:ext cx="454005" cy="45961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1792883" y="221005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Было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9C9428F-0567-A9C1-2A14-CB4AC8998036}"/>
              </a:ext>
            </a:extLst>
          </p:cNvPr>
          <p:cNvSpPr txBox="1"/>
          <p:nvPr/>
        </p:nvSpPr>
        <p:spPr>
          <a:xfrm>
            <a:off x="5610352" y="221005"/>
            <a:ext cx="124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4546A"/>
                </a:solidFill>
              </a:rPr>
              <a:t>Стало</a:t>
            </a:r>
            <a:endParaRPr lang="ru-RU" sz="2000" b="1" dirty="0">
              <a:solidFill>
                <a:srgbClr val="44546A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99829" y="1180371"/>
            <a:ext cx="3030169" cy="32046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66" y="1082040"/>
            <a:ext cx="3807976" cy="315867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501222" y="5934670"/>
            <a:ext cx="2806255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Проект рекомендуется к </a:t>
            </a:r>
            <a:r>
              <a:rPr lang="ru-RU" b="1" dirty="0" smtClean="0">
                <a:solidFill>
                  <a:srgbClr val="FF0000"/>
                </a:solidFill>
              </a:rPr>
              <a:t>тиражированию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КУПНО</Template>
  <TotalTime>7132</TotalTime>
  <Words>619</Words>
  <Application>Microsoft Office PowerPoint</Application>
  <PresentationFormat>Широкоэкранный</PresentationFormat>
  <Paragraphs>166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9</vt:i4>
      </vt:variant>
    </vt:vector>
  </HeadingPairs>
  <TitlesOfParts>
    <vt:vector size="21" baseType="lpstr">
      <vt:lpstr>Arial</vt:lpstr>
      <vt:lpstr>Arial Black</vt:lpstr>
      <vt:lpstr>Arial Narrow</vt:lpstr>
      <vt:lpstr>Calibri</vt:lpstr>
      <vt:lpstr>Calibri Light</vt:lpstr>
      <vt:lpstr>Open Sans ExtraBold</vt:lpstr>
      <vt:lpstr>Open Sans Light</vt:lpstr>
      <vt:lpstr>Times New Roman</vt:lpstr>
      <vt:lpstr>Тема Office</vt:lpstr>
      <vt:lpstr>2_Тема Office</vt:lpstr>
      <vt:lpstr>1_Тема Office</vt:lpstr>
      <vt:lpstr>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Ksenia</dc:creator>
  <cp:lastModifiedBy>Трапезников В.Ю.</cp:lastModifiedBy>
  <cp:revision>449</cp:revision>
  <dcterms:created xsi:type="dcterms:W3CDTF">2020-06-24T08:00:02Z</dcterms:created>
  <dcterms:modified xsi:type="dcterms:W3CDTF">2025-11-24T02:01:24Z</dcterms:modified>
</cp:coreProperties>
</file>