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9144000" cy="6858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Arial Black" panose="020B0A04020102020204" pitchFamily="34" charset="0"/>
      <p:bold r:id="rId20"/>
    </p:embeddedFont>
    <p:embeddedFont>
      <p:font typeface="Arial Narrow" panose="020B0606020202030204" pitchFamily="34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notes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gXwKbPcpBHocSAZi4A/7Hp22BO7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4B8F4C4-E593-40F2-BE68-EFE87AE3C0B6}">
  <a:tblStyle styleId="{34B8F4C4-E593-40F2-BE68-EFE87AE3C0B6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band1H>
    <a:band2H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band2H>
    <a:band1V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band1V>
    <a:band2V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band2V>
    <a:lastCo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lastCol>
    <a:firstCo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firstCol>
    <a:lastRow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lastRow>
    <a:seCel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seCell>
    <a:swCel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swCell>
    <a:firstRow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firstRow>
    <a:neCel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neCell>
    <a:nwCel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08" y="11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customschemas.google.com/relationships/presentationmetadata" Target="meta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053694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42330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58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638531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4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 Black"/>
              <a:buNone/>
            </a:pPr>
            <a:r>
              <a:rPr lang="en-US" sz="1200">
                <a:latin typeface="Arial Black"/>
                <a:ea typeface="Arial Black"/>
                <a:cs typeface="Arial Black"/>
                <a:sym typeface="Arial Black"/>
              </a:rPr>
              <a:t>Целевое видение ЖС заключается в реализации возможности проактивного информирования граждан, достигших возраста 80 лет, о мерах поддержки (услугах), а также исключения необходимости посещения указанными гражданами организаций для оформления и получения мер поддержки (услуг).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34" name="Google Shape;334;p4:notes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3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801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976770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6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69763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3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3:notes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1254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7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35385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8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87002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9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989058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3911488f72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1" name="Google Shape;491;g3911488f72f_0_0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g3911488f72f_0_0:notes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9101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9" name="Google Shape;99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5" name="Google Shape;105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3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p3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3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0" name="Google Shape;120;p3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3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36" name="Google Shape;136;p3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37" name="Google Shape;137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43" name="Google Shape;143;p3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44" name="Google Shape;144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0" name="Google Shape;150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6" name="Google Shape;15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8" name="Google Shape;16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3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4" name="Google Shape;17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0" name="Google Shape;18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6" name="Google Shape;186;p4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7" name="Google Shape;187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4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4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93" name="Google Shape;193;p4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4" name="Google Shape;194;p4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95" name="Google Shape;195;p4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6" name="Google Shape;196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4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11" name="Google Shape;211;p4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2" name="Google Shape;212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4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218" name="Google Shape;218;p4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9" name="Google Shape;219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4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5" name="Google Shape;225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4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4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олько заголовок" type="titleOnly">
  <p:cSld name="TITLE_ONLY"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2" name="Google Shape;24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3" name="Google Shape;24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4" name="Google Shape;24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4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7" name="Google Shape;247;p4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8" name="Google Shape;248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9" name="Google Shape;249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и объект" type="obj">
  <p:cSld name="OBJECT"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3" name="Google Shape;253;p4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4" name="Google Shape;254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6" name="Google Shape;256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>
  <p:cSld name="SECTION_HEADER"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5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5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0" name="Google Shape;260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1" name="Google Shape;261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2" name="Google Shape;262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Два объекта" type="twoObj">
  <p:cSld name="TWO_OBJECTS"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5" name="Google Shape;265;p5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6" name="Google Shape;266;p5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7" name="Google Shape;267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9" name="Google Shape;269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равнение" type="twoTxTwoObj">
  <p:cSld name="TWO_OBJECTS_WITH_TEXT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5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5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73" name="Google Shape;273;p5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4" name="Google Shape;274;p5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75" name="Google Shape;275;p5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6" name="Google Shape;276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7" name="Google Shape;277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8" name="Google Shape;278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Пустой слайд" type="blank">
  <p:cSld name="BLANK"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2" name="Google Shape;282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бъект с подписью" type="objTx">
  <p:cSld name="OBJECT_WITH_CAPTION_TEXT"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5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5" name="Google Shape;285;p5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86" name="Google Shape;286;p5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7" name="Google Shape;287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8" name="Google Shape;288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9" name="Google Shape;289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5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2" name="Google Shape;292;p5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293" name="Google Shape;293;p5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94" name="Google Shape;294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5" name="Google Shape;295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6" name="Google Shape;296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и вертикальный текст" type="vertTx">
  <p:cSld name="VERTICAL_TEXT"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9" name="Google Shape;299;p5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0" name="Google Shape;300;p5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2" name="Google Shape;302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Вертикальный заголовок и текст" type="vertTitleAndTx">
  <p:cSld name="VERTICAL_TITLE_AND_VERTICAL_TEXT"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5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5" name="Google Shape;305;p5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6" name="Google Shape;306;p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7" name="Google Shape;307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8" name="Google Shape;308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1" name="Google Shape;161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93000">
              <a:schemeClr val="lt1"/>
            </a:gs>
            <a:gs pos="100000">
              <a:srgbClr val="EDEDED"/>
            </a:gs>
          </a:gsLst>
          <a:lin ang="2700000" scaled="0"/>
        </a:gradFill>
        <a:effectLst/>
      </p:bgPr>
    </p:bg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6" name="Google Shape;236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7" name="Google Shape;237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8" name="Google Shape;238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9" name="Google Shape;239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2.png"/><Relationship Id="rId5" Type="http://schemas.openxmlformats.org/officeDocument/2006/relationships/image" Target="../media/image15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Google Shape;313;p1" title="LIST1397.jpg"/>
          <p:cNvPicPr preferRelativeResize="0"/>
          <p:nvPr/>
        </p:nvPicPr>
        <p:blipFill rotWithShape="1">
          <a:blip r:embed="rId3">
            <a:alphaModFix/>
          </a:blip>
          <a:srcRect l="25359" r="14188"/>
          <a:stretch/>
        </p:blipFill>
        <p:spPr>
          <a:xfrm>
            <a:off x="5811325" y="-176975"/>
            <a:ext cx="6380677" cy="703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68881" y="368930"/>
            <a:ext cx="1145719" cy="54825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5" name="Google Shape;315;p1"/>
          <p:cNvGrpSpPr/>
          <p:nvPr/>
        </p:nvGrpSpPr>
        <p:grpSpPr>
          <a:xfrm>
            <a:off x="5771585" y="-4350"/>
            <a:ext cx="2338088" cy="6866710"/>
            <a:chOff x="6053079" y="-4355"/>
            <a:chExt cx="2439065" cy="6866710"/>
          </a:xfrm>
        </p:grpSpPr>
        <p:sp>
          <p:nvSpPr>
            <p:cNvPr id="316" name="Google Shape;316;p1"/>
            <p:cNvSpPr/>
            <p:nvPr/>
          </p:nvSpPr>
          <p:spPr>
            <a:xfrm rot="5400000">
              <a:off x="3844638" y="2210494"/>
              <a:ext cx="6862354" cy="2432659"/>
            </a:xfrm>
            <a:prstGeom prst="triangle">
              <a:avLst>
                <a:gd name="adj" fmla="val 50381"/>
              </a:avLst>
            </a:prstGeom>
            <a:solidFill>
              <a:srgbClr val="84848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317;p1"/>
            <p:cNvSpPr/>
            <p:nvPr/>
          </p:nvSpPr>
          <p:spPr>
            <a:xfrm rot="5400000">
              <a:off x="3769498" y="2285634"/>
              <a:ext cx="6862355" cy="2282378"/>
            </a:xfrm>
            <a:prstGeom prst="triangle">
              <a:avLst>
                <a:gd name="adj" fmla="val 50381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8" name="Google Shape;318;p1"/>
            <p:cNvSpPr/>
            <p:nvPr/>
          </p:nvSpPr>
          <p:spPr>
            <a:xfrm rot="5400000">
              <a:off x="3703193" y="2345531"/>
              <a:ext cx="6866710" cy="2166938"/>
            </a:xfrm>
            <a:prstGeom prst="triangle">
              <a:avLst>
                <a:gd name="adj" fmla="val 50381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99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9" name="Google Shape;319;p1"/>
          <p:cNvSpPr txBox="1"/>
          <p:nvPr/>
        </p:nvSpPr>
        <p:spPr>
          <a:xfrm>
            <a:off x="436571" y="2675401"/>
            <a:ext cx="71892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Совершенствование процесса</a:t>
            </a:r>
            <a:endParaRPr sz="28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внутренней коммуникации в МБУ СМТ</a:t>
            </a:r>
            <a:endParaRPr sz="28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1"/>
          <p:cNvSpPr txBox="1"/>
          <p:nvPr/>
        </p:nvSpPr>
        <p:spPr>
          <a:xfrm>
            <a:off x="436571" y="5349647"/>
            <a:ext cx="5993400" cy="90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rPr>
              <a:t>Докладчик: </a:t>
            </a:r>
            <a:r>
              <a:rPr lang="en-US" sz="2500" b="1" i="0" u="none" strike="noStrike" cap="none">
                <a:solidFill>
                  <a:srgbClr val="CC3300"/>
                </a:solidFill>
                <a:latin typeface="Arial Black"/>
                <a:ea typeface="Arial Black"/>
                <a:cs typeface="Arial Black"/>
                <a:sym typeface="Arial Black"/>
              </a:rPr>
              <a:t>д</a:t>
            </a:r>
            <a:r>
              <a:rPr lang="en-US" sz="2500" b="0" i="0" u="none" strike="noStrike" cap="none">
                <a:solidFill>
                  <a:srgbClr val="CC3300"/>
                </a:solidFill>
                <a:latin typeface="Arial Black"/>
                <a:ea typeface="Arial Black"/>
                <a:cs typeface="Arial Black"/>
                <a:sym typeface="Arial Black"/>
              </a:rPr>
              <a:t>иректор МБУ СМТ – Никитин П.И.</a:t>
            </a:r>
            <a:endParaRPr sz="1500" b="0" i="0" u="none" strike="noStrike" cap="none">
              <a:solidFill>
                <a:srgbClr val="CC33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4915" y="368930"/>
            <a:ext cx="562508" cy="685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1"/>
          <p:cNvPicPr preferRelativeResize="0"/>
          <p:nvPr/>
        </p:nvPicPr>
        <p:blipFill rotWithShape="1">
          <a:blip r:embed="rId6">
            <a:alphaModFix/>
          </a:blip>
          <a:srcRect l="-1222" t="2846" r="2294" b="2770"/>
          <a:stretch/>
        </p:blipFill>
        <p:spPr>
          <a:xfrm>
            <a:off x="2582824" y="469065"/>
            <a:ext cx="544526" cy="448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1" title="логотип фиолет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398450" y="368925"/>
            <a:ext cx="948494" cy="685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5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endParaRPr/>
          </a:p>
        </p:txBody>
      </p:sp>
      <p:sp>
        <p:nvSpPr>
          <p:cNvPr id="329" name="Google Shape;329;p5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330" name="Google Shape;330;p58"/>
          <p:cNvPicPr preferRelativeResize="0"/>
          <p:nvPr/>
        </p:nvPicPr>
        <p:blipFill rotWithShape="1">
          <a:blip r:embed="rId3">
            <a:alphaModFix/>
          </a:blip>
          <a:srcRect l="7571" t="11556" r="9072" b="4761"/>
          <a:stretch/>
        </p:blipFill>
        <p:spPr>
          <a:xfrm>
            <a:off x="435955" y="278675"/>
            <a:ext cx="11041941" cy="6235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4"/>
          <p:cNvSpPr/>
          <p:nvPr/>
        </p:nvSpPr>
        <p:spPr>
          <a:xfrm>
            <a:off x="7421" y="5051646"/>
            <a:ext cx="4339125" cy="180635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4"/>
          <p:cNvSpPr/>
          <p:nvPr/>
        </p:nvSpPr>
        <p:spPr>
          <a:xfrm>
            <a:off x="-2321" y="969703"/>
            <a:ext cx="4464047" cy="387006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4"/>
          <p:cNvSpPr txBox="1"/>
          <p:nvPr/>
        </p:nvSpPr>
        <p:spPr>
          <a:xfrm>
            <a:off x="515938" y="278615"/>
            <a:ext cx="8610970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Обоснование выбора </a:t>
            </a:r>
            <a:r>
              <a:rPr lang="en-US" sz="4000" b="1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rPr>
              <a:t>проекта</a:t>
            </a:r>
            <a:endParaRPr sz="1400" b="0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9" name="Google Shape;339;p4"/>
          <p:cNvGrpSpPr/>
          <p:nvPr/>
        </p:nvGrpSpPr>
        <p:grpSpPr>
          <a:xfrm>
            <a:off x="4461726" y="1514160"/>
            <a:ext cx="7988930" cy="4624289"/>
            <a:chOff x="547181" y="1755959"/>
            <a:chExt cx="8116371" cy="4624289"/>
          </a:xfrm>
        </p:grpSpPr>
        <p:grpSp>
          <p:nvGrpSpPr>
            <p:cNvPr id="340" name="Google Shape;340;p4"/>
            <p:cNvGrpSpPr/>
            <p:nvPr/>
          </p:nvGrpSpPr>
          <p:grpSpPr>
            <a:xfrm>
              <a:off x="547181" y="1824922"/>
              <a:ext cx="6948513" cy="4555326"/>
              <a:chOff x="6053079" y="-4355"/>
              <a:chExt cx="2439065" cy="6866710"/>
            </a:xfrm>
          </p:grpSpPr>
          <p:sp>
            <p:nvSpPr>
              <p:cNvPr id="341" name="Google Shape;341;p4"/>
              <p:cNvSpPr/>
              <p:nvPr/>
            </p:nvSpPr>
            <p:spPr>
              <a:xfrm rot="5400000">
                <a:off x="3844638" y="2210494"/>
                <a:ext cx="6862354" cy="2432659"/>
              </a:xfrm>
              <a:prstGeom prst="triangle">
                <a:avLst>
                  <a:gd name="adj" fmla="val 50381"/>
                </a:avLst>
              </a:prstGeom>
              <a:solidFill>
                <a:srgbClr val="8484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Arial Narrow"/>
                  <a:ea typeface="Arial Narrow"/>
                  <a:cs typeface="Arial Narrow"/>
                  <a:sym typeface="Arial Narrow"/>
                </a:endParaRPr>
              </a:p>
            </p:txBody>
          </p:sp>
          <p:sp>
            <p:nvSpPr>
              <p:cNvPr id="342" name="Google Shape;342;p4"/>
              <p:cNvSpPr/>
              <p:nvPr/>
            </p:nvSpPr>
            <p:spPr>
              <a:xfrm rot="5400000">
                <a:off x="3769498" y="2285634"/>
                <a:ext cx="6862355" cy="2282378"/>
              </a:xfrm>
              <a:prstGeom prst="triangle">
                <a:avLst>
                  <a:gd name="adj" fmla="val 50381"/>
                </a:avLst>
              </a:prstGeom>
              <a:solidFill>
                <a:srgbClr val="99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Arial Narrow"/>
                  <a:ea typeface="Arial Narrow"/>
                  <a:cs typeface="Arial Narrow"/>
                  <a:sym typeface="Arial Narrow"/>
                </a:endParaRPr>
              </a:p>
            </p:txBody>
          </p:sp>
          <p:sp>
            <p:nvSpPr>
              <p:cNvPr id="343" name="Google Shape;343;p4"/>
              <p:cNvSpPr/>
              <p:nvPr/>
            </p:nvSpPr>
            <p:spPr>
              <a:xfrm rot="5400000">
                <a:off x="3703193" y="2345531"/>
                <a:ext cx="6866710" cy="2166938"/>
              </a:xfrm>
              <a:prstGeom prst="triangle">
                <a:avLst>
                  <a:gd name="adj" fmla="val 50381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Arial Narrow"/>
                  <a:ea typeface="Arial Narrow"/>
                  <a:cs typeface="Arial Narrow"/>
                  <a:sym typeface="Arial Narrow"/>
                </a:endParaRPr>
              </a:p>
            </p:txBody>
          </p:sp>
        </p:grpSp>
        <p:sp>
          <p:nvSpPr>
            <p:cNvPr id="344" name="Google Shape;344;p4"/>
            <p:cNvSpPr/>
            <p:nvPr/>
          </p:nvSpPr>
          <p:spPr>
            <a:xfrm>
              <a:off x="3838817" y="2621444"/>
              <a:ext cx="957774" cy="957774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rgbClr val="BFBFBF">
                  <a:alpha val="10196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  <p:sp>
          <p:nvSpPr>
            <p:cNvPr id="345" name="Google Shape;345;p4"/>
            <p:cNvSpPr/>
            <p:nvPr/>
          </p:nvSpPr>
          <p:spPr>
            <a:xfrm>
              <a:off x="3870629" y="4669055"/>
              <a:ext cx="957774" cy="957774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rgbClr val="BFBFBF">
                  <a:alpha val="10196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  <p:grpSp>
          <p:nvGrpSpPr>
            <p:cNvPr id="346" name="Google Shape;346;p4"/>
            <p:cNvGrpSpPr/>
            <p:nvPr/>
          </p:nvGrpSpPr>
          <p:grpSpPr>
            <a:xfrm>
              <a:off x="1524011" y="1803765"/>
              <a:ext cx="957774" cy="957774"/>
              <a:chOff x="1282777" y="1246782"/>
              <a:chExt cx="957774" cy="957774"/>
            </a:xfrm>
          </p:grpSpPr>
          <p:sp>
            <p:nvSpPr>
              <p:cNvPr id="347" name="Google Shape;347;p4"/>
              <p:cNvSpPr/>
              <p:nvPr/>
            </p:nvSpPr>
            <p:spPr>
              <a:xfrm>
                <a:off x="1282777" y="1246782"/>
                <a:ext cx="957774" cy="957774"/>
              </a:xfrm>
              <a:prstGeom prst="ellipse">
                <a:avLst/>
              </a:prstGeom>
              <a:solidFill>
                <a:schemeClr val="lt1"/>
              </a:solidFill>
              <a:ln w="9525" cap="flat" cmpd="sng">
                <a:solidFill>
                  <a:srgbClr val="BFBFBF">
                    <a:alpha val="10196"/>
                  </a:srgbClr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Arial Narrow"/>
                  <a:ea typeface="Arial Narrow"/>
                  <a:cs typeface="Arial Narrow"/>
                  <a:sym typeface="Arial Narrow"/>
                </a:endParaRPr>
              </a:p>
            </p:txBody>
          </p:sp>
          <p:pic>
            <p:nvPicPr>
              <p:cNvPr id="348" name="Google Shape;348;p4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1450047" y="1495469"/>
                <a:ext cx="623234" cy="62323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349" name="Google Shape;349;p4"/>
            <p:cNvSpPr/>
            <p:nvPr/>
          </p:nvSpPr>
          <p:spPr>
            <a:xfrm>
              <a:off x="2546364" y="1755959"/>
              <a:ext cx="3154903" cy="70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565656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Большое количество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565656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согласований</a:t>
              </a:r>
              <a:endParaRPr sz="20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  <p:sp>
          <p:nvSpPr>
            <p:cNvPr id="350" name="Google Shape;350;p4"/>
            <p:cNvSpPr/>
            <p:nvPr/>
          </p:nvSpPr>
          <p:spPr>
            <a:xfrm>
              <a:off x="5282552" y="2106238"/>
              <a:ext cx="3381000" cy="1310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565656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Большая вероятность</a:t>
              </a:r>
              <a:endParaRPr sz="20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565656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возникновения конфликтных</a:t>
              </a:r>
              <a:endParaRPr sz="20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565656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ситуаций</a:t>
              </a:r>
              <a:endParaRPr sz="20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  <p:sp>
          <p:nvSpPr>
            <p:cNvPr id="351" name="Google Shape;351;p4"/>
            <p:cNvSpPr/>
            <p:nvPr/>
          </p:nvSpPr>
          <p:spPr>
            <a:xfrm>
              <a:off x="4784751" y="5133710"/>
              <a:ext cx="3718390" cy="70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565656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Большое количество</a:t>
              </a:r>
              <a:endParaRPr sz="20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565656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участников процесса</a:t>
              </a:r>
              <a:endParaRPr sz="20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</p:grpSp>
      <p:sp>
        <p:nvSpPr>
          <p:cNvPr id="352" name="Google Shape;352;p4"/>
          <p:cNvSpPr/>
          <p:nvPr/>
        </p:nvSpPr>
        <p:spPr>
          <a:xfrm>
            <a:off x="443400" y="5160928"/>
            <a:ext cx="4395600" cy="510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Границы </a:t>
            </a:r>
            <a:r>
              <a:rPr lang="en-US" sz="2800" b="0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rPr>
              <a:t>проекта</a:t>
            </a:r>
            <a:endParaRPr sz="2800" b="0" i="0" u="none" strike="noStrike" cap="none">
              <a:solidFill>
                <a:srgbClr val="99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53" name="Google Shape;353;p4"/>
          <p:cNvSpPr/>
          <p:nvPr/>
        </p:nvSpPr>
        <p:spPr>
          <a:xfrm>
            <a:off x="449200" y="5730800"/>
            <a:ext cx="3897300" cy="815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rPr>
              <a:t>От решения о показе спектакля до подготовки и сбора отчетов о показе спектакля </a:t>
            </a:r>
            <a:endParaRPr sz="1600" b="0" i="0" u="none" strike="noStrike" cap="none">
              <a:solidFill>
                <a:srgbClr val="565656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354" name="Google Shape;354;p4"/>
          <p:cNvSpPr/>
          <p:nvPr/>
        </p:nvSpPr>
        <p:spPr>
          <a:xfrm>
            <a:off x="176933" y="1915244"/>
            <a:ext cx="4178122" cy="3101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990000"/>
                </a:solidFill>
                <a:latin typeface="Arial Narrow"/>
                <a:ea typeface="Arial Narrow"/>
                <a:cs typeface="Arial Narrow"/>
                <a:sym typeface="Arial Narrow"/>
              </a:rPr>
              <a:t>1 </a:t>
            </a:r>
            <a:r>
              <a:rPr lang="en-US" sz="16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Сокращение времени постановки задач, минут</a:t>
            </a:r>
            <a:endParaRPr sz="1400" b="0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7931D"/>
                </a:solidFill>
                <a:latin typeface="Arial"/>
                <a:ea typeface="Arial"/>
                <a:cs typeface="Arial"/>
                <a:sym typeface="Arial"/>
              </a:rPr>
              <a:t>              </a:t>
            </a:r>
            <a:r>
              <a:rPr lang="en-US" sz="24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180</a:t>
            </a:r>
            <a:r>
              <a:rPr lang="en-US" sz="2400" b="1" i="0" u="none" strike="noStrike" cap="none">
                <a:solidFill>
                  <a:srgbClr val="F7931D"/>
                </a:solidFill>
                <a:latin typeface="Arial"/>
                <a:ea typeface="Arial"/>
                <a:cs typeface="Arial"/>
                <a:sym typeface="Arial"/>
              </a:rPr>
              <a:t>        </a:t>
            </a:r>
            <a:r>
              <a:rPr lang="en-US" sz="2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600" b="1" i="0" u="none" strike="noStrike" cap="none">
              <a:solidFill>
                <a:srgbClr val="F7931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2 Сокращение времени на составление графика, минут</a:t>
            </a:r>
            <a:endParaRPr sz="1600" b="1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             </a:t>
            </a:r>
            <a:r>
              <a:rPr lang="en-US" sz="24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180</a:t>
            </a:r>
            <a:r>
              <a:rPr lang="en-US" sz="2400" b="1" i="0" u="none" strike="noStrike" cap="none">
                <a:solidFill>
                  <a:srgbClr val="F7931D"/>
                </a:solidFill>
                <a:latin typeface="Arial"/>
                <a:ea typeface="Arial"/>
                <a:cs typeface="Arial"/>
                <a:sym typeface="Arial"/>
              </a:rPr>
              <a:t>        </a:t>
            </a:r>
            <a:r>
              <a:rPr lang="en-US" sz="2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2400" b="1" i="0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3 Получение оперативной  обратной связи о проведенном мероприятии, минут</a:t>
            </a:r>
            <a:endParaRPr sz="3100" b="1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             </a:t>
            </a:r>
            <a:r>
              <a:rPr lang="en-US" sz="24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480</a:t>
            </a:r>
            <a:r>
              <a:rPr lang="en-US" sz="2400" b="1" i="0" u="none" strike="noStrike" cap="none">
                <a:solidFill>
                  <a:srgbClr val="F7931D"/>
                </a:solidFill>
                <a:latin typeface="Arial"/>
                <a:ea typeface="Arial"/>
                <a:cs typeface="Arial"/>
                <a:sym typeface="Arial"/>
              </a:rPr>
              <a:t>        </a:t>
            </a:r>
            <a:r>
              <a:rPr lang="en-US" sz="2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20</a:t>
            </a:r>
            <a:endParaRPr sz="2400" b="1" i="0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565656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355" name="Google Shape;355;p4"/>
          <p:cNvSpPr/>
          <p:nvPr/>
        </p:nvSpPr>
        <p:spPr>
          <a:xfrm>
            <a:off x="447200" y="1061351"/>
            <a:ext cx="37974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Цели проекта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4"/>
          <p:cNvSpPr/>
          <p:nvPr/>
        </p:nvSpPr>
        <p:spPr>
          <a:xfrm>
            <a:off x="1998386" y="2482914"/>
            <a:ext cx="535200" cy="334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4"/>
          <p:cNvSpPr/>
          <p:nvPr/>
        </p:nvSpPr>
        <p:spPr>
          <a:xfrm>
            <a:off x="1962103" y="3327142"/>
            <a:ext cx="535200" cy="334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8" name="Google Shape;358;p4"/>
          <p:cNvPicPr preferRelativeResize="0"/>
          <p:nvPr/>
        </p:nvPicPr>
        <p:blipFill rotWithShape="1">
          <a:blip r:embed="rId4">
            <a:alphaModFix amt="52999"/>
          </a:blip>
          <a:srcRect/>
          <a:stretch/>
        </p:blipFill>
        <p:spPr>
          <a:xfrm>
            <a:off x="7808474" y="2611577"/>
            <a:ext cx="717925" cy="717925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4"/>
          <p:cNvSpPr/>
          <p:nvPr/>
        </p:nvSpPr>
        <p:spPr>
          <a:xfrm>
            <a:off x="1999839" y="4471972"/>
            <a:ext cx="535200" cy="334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0" name="Google Shape;360;p4"/>
          <p:cNvPicPr preferRelativeResize="0"/>
          <p:nvPr/>
        </p:nvPicPr>
        <p:blipFill rotWithShape="1">
          <a:blip r:embed="rId5">
            <a:alphaModFix amt="46000"/>
          </a:blip>
          <a:srcRect/>
          <a:stretch/>
        </p:blipFill>
        <p:spPr>
          <a:xfrm>
            <a:off x="7884680" y="4743957"/>
            <a:ext cx="625800" cy="62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5"/>
          <p:cNvSpPr/>
          <p:nvPr/>
        </p:nvSpPr>
        <p:spPr>
          <a:xfrm>
            <a:off x="138825" y="2381287"/>
            <a:ext cx="1452000" cy="11037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Решение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 показе спектакля</a:t>
            </a:r>
            <a:endParaRPr sz="1067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5"/>
          <p:cNvSpPr/>
          <p:nvPr/>
        </p:nvSpPr>
        <p:spPr>
          <a:xfrm>
            <a:off x="1977250" y="660475"/>
            <a:ext cx="1305300" cy="8097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Продвижение спектакля</a:t>
            </a:r>
            <a:endParaRPr sz="10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 запуск продаж</a:t>
            </a:r>
            <a:endParaRPr sz="10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5"/>
          <p:cNvSpPr/>
          <p:nvPr/>
        </p:nvSpPr>
        <p:spPr>
          <a:xfrm>
            <a:off x="3490154" y="659987"/>
            <a:ext cx="2076900" cy="8097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Издание приказа</a:t>
            </a:r>
            <a:endParaRPr sz="1000" b="1" i="0" u="none" strike="noStrike" cap="non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о необходимых вводах артистов и восстановлении декораций</a:t>
            </a:r>
            <a:endParaRPr sz="1000" b="1" i="0" u="none" strike="noStrike" cap="non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5"/>
          <p:cNvSpPr/>
          <p:nvPr/>
        </p:nvSpPr>
        <p:spPr>
          <a:xfrm>
            <a:off x="5774650" y="643050"/>
            <a:ext cx="1527900" cy="8097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Назначение ответственных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за выполнение работ 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5"/>
          <p:cNvSpPr txBox="1"/>
          <p:nvPr/>
        </p:nvSpPr>
        <p:spPr>
          <a:xfrm>
            <a:off x="2662348" y="100763"/>
            <a:ext cx="6867300" cy="379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0" tIns="10425" rIns="0" bIns="0" anchor="t" anchorCtr="0">
            <a:spAutoFit/>
          </a:bodyPr>
          <a:lstStyle/>
          <a:p>
            <a:pPr marL="9951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Карта текущего состояния</a:t>
            </a:r>
            <a:endParaRPr sz="2400" b="0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5"/>
          <p:cNvSpPr/>
          <p:nvPr/>
        </p:nvSpPr>
        <p:spPr>
          <a:xfrm rot="-3202555">
            <a:off x="612202" y="1548760"/>
            <a:ext cx="1762096" cy="51522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57"/>
              <a:buFont typeface="Arial"/>
              <a:buNone/>
            </a:pPr>
            <a:endParaRPr sz="155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5"/>
          <p:cNvSpPr/>
          <p:nvPr/>
        </p:nvSpPr>
        <p:spPr>
          <a:xfrm>
            <a:off x="1977250" y="1620050"/>
            <a:ext cx="1631400" cy="8097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Доведение приказов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до творческих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 технических цехов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p5"/>
          <p:cNvSpPr/>
          <p:nvPr/>
        </p:nvSpPr>
        <p:spPr>
          <a:xfrm>
            <a:off x="4439024" y="3661300"/>
            <a:ext cx="2863500" cy="9150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Доведение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информации о репетициях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до артистов через телефонные звонки, мессенджеры и доску объявлений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5"/>
          <p:cNvSpPr/>
          <p:nvPr/>
        </p:nvSpPr>
        <p:spPr>
          <a:xfrm>
            <a:off x="3800225" y="1616925"/>
            <a:ext cx="1631400" cy="8097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Подготовка заявок на пошив костюмов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 подготовку декораций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5"/>
          <p:cNvSpPr/>
          <p:nvPr/>
        </p:nvSpPr>
        <p:spPr>
          <a:xfrm>
            <a:off x="5643750" y="1652525"/>
            <a:ext cx="1658700" cy="8097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Доведение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заявок до бухгалтерии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 осуществление закупок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5"/>
          <p:cNvSpPr/>
          <p:nvPr/>
        </p:nvSpPr>
        <p:spPr>
          <a:xfrm>
            <a:off x="1977250" y="2561675"/>
            <a:ext cx="2046000" cy="9711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Работы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по восстановлению декораций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 подготовке костюмов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5"/>
          <p:cNvSpPr/>
          <p:nvPr/>
        </p:nvSpPr>
        <p:spPr>
          <a:xfrm>
            <a:off x="4247625" y="2565100"/>
            <a:ext cx="3054600" cy="9711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Ежедневное планирование репетиционного процесса: уроки, танцевальные репетиции, оркестровые репетиции, прогоны спектакля</a:t>
            </a:r>
            <a:endParaRPr sz="1000" b="1" i="0" u="none" strike="noStrike" cap="non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5"/>
          <p:cNvSpPr/>
          <p:nvPr/>
        </p:nvSpPr>
        <p:spPr>
          <a:xfrm>
            <a:off x="1977249" y="3661300"/>
            <a:ext cx="2313900" cy="9150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Ведение явочного журнала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на репетиции и спектакль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 учет рабочего времени</a:t>
            </a:r>
            <a:endParaRPr sz="1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5"/>
          <p:cNvSpPr/>
          <p:nvPr/>
        </p:nvSpPr>
        <p:spPr>
          <a:xfrm>
            <a:off x="9255025" y="2329932"/>
            <a:ext cx="2773800" cy="12021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Подготовка и сбор отчетов</a:t>
            </a:r>
            <a:endParaRPr sz="14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о проведении спектакля</a:t>
            </a:r>
            <a:endParaRPr sz="14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в письменном виде</a:t>
            </a:r>
            <a:endParaRPr sz="14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5"/>
          <p:cNvSpPr/>
          <p:nvPr/>
        </p:nvSpPr>
        <p:spPr>
          <a:xfrm>
            <a:off x="7866163" y="2334237"/>
            <a:ext cx="1281000" cy="12021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Показ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спектакля</a:t>
            </a:r>
            <a:endParaRPr sz="1067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5"/>
          <p:cNvSpPr/>
          <p:nvPr/>
        </p:nvSpPr>
        <p:spPr>
          <a:xfrm>
            <a:off x="3244815" y="858012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5"/>
          <p:cNvSpPr/>
          <p:nvPr/>
        </p:nvSpPr>
        <p:spPr>
          <a:xfrm rot="-2700000">
            <a:off x="7043568" y="3379185"/>
            <a:ext cx="1130664" cy="51548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57"/>
              <a:buFont typeface="Arial"/>
              <a:buNone/>
            </a:pPr>
            <a:endParaRPr sz="155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5"/>
          <p:cNvSpPr/>
          <p:nvPr/>
        </p:nvSpPr>
        <p:spPr>
          <a:xfrm>
            <a:off x="9091566" y="2720896"/>
            <a:ext cx="418800" cy="515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57"/>
              <a:buFont typeface="Arial"/>
              <a:buNone/>
            </a:pPr>
            <a:endParaRPr sz="155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5"/>
          <p:cNvSpPr/>
          <p:nvPr/>
        </p:nvSpPr>
        <p:spPr>
          <a:xfrm>
            <a:off x="5518265" y="858012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5"/>
          <p:cNvSpPr/>
          <p:nvPr/>
        </p:nvSpPr>
        <p:spPr>
          <a:xfrm>
            <a:off x="7207640" y="875437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5"/>
          <p:cNvSpPr/>
          <p:nvPr/>
        </p:nvSpPr>
        <p:spPr>
          <a:xfrm>
            <a:off x="1860545" y="1826024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5"/>
          <p:cNvSpPr/>
          <p:nvPr/>
        </p:nvSpPr>
        <p:spPr>
          <a:xfrm>
            <a:off x="3566715" y="1825762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5"/>
          <p:cNvSpPr/>
          <p:nvPr/>
        </p:nvSpPr>
        <p:spPr>
          <a:xfrm>
            <a:off x="5431685" y="1896131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5"/>
          <p:cNvSpPr/>
          <p:nvPr/>
        </p:nvSpPr>
        <p:spPr>
          <a:xfrm>
            <a:off x="7207656" y="1880787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5"/>
          <p:cNvSpPr/>
          <p:nvPr/>
        </p:nvSpPr>
        <p:spPr>
          <a:xfrm>
            <a:off x="1860540" y="2855624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5"/>
          <p:cNvSpPr/>
          <p:nvPr/>
        </p:nvSpPr>
        <p:spPr>
          <a:xfrm>
            <a:off x="3969215" y="2854049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5"/>
          <p:cNvSpPr/>
          <p:nvPr/>
        </p:nvSpPr>
        <p:spPr>
          <a:xfrm>
            <a:off x="4247615" y="4007099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5"/>
          <p:cNvSpPr/>
          <p:nvPr/>
        </p:nvSpPr>
        <p:spPr>
          <a:xfrm>
            <a:off x="7207650" y="2854049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5"/>
          <p:cNvSpPr/>
          <p:nvPr/>
        </p:nvSpPr>
        <p:spPr>
          <a:xfrm>
            <a:off x="1860540" y="4007099"/>
            <a:ext cx="321900" cy="379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99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5"/>
          <p:cNvSpPr/>
          <p:nvPr/>
        </p:nvSpPr>
        <p:spPr>
          <a:xfrm>
            <a:off x="3105800" y="1388700"/>
            <a:ext cx="760200" cy="420000"/>
          </a:xfrm>
          <a:prstGeom prst="star12">
            <a:avLst>
              <a:gd name="adj" fmla="val 37500"/>
            </a:avLst>
          </a:prstGeom>
          <a:solidFill>
            <a:schemeClr val="lt1"/>
          </a:solidFill>
          <a:ln w="28575" cap="flat" cmpd="sng">
            <a:solidFill>
              <a:srgbClr val="E7410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1" i="0" u="none" strike="noStrike" cap="none">
                <a:solidFill>
                  <a:srgbClr val="E74106"/>
                </a:solidFill>
                <a:latin typeface="Calibri"/>
                <a:ea typeface="Calibri"/>
                <a:cs typeface="Calibri"/>
                <a:sym typeface="Calibri"/>
              </a:rPr>
              <a:t>180 мин</a:t>
            </a:r>
            <a:endParaRPr sz="900" b="1" i="0" u="none" strike="noStrike" cap="none">
              <a:solidFill>
                <a:srgbClr val="E7410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5"/>
          <p:cNvSpPr/>
          <p:nvPr/>
        </p:nvSpPr>
        <p:spPr>
          <a:xfrm>
            <a:off x="6706525" y="1398237"/>
            <a:ext cx="760200" cy="420000"/>
          </a:xfrm>
          <a:prstGeom prst="star12">
            <a:avLst>
              <a:gd name="adj" fmla="val 37500"/>
            </a:avLst>
          </a:prstGeom>
          <a:solidFill>
            <a:schemeClr val="lt1"/>
          </a:solidFill>
          <a:ln w="28575" cap="flat" cmpd="sng">
            <a:solidFill>
              <a:srgbClr val="E7410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1" i="0" u="none" strike="noStrike" cap="none">
                <a:solidFill>
                  <a:srgbClr val="E74106"/>
                </a:solidFill>
                <a:latin typeface="Calibri"/>
                <a:ea typeface="Calibri"/>
                <a:cs typeface="Calibri"/>
                <a:sym typeface="Calibri"/>
              </a:rPr>
              <a:t>180 мин</a:t>
            </a:r>
            <a:endParaRPr sz="900" b="1" i="0" u="none" strike="noStrike" cap="none">
              <a:solidFill>
                <a:srgbClr val="E7410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5"/>
          <p:cNvSpPr/>
          <p:nvPr/>
        </p:nvSpPr>
        <p:spPr>
          <a:xfrm>
            <a:off x="6088820" y="4472562"/>
            <a:ext cx="1404900" cy="630000"/>
          </a:xfrm>
          <a:prstGeom prst="star12">
            <a:avLst>
              <a:gd name="adj" fmla="val 37500"/>
            </a:avLst>
          </a:prstGeom>
          <a:solidFill>
            <a:schemeClr val="lt1"/>
          </a:solidFill>
          <a:ln w="28575" cap="flat" cmpd="sng">
            <a:solidFill>
              <a:srgbClr val="E7410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E74106"/>
                </a:solidFill>
                <a:latin typeface="Calibri"/>
                <a:ea typeface="Calibri"/>
                <a:cs typeface="Calibri"/>
                <a:sym typeface="Calibri"/>
              </a:rPr>
              <a:t>120 мин</a:t>
            </a:r>
            <a:endParaRPr sz="1200" b="1" i="0" u="none" strike="noStrike" cap="none">
              <a:solidFill>
                <a:srgbClr val="E7410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800" b="1" i="0" u="none" strike="noStrike" cap="none">
                <a:solidFill>
                  <a:srgbClr val="E74106"/>
                </a:solidFill>
                <a:latin typeface="Calibri"/>
                <a:ea typeface="Calibri"/>
                <a:cs typeface="Calibri"/>
                <a:sym typeface="Calibri"/>
              </a:rPr>
              <a:t>ежедневно</a:t>
            </a:r>
            <a:endParaRPr sz="800" b="1" i="0" u="none" strike="noStrike" cap="none">
              <a:solidFill>
                <a:srgbClr val="E7410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5"/>
          <p:cNvSpPr txBox="1"/>
          <p:nvPr/>
        </p:nvSpPr>
        <p:spPr>
          <a:xfrm>
            <a:off x="410874" y="5188536"/>
            <a:ext cx="10379400" cy="12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04792" marR="0" lvl="0" indent="-304792" algn="just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US" sz="16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Срывы сроков постановки спектакля, проведения репетиций;</a:t>
            </a:r>
            <a:endParaRPr sz="16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04792" marR="0" lvl="0" indent="-304792" algn="just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US" sz="16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Конфликты в коллективе;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04792" marR="0" lvl="0" indent="-304792" algn="just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US" sz="16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Ограниченный контроль за выполнением поручений. Большой срок доведения информации до исполнителей. Искажение и неверная подготовка поставленных задач. Нарушение сроков;</a:t>
            </a:r>
            <a:endParaRPr sz="16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04792" marR="0" lvl="0" indent="-304792" algn="just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US" sz="16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Доведение задач с опозданием. Сохранение времени по их выполнению. Личностный фактор в доведении задач и контроль процессов. Искаженная обработка связи от исполнителей. </a:t>
            </a:r>
            <a:endParaRPr sz="16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04792" marR="0" lvl="0" indent="-228592" algn="just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5"/>
          <p:cNvSpPr txBox="1"/>
          <p:nvPr/>
        </p:nvSpPr>
        <p:spPr>
          <a:xfrm>
            <a:off x="865245" y="4820277"/>
            <a:ext cx="50757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ПРОБЛЕМЫ</a:t>
            </a:r>
            <a:endParaRPr sz="1500" b="0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5"/>
          <p:cNvSpPr/>
          <p:nvPr/>
        </p:nvSpPr>
        <p:spPr>
          <a:xfrm>
            <a:off x="10985525" y="3236303"/>
            <a:ext cx="1021200" cy="630000"/>
          </a:xfrm>
          <a:prstGeom prst="star12">
            <a:avLst>
              <a:gd name="adj" fmla="val 37500"/>
            </a:avLst>
          </a:prstGeom>
          <a:solidFill>
            <a:schemeClr val="lt1"/>
          </a:solidFill>
          <a:ln w="28575" cap="flat" cmpd="sng">
            <a:solidFill>
              <a:srgbClr val="E7410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rgbClr val="E74106"/>
                </a:solidFill>
                <a:latin typeface="Calibri"/>
                <a:ea typeface="Calibri"/>
                <a:cs typeface="Calibri"/>
                <a:sym typeface="Calibri"/>
              </a:rPr>
              <a:t>480 мин</a:t>
            </a:r>
            <a:endParaRPr sz="1400" b="1" i="0" u="none" strike="noStrike" cap="none">
              <a:solidFill>
                <a:srgbClr val="E7410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6"/>
          <p:cNvSpPr/>
          <p:nvPr/>
        </p:nvSpPr>
        <p:spPr>
          <a:xfrm>
            <a:off x="410875" y="2590258"/>
            <a:ext cx="2062800" cy="11037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Решение о показе спектакля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 внесение информации в Темзу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6"/>
          <p:cNvSpPr txBox="1"/>
          <p:nvPr/>
        </p:nvSpPr>
        <p:spPr>
          <a:xfrm>
            <a:off x="405439" y="5964474"/>
            <a:ext cx="11381100" cy="1127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04792" marR="0" lvl="0" indent="-304792" algn="just" rtl="0">
              <a:lnSpc>
                <a:spcPct val="10831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Управление процессом постановки задач и контроля;</a:t>
            </a: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04792" marR="0" lvl="0" indent="-304792" algn="just" rtl="0">
              <a:lnSpc>
                <a:spcPct val="10831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AutoNum type="arabicPeriod"/>
            </a:pP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Внедрение электронного расписания “Темза”.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just" rtl="0">
              <a:lnSpc>
                <a:spcPct val="10831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04792" marR="0" lvl="0" indent="-228592" algn="just" rtl="0">
              <a:lnSpc>
                <a:spcPct val="1444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6"/>
          <p:cNvSpPr txBox="1"/>
          <p:nvPr/>
        </p:nvSpPr>
        <p:spPr>
          <a:xfrm>
            <a:off x="859820" y="5383445"/>
            <a:ext cx="50757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 i="0" u="none" strike="noStrike" cap="none">
                <a:solidFill>
                  <a:srgbClr val="274E13"/>
                </a:solidFill>
                <a:latin typeface="Arial"/>
                <a:ea typeface="Arial"/>
                <a:cs typeface="Arial"/>
                <a:sym typeface="Arial"/>
              </a:rPr>
              <a:t>РЕШЕНИЕ</a:t>
            </a:r>
            <a:endParaRPr sz="1500" b="0" i="0" u="none" strike="noStrike" cap="none">
              <a:solidFill>
                <a:srgbClr val="274E1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6"/>
          <p:cNvSpPr txBox="1"/>
          <p:nvPr/>
        </p:nvSpPr>
        <p:spPr>
          <a:xfrm>
            <a:off x="2790296" y="100763"/>
            <a:ext cx="6867300" cy="379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0" tIns="10425" rIns="0" bIns="0" anchor="t" anchorCtr="0">
            <a:spAutoFit/>
          </a:bodyPr>
          <a:lstStyle/>
          <a:p>
            <a:pPr marL="9951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274E13"/>
                </a:solidFill>
                <a:latin typeface="Arial"/>
                <a:ea typeface="Arial"/>
                <a:cs typeface="Arial"/>
                <a:sym typeface="Arial"/>
              </a:rPr>
              <a:t>Карта целевого состояния</a:t>
            </a:r>
            <a:endParaRPr sz="2400" b="0" i="0" u="none" strike="noStrike" cap="none">
              <a:solidFill>
                <a:srgbClr val="274E1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6"/>
          <p:cNvSpPr/>
          <p:nvPr/>
        </p:nvSpPr>
        <p:spPr>
          <a:xfrm>
            <a:off x="3747734" y="738137"/>
            <a:ext cx="2062800" cy="11037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Запуск продаж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 продвижение спектакля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6"/>
          <p:cNvSpPr/>
          <p:nvPr/>
        </p:nvSpPr>
        <p:spPr>
          <a:xfrm>
            <a:off x="3763945" y="2001400"/>
            <a:ext cx="2062800" cy="11037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Выполнение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необходимых закупок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6"/>
          <p:cNvSpPr/>
          <p:nvPr/>
        </p:nvSpPr>
        <p:spPr>
          <a:xfrm>
            <a:off x="3107995" y="3247379"/>
            <a:ext cx="3374700" cy="11037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Назначение ответственных в цехах за подготовку декораций 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 костюмов в Темзе. Выполнение работ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Google Shape;411;p6"/>
          <p:cNvSpPr/>
          <p:nvPr/>
        </p:nvSpPr>
        <p:spPr>
          <a:xfrm>
            <a:off x="3107995" y="4483746"/>
            <a:ext cx="3374700" cy="11037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Планирование репетиционного процесса (на неделю вперед)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 Темзе. Проведение необходимых репетиций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6"/>
          <p:cNvSpPr/>
          <p:nvPr/>
        </p:nvSpPr>
        <p:spPr>
          <a:xfrm>
            <a:off x="7074384" y="2175102"/>
            <a:ext cx="2062800" cy="19620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Показ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спектакля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6"/>
          <p:cNvSpPr/>
          <p:nvPr/>
        </p:nvSpPr>
        <p:spPr>
          <a:xfrm>
            <a:off x="9586709" y="2175316"/>
            <a:ext cx="2227200" cy="19620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Формирование отчетов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 электронном виде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 автоматическое доведение их до всех руководителей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6"/>
          <p:cNvSpPr/>
          <p:nvPr/>
        </p:nvSpPr>
        <p:spPr>
          <a:xfrm>
            <a:off x="9009536" y="2898625"/>
            <a:ext cx="672000" cy="515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57"/>
              <a:buFont typeface="Arial"/>
              <a:buNone/>
            </a:pPr>
            <a:endParaRPr sz="155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6"/>
          <p:cNvSpPr/>
          <p:nvPr/>
        </p:nvSpPr>
        <p:spPr>
          <a:xfrm>
            <a:off x="2309636" y="2898400"/>
            <a:ext cx="672000" cy="515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57"/>
              <a:buFont typeface="Arial"/>
              <a:buNone/>
            </a:pPr>
            <a:endParaRPr sz="155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6"/>
          <p:cNvSpPr/>
          <p:nvPr/>
        </p:nvSpPr>
        <p:spPr>
          <a:xfrm>
            <a:off x="6609086" y="2884400"/>
            <a:ext cx="672000" cy="515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32950" cap="flat" cmpd="sng">
            <a:solidFill>
              <a:srgbClr val="6AA84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79100" tIns="39525" rIns="79100" bIns="395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57"/>
              <a:buFont typeface="Arial"/>
              <a:buNone/>
            </a:pPr>
            <a:endParaRPr sz="155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3"/>
          <p:cNvSpPr txBox="1"/>
          <p:nvPr/>
        </p:nvSpPr>
        <p:spPr>
          <a:xfrm>
            <a:off x="515953" y="278625"/>
            <a:ext cx="110778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1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План мероприятий</a:t>
            </a:r>
            <a:endParaRPr sz="2700" b="1" i="0" u="none" strike="noStrike" cap="none">
              <a:solidFill>
                <a:srgbClr val="565656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Совершенствование процесса внутренней коммуникации в МБУ СМТ</a:t>
            </a:r>
            <a:endParaRPr sz="2000" b="1" i="0" u="none" strike="noStrike" cap="none">
              <a:solidFill>
                <a:srgbClr val="565656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graphicFrame>
        <p:nvGraphicFramePr>
          <p:cNvPr id="423" name="Google Shape;423;p3"/>
          <p:cNvGraphicFramePr/>
          <p:nvPr/>
        </p:nvGraphicFramePr>
        <p:xfrm>
          <a:off x="182880" y="1111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{34B8F4C4-E593-40F2-BE68-EFE87AE3C0B6}</a:tableStyleId>
              </a:tblPr>
              <a:tblGrid>
                <a:gridCol w="440200"/>
                <a:gridCol w="1726500"/>
                <a:gridCol w="3176125"/>
                <a:gridCol w="2092975"/>
                <a:gridCol w="1867675"/>
                <a:gridCol w="1108625"/>
                <a:gridCol w="1377200"/>
              </a:tblGrid>
              <a:tr h="473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200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Проблемы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Коренные проблемы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Мероприятие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Ответственные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Срок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Эффект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</a:tr>
              <a:tr h="2446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1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DD7E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Срыв сроков постановки спектакля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457200" marR="0" lvl="0" indent="-3048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/>
                        <a:t>Длительное время доведения информации до исполнителей.</a:t>
                      </a:r>
                      <a:endParaRPr sz="1200" u="none" strike="noStrike" cap="none"/>
                    </a:p>
                    <a:p>
                      <a:pPr marL="457200" marR="0" lvl="0" indent="-3048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/>
                        <a:t>Приказы, распоряжения доносятся до исполнителей: устно, по телефону, на бумажном носителе.</a:t>
                      </a:r>
                      <a:endParaRPr sz="1200" u="none" strike="noStrike" cap="none"/>
                    </a:p>
                    <a:p>
                      <a:pPr marL="457200" marR="0" lvl="0" indent="-3048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/>
                        <a:t>Человеческий фактор (забывчивость, лень, саботаж)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228600" marR="0" lvl="0" indent="-76200" algn="l" rtl="0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Мониторинг рынка CRM систем для работы театра. </a:t>
                      </a:r>
                      <a:endParaRPr sz="12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228600" marR="0" lvl="0" indent="-76200" algn="l" rtl="0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Пробная версия</a:t>
                      </a:r>
                      <a:endParaRPr sz="12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228600" marR="0" lvl="0" indent="-76200" algn="l" rtl="0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Заключение договоров</a:t>
                      </a:r>
                      <a:endParaRPr sz="12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228600" marR="0" lvl="0" indent="-76200" algn="l" rtl="0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Обучение и адаптация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1. Директор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2. Директор, Начальник отдела продаж, Заведующий труппой.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3. Главный бухгалтер, Начальник отдела продаж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4. Заведующий группой. Начальники отделов и цехов.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1. 01.07.25 - 30.07. 25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2. 31.07.25 - 05.09.25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3.15.08.25 - 05.09. 25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4. 06.09.25- 05.11.25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 Сокращение срока в доведении информации и постановке задач. Увеличение времени на постановочный процесс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</a:tr>
              <a:tr h="2404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2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DD7E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Возникновение  конфликтов в коллективе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342900" marR="0" lvl="0" indent="-330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/>
                        <a:t>Доведение задач с задержкой.</a:t>
                      </a:r>
                      <a:endParaRPr sz="1200" u="none" strike="noStrike" cap="none"/>
                    </a:p>
                    <a:p>
                      <a:pPr marL="342900" marR="0" lvl="0" indent="-330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/>
                        <a:t>Искажение информации при доведении задач.</a:t>
                      </a:r>
                      <a:endParaRPr sz="1200" u="none" strike="noStrike" cap="none"/>
                    </a:p>
                    <a:p>
                      <a:pPr marL="342900" marR="0" lvl="0" indent="-330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/>
                        <a:t>Искаженная обратная связь от исполнителей.</a:t>
                      </a:r>
                      <a:endParaRPr sz="1200" u="none" strike="noStrike" cap="none"/>
                    </a:p>
                    <a:p>
                      <a:pPr marL="342900" marR="0" lvl="0" indent="-330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AutoNum type="arabicPeriod"/>
                      </a:pPr>
                      <a:r>
                        <a:rPr lang="en-US" sz="1200" u="none" strike="noStrike" cap="none"/>
                        <a:t>Зависимость в работе цехов от точности и срочности доведения информации и постановки задач.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1. Внедрение выбранной </a:t>
                      </a: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CRM</a:t>
                      </a:r>
                      <a:r>
                        <a:rPr lang="en-US" sz="1200" u="none" strike="noStrike" cap="none"/>
                        <a:t> системы.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2. Обучение ключевых сотрудников (начальников цехов, администраторов)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3. Обучение работе с системой подачи рапортов.  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4. Уточнение последовательности проведения работ над подготовкой спектакля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1. Директор. Главный бухгалтер, Начальник отдела продаж.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2. Начальники отделов и цехов.</a:t>
                      </a:r>
                      <a:endParaRPr sz="12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1. 31.07.25-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05. 09.25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2. 06.09.25.- 05.11.25</a:t>
                      </a: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/>
                        <a:t>3. 01.10.25 - 05.11.25.</a:t>
                      </a:r>
                      <a:endParaRPr sz="12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i="0" u="none" strike="noStrike" cap="none">
                          <a:solidFill>
                            <a:srgbClr val="000000"/>
                          </a:solidFill>
                        </a:rPr>
                        <a:t>Устранение</a:t>
                      </a:r>
                      <a:r>
                        <a:rPr lang="en-US" sz="1200" u="none" strike="noStrike" cap="none"/>
                        <a:t> конфликтных ситуаций. Настройка рабочих процессов.</a:t>
                      </a:r>
                      <a:endParaRPr sz="1200" u="none" strike="noStrike" cap="none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8" name="Google Shape;428;p7"/>
          <p:cNvGrpSpPr/>
          <p:nvPr/>
        </p:nvGrpSpPr>
        <p:grpSpPr>
          <a:xfrm>
            <a:off x="8231510" y="400110"/>
            <a:ext cx="3982855" cy="4984842"/>
            <a:chOff x="1819756" y="1515205"/>
            <a:chExt cx="1845772" cy="1706453"/>
          </a:xfrm>
        </p:grpSpPr>
        <p:cxnSp>
          <p:nvCxnSpPr>
            <p:cNvPr id="429" name="Google Shape;429;p7"/>
            <p:cNvCxnSpPr>
              <a:endCxn id="430" idx="0"/>
            </p:cNvCxnSpPr>
            <p:nvPr/>
          </p:nvCxnSpPr>
          <p:spPr>
            <a:xfrm flipH="1">
              <a:off x="2921103" y="1973358"/>
              <a:ext cx="11700" cy="97290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431" name="Google Shape;431;p7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30" name="Google Shape;430;p7"/>
            <p:cNvSpPr/>
            <p:nvPr/>
          </p:nvSpPr>
          <p:spPr>
            <a:xfrm>
              <a:off x="2698353" y="2946258"/>
              <a:ext cx="445500" cy="2754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432" name="Google Shape;432;p7"/>
            <p:cNvCxnSpPr/>
            <p:nvPr/>
          </p:nvCxnSpPr>
          <p:spPr>
            <a:xfrm>
              <a:off x="2214584" y="1973371"/>
              <a:ext cx="724912" cy="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433" name="Google Shape;433;p7"/>
            <p:cNvSpPr/>
            <p:nvPr/>
          </p:nvSpPr>
          <p:spPr>
            <a:xfrm>
              <a:off x="2833391" y="2115456"/>
              <a:ext cx="832137" cy="1369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в</a:t>
              </a:r>
              <a:r>
                <a:rPr lang="en-US" sz="20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 180 </a:t>
              </a: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раз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7"/>
            <p:cNvSpPr/>
            <p:nvPr/>
          </p:nvSpPr>
          <p:spPr>
            <a:xfrm>
              <a:off x="1819756" y="1515205"/>
              <a:ext cx="1799837" cy="2266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Сокращение времени постановки задач, мин</a:t>
              </a:r>
              <a:endParaRPr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35" name="Google Shape;435;p7"/>
          <p:cNvSpPr/>
          <p:nvPr/>
        </p:nvSpPr>
        <p:spPr>
          <a:xfrm>
            <a:off x="8524898" y="3415695"/>
            <a:ext cx="1795607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180</a:t>
            </a:r>
            <a:endParaRPr sz="1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7"/>
          <p:cNvSpPr/>
          <p:nvPr/>
        </p:nvSpPr>
        <p:spPr>
          <a:xfrm>
            <a:off x="9703691" y="4747296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7"/>
          <p:cNvSpPr txBox="1"/>
          <p:nvPr/>
        </p:nvSpPr>
        <p:spPr>
          <a:xfrm>
            <a:off x="581197" y="5615112"/>
            <a:ext cx="8920500" cy="14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7200"/>
              <a:buFont typeface="Calibri"/>
              <a:buNone/>
            </a:pPr>
            <a:r>
              <a:rPr lang="en-US" sz="2400" b="1" i="0" u="none" strike="noStrike" cap="none">
                <a:solidFill>
                  <a:srgbClr val="1F4E79"/>
                </a:solidFill>
                <a:latin typeface="Calibri"/>
                <a:ea typeface="Calibri"/>
                <a:cs typeface="Calibri"/>
                <a:sym typeface="Calibri"/>
              </a:rPr>
              <a:t>Результаты:</a:t>
            </a:r>
            <a:endParaRPr sz="2400" b="1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F4E79"/>
                </a:solidFill>
                <a:latin typeface="Calibri"/>
                <a:ea typeface="Calibri"/>
                <a:cs typeface="Calibri"/>
                <a:sym typeface="Calibri"/>
              </a:rPr>
              <a:t>Реальное увеличение времени на выполнение задач за счет сокращения времени на их постановку.</a:t>
            </a:r>
            <a:endParaRPr sz="2400" b="0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400" b="0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7"/>
          <p:cNvSpPr txBox="1"/>
          <p:nvPr/>
        </p:nvSpPr>
        <p:spPr>
          <a:xfrm>
            <a:off x="1465198" y="0"/>
            <a:ext cx="124976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БЫЛО</a:t>
            </a:r>
            <a:endParaRPr sz="20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7"/>
          <p:cNvSpPr txBox="1"/>
          <p:nvPr/>
        </p:nvSpPr>
        <p:spPr>
          <a:xfrm>
            <a:off x="5794124" y="0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СТАЛО</a:t>
            </a:r>
            <a:endParaRPr sz="2000" b="1" i="0" u="none" strike="noStrike" cap="none">
              <a:solidFill>
                <a:srgbClr val="38761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0" name="Google Shape;440;p7"/>
          <p:cNvPicPr preferRelativeResize="0"/>
          <p:nvPr/>
        </p:nvPicPr>
        <p:blipFill rotWithShape="1">
          <a:blip r:embed="rId3">
            <a:alphaModFix/>
          </a:blip>
          <a:srcRect l="19209" t="11850" r="19476" b="6919"/>
          <a:stretch/>
        </p:blipFill>
        <p:spPr>
          <a:xfrm>
            <a:off x="3748200" y="591825"/>
            <a:ext cx="4192376" cy="3124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7"/>
          <p:cNvPicPr preferRelativeResize="0"/>
          <p:nvPr/>
        </p:nvPicPr>
        <p:blipFill rotWithShape="1">
          <a:blip r:embed="rId4">
            <a:alphaModFix/>
          </a:blip>
          <a:srcRect l="49243" t="12798" r="19289" b="6696"/>
          <a:stretch/>
        </p:blipFill>
        <p:spPr>
          <a:xfrm>
            <a:off x="6582850" y="2570850"/>
            <a:ext cx="1881900" cy="2708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7"/>
          <p:cNvPicPr preferRelativeResize="0"/>
          <p:nvPr/>
        </p:nvPicPr>
        <p:blipFill rotWithShape="1">
          <a:blip r:embed="rId5">
            <a:alphaModFix/>
          </a:blip>
          <a:srcRect l="34631" t="28324" r="34984" b="23141"/>
          <a:stretch/>
        </p:blipFill>
        <p:spPr>
          <a:xfrm>
            <a:off x="3799301" y="3115200"/>
            <a:ext cx="2783548" cy="2501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7900" y="590124"/>
            <a:ext cx="2968873" cy="2570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27900" y="2860322"/>
            <a:ext cx="2968873" cy="2226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5" name="Google Shape;445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08324" y="5794680"/>
            <a:ext cx="365049" cy="365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" name="Google Shape;450;p8"/>
          <p:cNvGrpSpPr/>
          <p:nvPr/>
        </p:nvGrpSpPr>
        <p:grpSpPr>
          <a:xfrm>
            <a:off x="8231463" y="400154"/>
            <a:ext cx="3982943" cy="4984892"/>
            <a:chOff x="1819756" y="1515205"/>
            <a:chExt cx="1845835" cy="1706453"/>
          </a:xfrm>
        </p:grpSpPr>
        <p:cxnSp>
          <p:nvCxnSpPr>
            <p:cNvPr id="451" name="Google Shape;451;p8"/>
            <p:cNvCxnSpPr>
              <a:endCxn id="452" idx="0"/>
            </p:cNvCxnSpPr>
            <p:nvPr/>
          </p:nvCxnSpPr>
          <p:spPr>
            <a:xfrm flipH="1">
              <a:off x="2921103" y="1973358"/>
              <a:ext cx="11700" cy="97290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453" name="Google Shape;453;p8"/>
            <p:cNvSpPr/>
            <p:nvPr/>
          </p:nvSpPr>
          <p:spPr>
            <a:xfrm>
              <a:off x="2149042" y="2053639"/>
              <a:ext cx="445500" cy="11649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52" name="Google Shape;452;p8"/>
            <p:cNvSpPr/>
            <p:nvPr/>
          </p:nvSpPr>
          <p:spPr>
            <a:xfrm>
              <a:off x="2698353" y="2946258"/>
              <a:ext cx="445500" cy="2754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454" name="Google Shape;454;p8"/>
            <p:cNvCxnSpPr/>
            <p:nvPr/>
          </p:nvCxnSpPr>
          <p:spPr>
            <a:xfrm>
              <a:off x="2214584" y="1973371"/>
              <a:ext cx="724800" cy="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455" name="Google Shape;455;p8"/>
            <p:cNvSpPr/>
            <p:nvPr/>
          </p:nvSpPr>
          <p:spPr>
            <a:xfrm>
              <a:off x="2833391" y="2115456"/>
              <a:ext cx="832200" cy="137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в</a:t>
              </a:r>
              <a:r>
                <a:rPr lang="en-US" sz="20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 180 </a:t>
              </a: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раз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6" name="Google Shape;456;p8"/>
            <p:cNvSpPr/>
            <p:nvPr/>
          </p:nvSpPr>
          <p:spPr>
            <a:xfrm>
              <a:off x="1819756" y="1515205"/>
              <a:ext cx="1799700" cy="32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Сокращение времени</a:t>
              </a:r>
              <a:endParaRPr sz="18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на составление графика, мин</a:t>
              </a:r>
              <a:endParaRPr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7" name="Google Shape;457;p8"/>
          <p:cNvSpPr/>
          <p:nvPr/>
        </p:nvSpPr>
        <p:spPr>
          <a:xfrm>
            <a:off x="8524898" y="3415695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180</a:t>
            </a:r>
            <a:endParaRPr sz="1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8" name="Google Shape;458;p8"/>
          <p:cNvSpPr/>
          <p:nvPr/>
        </p:nvSpPr>
        <p:spPr>
          <a:xfrm>
            <a:off x="9703691" y="4747296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9" name="Google Shape;459;p8"/>
          <p:cNvSpPr txBox="1"/>
          <p:nvPr/>
        </p:nvSpPr>
        <p:spPr>
          <a:xfrm>
            <a:off x="581197" y="5278935"/>
            <a:ext cx="8920500" cy="14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7200"/>
              <a:buFont typeface="Calibri"/>
              <a:buNone/>
            </a:pPr>
            <a:r>
              <a:rPr lang="en-US" sz="2400" b="1" i="0" u="none" strike="noStrike" cap="none">
                <a:solidFill>
                  <a:srgbClr val="1F4E79"/>
                </a:solidFill>
                <a:latin typeface="Calibri"/>
                <a:ea typeface="Calibri"/>
                <a:cs typeface="Calibri"/>
                <a:sym typeface="Calibri"/>
              </a:rPr>
              <a:t>Результаты:</a:t>
            </a:r>
            <a:endParaRPr sz="2400" b="1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F4E79"/>
                </a:solidFill>
                <a:latin typeface="Calibri"/>
                <a:ea typeface="Calibri"/>
                <a:cs typeface="Calibri"/>
                <a:sym typeface="Calibri"/>
              </a:rPr>
              <a:t>Освобождение времени на планирование и контроль;</a:t>
            </a:r>
            <a:endParaRPr sz="2400" b="0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F4E79"/>
                </a:solidFill>
                <a:latin typeface="Calibri"/>
                <a:ea typeface="Calibri"/>
                <a:cs typeface="Calibri"/>
                <a:sym typeface="Calibri"/>
              </a:rPr>
              <a:t>Исключение фактических ошибок.</a:t>
            </a:r>
            <a:endParaRPr sz="2400" b="1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400" b="0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8"/>
          <p:cNvSpPr txBox="1"/>
          <p:nvPr/>
        </p:nvSpPr>
        <p:spPr>
          <a:xfrm>
            <a:off x="1465198" y="0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БЫЛО</a:t>
            </a:r>
            <a:endParaRPr sz="20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8"/>
          <p:cNvSpPr txBox="1"/>
          <p:nvPr/>
        </p:nvSpPr>
        <p:spPr>
          <a:xfrm>
            <a:off x="5794124" y="0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СТАЛО</a:t>
            </a:r>
            <a:endParaRPr sz="2000" b="1" i="0" u="none" strike="noStrike" cap="none">
              <a:solidFill>
                <a:srgbClr val="38761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2" name="Google Shape;462;p8" title="IMG_20251110_142636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5825" y="400101"/>
            <a:ext cx="2968871" cy="3458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3" name="Google Shape;463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5825" y="2924893"/>
            <a:ext cx="2968873" cy="2103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64" name="Google Shape;464;p8" title="презентация 2 МБУ СМТ (1).png"/>
          <p:cNvPicPr preferRelativeResize="0"/>
          <p:nvPr/>
        </p:nvPicPr>
        <p:blipFill rotWithShape="1">
          <a:blip r:embed="rId5">
            <a:alphaModFix/>
          </a:blip>
          <a:srcRect l="11011" r="10432"/>
          <a:stretch/>
        </p:blipFill>
        <p:spPr>
          <a:xfrm>
            <a:off x="3489678" y="400200"/>
            <a:ext cx="3982925" cy="2852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8"/>
          <p:cNvPicPr preferRelativeResize="0"/>
          <p:nvPr/>
        </p:nvPicPr>
        <p:blipFill rotWithShape="1">
          <a:blip r:embed="rId6">
            <a:alphaModFix/>
          </a:blip>
          <a:srcRect t="24405" b="14085"/>
          <a:stretch/>
        </p:blipFill>
        <p:spPr>
          <a:xfrm>
            <a:off x="5376225" y="2363437"/>
            <a:ext cx="3403126" cy="279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6" name="Google Shape;466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08324" y="5471576"/>
            <a:ext cx="365049" cy="365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08324" y="5794680"/>
            <a:ext cx="365049" cy="365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2" name="Google Shape;472;p9"/>
          <p:cNvGrpSpPr/>
          <p:nvPr/>
        </p:nvGrpSpPr>
        <p:grpSpPr>
          <a:xfrm>
            <a:off x="8231463" y="400154"/>
            <a:ext cx="3982943" cy="4984892"/>
            <a:chOff x="1819756" y="1515205"/>
            <a:chExt cx="1845835" cy="1706453"/>
          </a:xfrm>
        </p:grpSpPr>
        <p:cxnSp>
          <p:nvCxnSpPr>
            <p:cNvPr id="473" name="Google Shape;473;p9"/>
            <p:cNvCxnSpPr>
              <a:endCxn id="474" idx="0"/>
            </p:cNvCxnSpPr>
            <p:nvPr/>
          </p:nvCxnSpPr>
          <p:spPr>
            <a:xfrm flipH="1">
              <a:off x="2921103" y="1973358"/>
              <a:ext cx="11700" cy="97290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475" name="Google Shape;475;p9"/>
            <p:cNvSpPr/>
            <p:nvPr/>
          </p:nvSpPr>
          <p:spPr>
            <a:xfrm>
              <a:off x="2149042" y="2053639"/>
              <a:ext cx="445500" cy="11649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74" name="Google Shape;474;p9"/>
            <p:cNvSpPr/>
            <p:nvPr/>
          </p:nvSpPr>
          <p:spPr>
            <a:xfrm>
              <a:off x="2698353" y="2946258"/>
              <a:ext cx="445500" cy="2754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476" name="Google Shape;476;p9"/>
            <p:cNvCxnSpPr/>
            <p:nvPr/>
          </p:nvCxnSpPr>
          <p:spPr>
            <a:xfrm>
              <a:off x="2214584" y="1973371"/>
              <a:ext cx="724800" cy="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477" name="Google Shape;477;p9"/>
            <p:cNvSpPr/>
            <p:nvPr/>
          </p:nvSpPr>
          <p:spPr>
            <a:xfrm>
              <a:off x="2833391" y="2115456"/>
              <a:ext cx="832200" cy="137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в</a:t>
              </a:r>
              <a:r>
                <a:rPr lang="en-US" sz="20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 24 </a:t>
              </a: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раза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9"/>
            <p:cNvSpPr/>
            <p:nvPr/>
          </p:nvSpPr>
          <p:spPr>
            <a:xfrm>
              <a:off x="1819756" y="1515205"/>
              <a:ext cx="1799700" cy="32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1" i="0" u="none" strike="noStrike" cap="none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Получение оперативной  обратной связи о проведенном мероприятии, мин</a:t>
              </a:r>
              <a:endParaRPr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9" name="Google Shape;479;p9"/>
          <p:cNvSpPr/>
          <p:nvPr/>
        </p:nvSpPr>
        <p:spPr>
          <a:xfrm>
            <a:off x="8524898" y="3415695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480</a:t>
            </a:r>
            <a:endParaRPr sz="1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9"/>
          <p:cNvSpPr/>
          <p:nvPr/>
        </p:nvSpPr>
        <p:spPr>
          <a:xfrm>
            <a:off x="9703691" y="4747296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20</a:t>
            </a: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9"/>
          <p:cNvSpPr txBox="1"/>
          <p:nvPr/>
        </p:nvSpPr>
        <p:spPr>
          <a:xfrm>
            <a:off x="581197" y="5278935"/>
            <a:ext cx="8920500" cy="14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7200"/>
              <a:buFont typeface="Calibri"/>
              <a:buNone/>
            </a:pPr>
            <a:r>
              <a:rPr lang="en-US" sz="2400" b="1" i="0" u="none" strike="noStrike" cap="none">
                <a:solidFill>
                  <a:srgbClr val="1F4E79"/>
                </a:solidFill>
                <a:latin typeface="Calibri"/>
                <a:ea typeface="Calibri"/>
                <a:cs typeface="Calibri"/>
                <a:sym typeface="Calibri"/>
              </a:rPr>
              <a:t>Результаты:</a:t>
            </a:r>
            <a:endParaRPr sz="2400" b="1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F4E79"/>
                </a:solidFill>
                <a:latin typeface="Calibri"/>
                <a:ea typeface="Calibri"/>
                <a:cs typeface="Calibri"/>
                <a:sym typeface="Calibri"/>
              </a:rPr>
              <a:t>Стандартизация отчётов о проведенных мероприятиях;</a:t>
            </a:r>
            <a:endParaRPr sz="2400" b="0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F4E79"/>
                </a:solidFill>
                <a:latin typeface="Calibri"/>
                <a:ea typeface="Calibri"/>
                <a:cs typeface="Calibri"/>
                <a:sym typeface="Calibri"/>
              </a:rPr>
              <a:t>Быстрое получение информации руководителями всех служб.</a:t>
            </a:r>
            <a:endParaRPr sz="2400" b="0" i="0" u="none" strike="noStrike" cap="none">
              <a:solidFill>
                <a:srgbClr val="1F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9"/>
          <p:cNvSpPr txBox="1"/>
          <p:nvPr/>
        </p:nvSpPr>
        <p:spPr>
          <a:xfrm>
            <a:off x="1269952" y="0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БЫЛО</a:t>
            </a:r>
            <a:endParaRPr sz="20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9"/>
          <p:cNvSpPr txBox="1"/>
          <p:nvPr/>
        </p:nvSpPr>
        <p:spPr>
          <a:xfrm>
            <a:off x="5794124" y="0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СТАЛО</a:t>
            </a:r>
            <a:endParaRPr sz="2000" b="1" i="0" u="none" strike="noStrike" cap="none">
              <a:solidFill>
                <a:srgbClr val="38761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4" name="Google Shape;484;p9"/>
          <p:cNvPicPr preferRelativeResize="0"/>
          <p:nvPr/>
        </p:nvPicPr>
        <p:blipFill rotWithShape="1">
          <a:blip r:embed="rId3">
            <a:alphaModFix/>
          </a:blip>
          <a:srcRect l="26896" t="11112" r="27100" b="5828"/>
          <a:stretch/>
        </p:blipFill>
        <p:spPr>
          <a:xfrm>
            <a:off x="3861087" y="400200"/>
            <a:ext cx="3757564" cy="3816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85" name="Google Shape;485;p9"/>
          <p:cNvPicPr preferRelativeResize="0"/>
          <p:nvPr/>
        </p:nvPicPr>
        <p:blipFill rotWithShape="1">
          <a:blip r:embed="rId4">
            <a:alphaModFix/>
          </a:blip>
          <a:srcRect l="26837" t="11667" r="27441" b="6451"/>
          <a:stretch/>
        </p:blipFill>
        <p:spPr>
          <a:xfrm>
            <a:off x="5869941" y="2481233"/>
            <a:ext cx="2855900" cy="2876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6" name="Google Shape;486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8324" y="5670001"/>
            <a:ext cx="365049" cy="365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87" name="Google Shape;487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8324" y="5993105"/>
            <a:ext cx="365049" cy="365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88" name="Google Shape;488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9025" y="561262"/>
            <a:ext cx="3350998" cy="4044099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Прямоугольник 18"/>
          <p:cNvSpPr/>
          <p:nvPr/>
        </p:nvSpPr>
        <p:spPr>
          <a:xfrm>
            <a:off x="9083423" y="5683659"/>
            <a:ext cx="2806255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Проект рекомендуется к </a:t>
            </a:r>
            <a:r>
              <a:rPr lang="ru-RU" b="1" dirty="0" smtClean="0">
                <a:solidFill>
                  <a:srgbClr val="FF0000"/>
                </a:solidFill>
              </a:rPr>
              <a:t>тиражированию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g3911488f72f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723</Words>
  <Application>Microsoft Office PowerPoint</Application>
  <PresentationFormat>Широкоэкранный</PresentationFormat>
  <Paragraphs>166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Calibri</vt:lpstr>
      <vt:lpstr>Arial Black</vt:lpstr>
      <vt:lpstr>Times New Roman</vt:lpstr>
      <vt:lpstr>Arial</vt:lpstr>
      <vt:lpstr>Arial Narrow</vt:lpstr>
      <vt:lpstr>1_Тема Office</vt:lpstr>
      <vt:lpstr>3_Тема Office</vt:lpstr>
      <vt:lpstr>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Ksenia</dc:creator>
  <cp:lastModifiedBy>Трапезников В.Ю.</cp:lastModifiedBy>
  <cp:revision>1</cp:revision>
  <dcterms:created xsi:type="dcterms:W3CDTF">2020-06-23T04:00:02Z</dcterms:created>
  <dcterms:modified xsi:type="dcterms:W3CDTF">2025-11-24T04:18:19Z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55ad9e45def34901b5b01b4eb6ed0f2f</vt:lpwstr>
  </property>
</Properties>
</file>