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71" r:id="rId3"/>
    <p:sldId id="267" r:id="rId4"/>
    <p:sldId id="268" r:id="rId5"/>
    <p:sldId id="269" r:id="rId6"/>
    <p:sldId id="270" r:id="rId7"/>
    <p:sldId id="260" r:id="rId8"/>
    <p:sldId id="259" r:id="rId9"/>
    <p:sldId id="261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5F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28" autoAdjust="0"/>
  </p:normalViewPr>
  <p:slideViewPr>
    <p:cSldViewPr snapToGrid="0">
      <p:cViewPr varScale="1">
        <p:scale>
          <a:sx n="111" d="100"/>
          <a:sy n="111" d="100"/>
        </p:scale>
        <p:origin x="5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6A7B3-98F8-413F-BBB0-BD976ADA2515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EDE366-8B5A-4CE1-9B44-BD07FA8102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701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541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7447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6396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1233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79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102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918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57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085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791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5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01A575-8AD8-4B00-B1F2-EAE75FC9C547}" type="datetimeFigureOut">
              <a:rPr lang="ru-RU" smtClean="0"/>
              <a:t>24.11.2025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31ADA1-59CF-4C28-A18C-64ACA8AF3F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666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3.xml"/><Relationship Id="rId7" Type="http://schemas.openxmlformats.org/officeDocument/2006/relationships/image" Target="../media/image11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image" Target="../media/image14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36162" y="1630947"/>
            <a:ext cx="574140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Оптимизация процесса заполнения журнала регистрации проведения инструктажей обучающихся </a:t>
            </a:r>
          </a:p>
        </p:txBody>
      </p:sp>
      <p:pic>
        <p:nvPicPr>
          <p:cNvPr id="1026" name="Picture 2" descr="https://sun9-77.userapi.com/s/v1/ig2/39S4LPq53xuOsSOSgmZMF6b9ulnjtKr4gDJpz06fH9BUb8NAuiI2XLe3ZD4iqUFU8xxtzJ5cdhXitAPkDEdNolxA.jpg?quality=95&amp;as=32x32,48x48,72x72,108x108,160x160,240x240,360x360,480x480,540x540,640x640&amp;from=bu&amp;cs=640x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309" y="908591"/>
            <a:ext cx="5349120" cy="5349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  <a:reflection blurRad="12700" stA="38000" endPos="28000" dist="5000" dir="5400000" sy="-100000" algn="bl" rotWithShape="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265" y="360334"/>
            <a:ext cx="1145719" cy="54825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11228984" y="345094"/>
            <a:ext cx="544526" cy="44812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917" y="313266"/>
            <a:ext cx="562508" cy="685724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E8D0CDFC-5001-B361-BFF9-4E9B2579FFEF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30B2FFA3-AE69-8FD7-5242-C19041D18301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C9432A39-4C0E-3C33-80D0-F978C091B6B1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7A920A3F-817C-26A8-C9A9-6D79343541A7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033B19C8-0E28-A3C0-21CA-8077477F7463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xmlns="" id="{1F50645C-F497-F7E5-63ED-EC5A99600F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0B5BBBB9-CB38-C03D-5EE0-1B096AD883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B40C9B71-8097-6062-66BF-AF2C59C4D8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sp>
        <p:nvSpPr>
          <p:cNvPr id="15" name="Прямоугольник 14"/>
          <p:cNvSpPr/>
          <p:nvPr/>
        </p:nvSpPr>
        <p:spPr>
          <a:xfrm>
            <a:off x="1130187" y="5497007"/>
            <a:ext cx="66464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Докладчик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начальник Управления образования Администрации ЗАТО Северск Ковалев Егор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ладимирович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47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570" t="13208" r="8939" b="4151"/>
          <a:stretch/>
        </p:blipFill>
        <p:spPr>
          <a:xfrm>
            <a:off x="224286" y="138023"/>
            <a:ext cx="11455880" cy="63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907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43E64D-4735-A390-BB84-B6E6DD49C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8B4322D1-09A5-7492-BD6B-2F7C7266C799}"/>
              </a:ext>
            </a:extLst>
          </p:cNvPr>
          <p:cNvSpPr/>
          <p:nvPr/>
        </p:nvSpPr>
        <p:spPr>
          <a:xfrm>
            <a:off x="853529" y="-17274"/>
            <a:ext cx="11338472" cy="6875274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  <a:alpha val="6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F22D262-1897-F400-4F06-FF1F5B902B27}"/>
              </a:ext>
            </a:extLst>
          </p:cNvPr>
          <p:cNvSpPr/>
          <p:nvPr/>
        </p:nvSpPr>
        <p:spPr>
          <a:xfrm>
            <a:off x="1094345" y="185680"/>
            <a:ext cx="42120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проекта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xmlns="" id="{F09E5B8C-73E3-9195-16E5-97AB6075A3D1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xmlns="" id="{D8090B50-6E67-BC1B-F30D-48194F42E344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xmlns="" id="{07BE5113-DEAE-E029-7935-3E6A5F24CD88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xmlns="" id="{C2308B4F-2E4A-A68F-DF37-C6E8932BCB16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50D3A291-69ED-7CC1-0307-D88AB555A245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92C343B0-2702-F9BE-4EF4-CC0DF54FD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3C1C3828-D63C-219D-555C-9C6F56C260B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10D0B106-BA5B-55C4-F551-0AF55B6753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758C3D0F-F81C-7EE8-D2BB-AA0A6FA59577}"/>
              </a:ext>
            </a:extLst>
          </p:cNvPr>
          <p:cNvSpPr/>
          <p:nvPr/>
        </p:nvSpPr>
        <p:spPr>
          <a:xfrm>
            <a:off x="1306678" y="1523924"/>
            <a:ext cx="50718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Некорректное ведение записей в бумажных журналах. Внутренние проверки выявляют неполные формулировки тем инструктажей, наличие помарок, исправлений в журналах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81918404-B11C-2004-0362-DB8C11F2BD7F}"/>
              </a:ext>
            </a:extLst>
          </p:cNvPr>
          <p:cNvSpPr/>
          <p:nvPr/>
        </p:nvSpPr>
        <p:spPr>
          <a:xfrm>
            <a:off x="922149" y="755967"/>
            <a:ext cx="4238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шибки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заполнении журнала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65A2F1E9-5781-9E35-0A79-04D5F17D0327}"/>
              </a:ext>
            </a:extLst>
          </p:cNvPr>
          <p:cNvSpPr/>
          <p:nvPr/>
        </p:nvSpPr>
        <p:spPr>
          <a:xfrm>
            <a:off x="904002" y="2734220"/>
            <a:ext cx="37240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Узкие места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08B3C76A-26A1-2C4C-4E63-68AD9E7ECCB5}"/>
              </a:ext>
            </a:extLst>
          </p:cNvPr>
          <p:cNvSpPr/>
          <p:nvPr/>
        </p:nvSpPr>
        <p:spPr>
          <a:xfrm>
            <a:off x="1203807" y="3076574"/>
            <a:ext cx="515295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Поиск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для проведения инструктажа,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ручное введение журнала и проверка необходимой информации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ученике занимает более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минут рабочего времени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xmlns="" id="{71079289-530C-50AF-6F8E-586B7150B699}"/>
              </a:ext>
            </a:extLst>
          </p:cNvPr>
          <p:cNvCxnSpPr>
            <a:cxnSpLocks/>
          </p:cNvCxnSpPr>
          <p:nvPr/>
        </p:nvCxnSpPr>
        <p:spPr>
          <a:xfrm flipV="1">
            <a:off x="6419355" y="941895"/>
            <a:ext cx="0" cy="5467149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B6FB6F58-1952-BF06-F804-BFF2FB3CF173}"/>
              </a:ext>
            </a:extLst>
          </p:cNvPr>
          <p:cNvSpPr/>
          <p:nvPr/>
        </p:nvSpPr>
        <p:spPr>
          <a:xfrm>
            <a:off x="6580655" y="4588631"/>
            <a:ext cx="40713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ключевые направления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B90589B1-B7DA-3278-1DBC-BADED8F6C7AC}"/>
              </a:ext>
            </a:extLst>
          </p:cNvPr>
          <p:cNvSpPr/>
          <p:nvPr/>
        </p:nvSpPr>
        <p:spPr>
          <a:xfrm>
            <a:off x="7306573" y="5552538"/>
            <a:ext cx="47546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ократить время работы с журналом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раза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меньшить ошибки документации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0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овысить соблюдение регламентов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8F7DD22-3CA2-136D-AB80-8011AA92B254}"/>
              </a:ext>
            </a:extLst>
          </p:cNvPr>
          <p:cNvSpPr/>
          <p:nvPr/>
        </p:nvSpPr>
        <p:spPr>
          <a:xfrm>
            <a:off x="6580655" y="642381"/>
            <a:ext cx="36737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оптимизация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актуальна сейчас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B57C3884-6297-47A6-ABA2-7C09F77F20D0}"/>
              </a:ext>
            </a:extLst>
          </p:cNvPr>
          <p:cNvSpPr/>
          <p:nvPr/>
        </p:nvSpPr>
        <p:spPr>
          <a:xfrm>
            <a:off x="7194430" y="1379638"/>
            <a:ext cx="46493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школах города  ведутся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бумажные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журналы регистрации проведения инструктажей обучающихся.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настоящее время в  школах ЗАТО Северск   журнал успеваемости обучающихся  ведется на платформе   АИС «Сетевой город. Образование».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унификация журнала регистрации проведения инструктажей обучающихся</a:t>
            </a:r>
            <a:r>
              <a:rPr lang="ru-RU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5552" y="122128"/>
            <a:ext cx="1042988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4" descr="Picture background">
            <a:extLst>
              <a:ext uri="{FF2B5EF4-FFF2-40B4-BE49-F238E27FC236}">
                <a16:creationId xmlns:a16="http://schemas.microsoft.com/office/drawing/2014/main" xmlns="" id="{C5E4B785-E3C2-7348-4359-9A22C4776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919" y="4338458"/>
            <a:ext cx="5039455" cy="2428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55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9"/>
          <p:cNvSpPr/>
          <p:nvPr/>
        </p:nvSpPr>
        <p:spPr>
          <a:xfrm>
            <a:off x="6913319" y="1511656"/>
            <a:ext cx="1785619" cy="136101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Заполняет бумажный журнал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41"/>
          <p:cNvSpPr txBox="1">
            <a:spLocks/>
          </p:cNvSpPr>
          <p:nvPr/>
        </p:nvSpPr>
        <p:spPr>
          <a:xfrm>
            <a:off x="6903651" y="1214807"/>
            <a:ext cx="1785619" cy="310239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29"/>
          <p:cNvSpPr/>
          <p:nvPr/>
        </p:nvSpPr>
        <p:spPr>
          <a:xfrm>
            <a:off x="2060098" y="1511654"/>
            <a:ext cx="1832171" cy="13610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Планирует  провести инструктаж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41"/>
          <p:cNvSpPr txBox="1">
            <a:spLocks/>
          </p:cNvSpPr>
          <p:nvPr/>
        </p:nvSpPr>
        <p:spPr>
          <a:xfrm>
            <a:off x="2060098" y="1188237"/>
            <a:ext cx="1832170" cy="323416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ight Arrow 130"/>
          <p:cNvSpPr>
            <a:spLocks/>
          </p:cNvSpPr>
          <p:nvPr/>
        </p:nvSpPr>
        <p:spPr>
          <a:xfrm>
            <a:off x="4010280" y="2192121"/>
            <a:ext cx="440339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2" name="10-конечная звезда 11"/>
          <p:cNvSpPr/>
          <p:nvPr>
            <p:custDataLst>
              <p:tags r:id="rId1"/>
            </p:custDataLst>
          </p:nvPr>
        </p:nvSpPr>
        <p:spPr>
          <a:xfrm>
            <a:off x="8572961" y="1088320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9"/>
          <p:cNvSpPr/>
          <p:nvPr/>
        </p:nvSpPr>
        <p:spPr>
          <a:xfrm>
            <a:off x="4572000" y="1511654"/>
            <a:ext cx="1853076" cy="13610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Ищет информацию для проведения инструктажа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41"/>
          <p:cNvSpPr txBox="1">
            <a:spLocks/>
          </p:cNvSpPr>
          <p:nvPr/>
        </p:nvSpPr>
        <p:spPr>
          <a:xfrm>
            <a:off x="4572000" y="1188237"/>
            <a:ext cx="1853076" cy="308618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</a:t>
            </a: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ight Arrow 130"/>
          <p:cNvSpPr>
            <a:spLocks/>
          </p:cNvSpPr>
          <p:nvPr/>
        </p:nvSpPr>
        <p:spPr>
          <a:xfrm>
            <a:off x="6563523" y="2192122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0" name="object 3"/>
          <p:cNvSpPr txBox="1"/>
          <p:nvPr/>
        </p:nvSpPr>
        <p:spPr>
          <a:xfrm>
            <a:off x="1448474" y="3259777"/>
            <a:ext cx="10515475" cy="3531002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algn="ctr"/>
            <a:endParaRPr lang="ru-RU" sz="3200" b="1" spc="-4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52"/>
            <a:r>
              <a:rPr lang="ru-RU" sz="3200" b="1" spc="-4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Проблемы:</a:t>
            </a: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52" lvl="0" algn="just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Отсутствие банка информационных материалов для проведения инструктажей обучающихся  приводит  к длительному поиску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подготовке учителя, </a:t>
            </a:r>
            <a:r>
              <a:rPr lang="ru-RU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b="0" strike="noStrike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что  </a:t>
            </a:r>
            <a:r>
              <a:rPr lang="ru-RU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сказывается на  </a:t>
            </a:r>
            <a:r>
              <a:rPr lang="ru-RU" b="0" strike="noStrike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эффективности использования рабочего времени.</a:t>
            </a:r>
          </a:p>
          <a:p>
            <a:pPr marL="9952" lvl="0" algn="just"/>
            <a:r>
              <a:rPr lang="ru-RU" b="0" strike="noStrike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Это и обусловило необходимость  разработки оптимизированной  электронной модели данного процесса.</a:t>
            </a:r>
          </a:p>
          <a:p>
            <a:pPr lvl="0" algn="just">
              <a:lnSpc>
                <a:spcPct val="115000"/>
              </a:lnSpc>
              <a:spcAft>
                <a:spcPts val="1001"/>
              </a:spcAft>
            </a:pPr>
            <a:endParaRPr lang="ru-RU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15000"/>
              </a:lnSpc>
              <a:spcAft>
                <a:spcPts val="1001"/>
              </a:spcAft>
            </a:pP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</a:t>
            </a: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журнале помарок, исправлений, </a:t>
            </a:r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описок. Оформление </a:t>
            </a:r>
            <a:r>
              <a:rPr lang="ru-RU" b="0" strike="noStrike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страницы инструктажей в </a:t>
            </a:r>
            <a:r>
              <a:rPr lang="ru-RU" spc="-1" dirty="0" smtClean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АИС «Сетевой город. Образование»</a:t>
            </a:r>
            <a:r>
              <a:rPr lang="ru-RU" spc="-1" dirty="0">
                <a:solidFill>
                  <a:schemeClr val="dk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 </a:t>
            </a:r>
            <a:r>
              <a:rPr lang="ru-RU" spc="-1" dirty="0" smtClean="0">
                <a:solidFill>
                  <a:schemeClr val="dk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</a:rPr>
              <a:t>решит проблемы, связанные с  «человеческим фактором».</a:t>
            </a:r>
            <a:endParaRPr lang="ru-RU" b="0" strike="noStrike" spc="-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952" algn="just"/>
            <a:endParaRPr sz="14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10-конечная звезда 20"/>
          <p:cNvSpPr/>
          <p:nvPr>
            <p:custDataLst>
              <p:tags r:id="rId2"/>
            </p:custDataLst>
          </p:nvPr>
        </p:nvSpPr>
        <p:spPr>
          <a:xfrm>
            <a:off x="6279927" y="1052887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10-конечная звезда 22"/>
          <p:cNvSpPr/>
          <p:nvPr>
            <p:custDataLst>
              <p:tags r:id="rId3"/>
            </p:custDataLst>
          </p:nvPr>
        </p:nvSpPr>
        <p:spPr>
          <a:xfrm>
            <a:off x="1107117" y="4591151"/>
            <a:ext cx="262137" cy="297058"/>
          </a:xfrm>
          <a:prstGeom prst="star10">
            <a:avLst>
              <a:gd name="adj" fmla="val 39809"/>
              <a:gd name="hf" fmla="val 105146"/>
            </a:avLst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10-конечная звезда 23"/>
          <p:cNvSpPr/>
          <p:nvPr>
            <p:custDataLst>
              <p:tags r:id="rId4"/>
            </p:custDataLst>
          </p:nvPr>
        </p:nvSpPr>
        <p:spPr>
          <a:xfrm>
            <a:off x="1068592" y="5580122"/>
            <a:ext cx="300662" cy="297058"/>
          </a:xfrm>
          <a:prstGeom prst="star10">
            <a:avLst/>
          </a:prstGeom>
          <a:solidFill>
            <a:srgbClr val="C0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490038" y="190545"/>
            <a:ext cx="51361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952" algn="ctr"/>
            <a:r>
              <a:rPr lang="ru-RU" sz="3200" b="1" spc="-4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текущего состояния</a:t>
            </a:r>
            <a:endParaRPr lang="en-US" sz="3200" b="1" spc="-4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V="1">
            <a:off x="3428794" y="3445894"/>
            <a:ext cx="4783906" cy="21216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7"/>
          <p:cNvSpPr>
            <a:spLocks noChangeArrowheads="1"/>
          </p:cNvSpPr>
          <p:nvPr/>
        </p:nvSpPr>
        <p:spPr bwMode="auto">
          <a:xfrm>
            <a:off x="4842023" y="3569493"/>
            <a:ext cx="179560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</a:t>
            </a:r>
            <a:endParaRPr lang="ru-RU" altLang="ru-RU" sz="14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311" y="258679"/>
            <a:ext cx="1036638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744" y="2888302"/>
            <a:ext cx="101758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565" y="2861546"/>
            <a:ext cx="1127125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327" y="17977"/>
            <a:ext cx="90805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37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36626" y="190545"/>
            <a:ext cx="50429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952" algn="ctr"/>
            <a:r>
              <a:rPr lang="ru-RU" sz="3200" b="1" spc="-4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 целевого состояния</a:t>
            </a:r>
            <a:endParaRPr lang="en-US" sz="3200" b="1" spc="-4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129"/>
          <p:cNvSpPr/>
          <p:nvPr/>
        </p:nvSpPr>
        <p:spPr>
          <a:xfrm>
            <a:off x="7411869" y="2356810"/>
            <a:ext cx="2039628" cy="1122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Заполняет журнал в АИС «Сетевой город. Образование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41"/>
          <p:cNvSpPr txBox="1">
            <a:spLocks/>
          </p:cNvSpPr>
          <p:nvPr/>
        </p:nvSpPr>
        <p:spPr>
          <a:xfrm>
            <a:off x="7411869" y="1762695"/>
            <a:ext cx="2039628" cy="594115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Учитель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angle 129"/>
          <p:cNvSpPr/>
          <p:nvPr/>
        </p:nvSpPr>
        <p:spPr>
          <a:xfrm>
            <a:off x="1585925" y="2356809"/>
            <a:ext cx="2168779" cy="11227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Планирует провести  инструктаж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41"/>
          <p:cNvSpPr txBox="1">
            <a:spLocks/>
          </p:cNvSpPr>
          <p:nvPr/>
        </p:nvSpPr>
        <p:spPr>
          <a:xfrm>
            <a:off x="1585925" y="1729615"/>
            <a:ext cx="2168779" cy="627196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Учитель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ight Arrow 130"/>
          <p:cNvSpPr>
            <a:spLocks/>
          </p:cNvSpPr>
          <p:nvPr/>
        </p:nvSpPr>
        <p:spPr>
          <a:xfrm>
            <a:off x="4006402" y="2503945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0" name="10-конечная звезда 9"/>
          <p:cNvSpPr/>
          <p:nvPr>
            <p:custDataLst>
              <p:tags r:id="rId1"/>
            </p:custDataLst>
          </p:nvPr>
        </p:nvSpPr>
        <p:spPr>
          <a:xfrm>
            <a:off x="9301166" y="1614166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29"/>
          <p:cNvSpPr/>
          <p:nvPr/>
        </p:nvSpPr>
        <p:spPr>
          <a:xfrm>
            <a:off x="4656324" y="2357439"/>
            <a:ext cx="2221905" cy="112213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 открывает   АИС «Сетевой город. Образование»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41"/>
          <p:cNvSpPr txBox="1">
            <a:spLocks/>
          </p:cNvSpPr>
          <p:nvPr/>
        </p:nvSpPr>
        <p:spPr>
          <a:xfrm>
            <a:off x="4656325" y="1729615"/>
            <a:ext cx="2221904" cy="627195"/>
          </a:xfrm>
          <a:prstGeom prst="rect">
            <a:avLst/>
          </a:prstGeom>
          <a:solidFill>
            <a:srgbClr val="0070C0"/>
          </a:solidFill>
          <a:ln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6000" tIns="48000" rIns="48000" bIns="48000" numCol="1" anchor="ctr" anchorCtr="0" compatLnSpc="1">
            <a:prstTxWarp prst="textNoShape">
              <a:avLst/>
            </a:prstTxWarp>
            <a:no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Учитель</a:t>
            </a:r>
          </a:p>
        </p:txBody>
      </p:sp>
      <p:sp>
        <p:nvSpPr>
          <p:cNvPr id="13" name="Right Arrow 130"/>
          <p:cNvSpPr>
            <a:spLocks/>
          </p:cNvSpPr>
          <p:nvPr/>
        </p:nvSpPr>
        <p:spPr>
          <a:xfrm>
            <a:off x="7101812" y="2503944"/>
            <a:ext cx="310057" cy="272163"/>
          </a:xfrm>
          <a:prstGeom prst="rightArrow">
            <a:avLst/>
          </a:prstGeom>
          <a:solidFill>
            <a:srgbClr val="92D05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4" name="10-конечная звезда 13"/>
          <p:cNvSpPr/>
          <p:nvPr>
            <p:custDataLst>
              <p:tags r:id="rId2"/>
            </p:custDataLst>
          </p:nvPr>
        </p:nvSpPr>
        <p:spPr>
          <a:xfrm>
            <a:off x="6447454" y="1614166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73862" y="4508838"/>
            <a:ext cx="951623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Tx/>
              <a:buChar char="-"/>
            </a:pP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создание 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  <a:ea typeface="MS Mincho"/>
              </a:rPr>
              <a:t>страницы инструктажей в 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АИС «Сетевой город. Образование»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  <a:ea typeface="MS Mincho"/>
              </a:rPr>
              <a:t> 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 «Безопасный образ жизни»;</a:t>
            </a:r>
          </a:p>
          <a:p>
            <a:pPr marL="285750" indent="-285750" algn="just">
              <a:buFontTx/>
              <a:buChar char="-"/>
            </a:pP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автоматизация процесса подготовки учителя к проведению инструктажа; </a:t>
            </a:r>
          </a:p>
          <a:p>
            <a:pPr marL="285750" indent="-285750" algn="just">
              <a:buFontTx/>
              <a:buChar char="-"/>
            </a:pP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оптимизация процесса заполнения журнала </a:t>
            </a:r>
            <a:r>
              <a:rPr lang="ru-RU" sz="2000" spc="-1" dirty="0" smtClean="0">
                <a:solidFill>
                  <a:schemeClr val="dk1"/>
                </a:solidFill>
                <a:latin typeface="Times New Roman"/>
              </a:rPr>
              <a:t>регистрации  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инструктажей </a:t>
            </a:r>
            <a:r>
              <a:rPr lang="ru-RU" sz="2000" spc="-1" dirty="0" smtClean="0">
                <a:solidFill>
                  <a:schemeClr val="dk1"/>
                </a:solidFill>
                <a:latin typeface="Times New Roman"/>
              </a:rPr>
              <a:t> обучающихся;</a:t>
            </a:r>
            <a:endParaRPr lang="ru-RU" sz="2000" spc="-1" dirty="0">
              <a:solidFill>
                <a:schemeClr val="dk1"/>
              </a:solidFill>
              <a:latin typeface="Times New Roman"/>
            </a:endParaRPr>
          </a:p>
          <a:p>
            <a:pPr marL="285750" indent="-285750" algn="just">
              <a:buFontTx/>
              <a:buChar char="-"/>
            </a:pP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 создание электронного </a:t>
            </a:r>
            <a:r>
              <a:rPr lang="ru-RU" sz="2000" spc="-1" dirty="0" smtClean="0">
                <a:solidFill>
                  <a:schemeClr val="dk1"/>
                </a:solidFill>
                <a:latin typeface="Times New Roman"/>
              </a:rPr>
              <a:t>банка информационных материалов для проведения </a:t>
            </a:r>
            <a:r>
              <a:rPr lang="ru-RU" sz="2000" spc="-1" dirty="0">
                <a:solidFill>
                  <a:schemeClr val="dk1"/>
                </a:solidFill>
                <a:latin typeface="Times New Roman"/>
              </a:rPr>
              <a:t>инструктажей.</a:t>
            </a:r>
          </a:p>
        </p:txBody>
      </p:sp>
      <p:sp>
        <p:nvSpPr>
          <p:cNvPr id="16" name="10-конечная звезда 15"/>
          <p:cNvSpPr/>
          <p:nvPr>
            <p:custDataLst>
              <p:tags r:id="rId3"/>
            </p:custDataLst>
          </p:nvPr>
        </p:nvSpPr>
        <p:spPr>
          <a:xfrm>
            <a:off x="1585925" y="5284163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10-конечная звезда 16"/>
          <p:cNvSpPr/>
          <p:nvPr>
            <p:custDataLst>
              <p:tags r:id="rId4"/>
            </p:custDataLst>
          </p:nvPr>
        </p:nvSpPr>
        <p:spPr>
          <a:xfrm>
            <a:off x="1909557" y="5271993"/>
            <a:ext cx="300662" cy="297058"/>
          </a:xfrm>
          <a:prstGeom prst="star10">
            <a:avLst/>
          </a:prstGeom>
          <a:solidFill>
            <a:srgbClr val="00B050"/>
          </a:solidFill>
          <a:ln w="952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33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</a:t>
            </a:r>
            <a:endParaRPr lang="ru-RU" sz="1333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3517447" y="3954426"/>
            <a:ext cx="4783906" cy="21216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27"/>
          <p:cNvSpPr>
            <a:spLocks noChangeArrowheads="1"/>
          </p:cNvSpPr>
          <p:nvPr/>
        </p:nvSpPr>
        <p:spPr bwMode="auto">
          <a:xfrm>
            <a:off x="4802177" y="3954426"/>
            <a:ext cx="17956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alt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</a:t>
            </a:r>
            <a:endParaRPr lang="ru-RU" altLang="ru-RU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4415" y="185789"/>
            <a:ext cx="1036638" cy="104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990441" y="3417678"/>
            <a:ext cx="16130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минуты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44077" y="3417678"/>
            <a:ext cx="149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минуты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506" y="41275"/>
            <a:ext cx="908050" cy="6877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64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4153" y="346348"/>
            <a:ext cx="10349310" cy="69269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 проекта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2243440"/>
              </p:ext>
            </p:extLst>
          </p:nvPr>
        </p:nvGraphicFramePr>
        <p:xfrm>
          <a:off x="1097280" y="1230285"/>
          <a:ext cx="10624456" cy="537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462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513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297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1588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654629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41998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Коренная проблема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FFC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Мероприятие</a:t>
                      </a:r>
                      <a:endParaRPr lang="ru-RU" sz="1400" dirty="0">
                        <a:solidFill>
                          <a:srgbClr val="FFC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Ответственный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Сроки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Эффект реализации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034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1.Наличие в  бумажном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журнале помарок, исправлений, описок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Человеческий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фактор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 страниц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инструктажей и ф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ормирование планов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проведению инструктажей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обучающихся 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АИС «Сетевой город» (плановых и внеплановых)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директора по ПВ Лобанов Ю.Н.</a:t>
                      </a:r>
                    </a:p>
                    <a:p>
                      <a:endParaRPr lang="ru-RU" sz="1400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Учитель информатики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Маздюк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О.В.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 2025 год</a:t>
                      </a:r>
                    </a:p>
                    <a:p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 времени с 3 минут до 2 минут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41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2.Длительный поиск информации для проведения инструктажа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Отсутствует банк информационных материалов для проведения инструктажей в АИС «Сетевой город. Образование»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Создание банка информационных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материалов для проведения </a:t>
                      </a: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инструктажей  обучающихся в АИС «Сетевой город. Образование»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Заместитель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директора по ПВ </a:t>
                      </a:r>
                    </a:p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Лобанов Ю.Н.</a:t>
                      </a:r>
                    </a:p>
                    <a:p>
                      <a:endParaRPr lang="ru-RU" sz="1400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Учитель информатики </a:t>
                      </a:r>
                      <a:r>
                        <a:rPr lang="ru-RU" sz="14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Маздюк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О.В.</a:t>
                      </a: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 2025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Сокращение времени с 15 минут до 3 минут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5552" y="122128"/>
            <a:ext cx="1042988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-320896" y="0"/>
            <a:ext cx="905907" cy="6875274"/>
            <a:chOff x="-79827" y="-17274"/>
            <a:chExt cx="905907" cy="6875274"/>
          </a:xfrm>
        </p:grpSpPr>
        <p:sp>
          <p:nvSpPr>
            <p:cNvPr id="7" name="Прямоугольник 6"/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1433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 flipV="1">
            <a:off x="6551788" y="3436665"/>
            <a:ext cx="4644887" cy="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3851134" y="242460"/>
            <a:ext cx="4949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и борьба с ними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517064" y="1868562"/>
            <a:ext cx="48753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по числу полей и частоте ошибок показывает преимущества электронного шаблона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51788" y="3972200"/>
            <a:ext cx="524356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Удобные формы журнала уменьшают количество ошибки почти до 0 по сравнению с бумажным вариантом.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224363"/>
              </p:ext>
            </p:extLst>
          </p:nvPr>
        </p:nvGraphicFramePr>
        <p:xfrm>
          <a:off x="1231680" y="2220915"/>
          <a:ext cx="4877883" cy="2108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6189">
                  <a:extLst>
                    <a:ext uri="{9D8B030D-6E8A-4147-A177-3AD203B41FA5}">
                      <a16:colId xmlns:a16="http://schemas.microsoft.com/office/drawing/2014/main" xmlns="" val="1497389523"/>
                    </a:ext>
                  </a:extLst>
                </a:gridCol>
                <a:gridCol w="1602223">
                  <a:extLst>
                    <a:ext uri="{9D8B030D-6E8A-4147-A177-3AD203B41FA5}">
                      <a16:colId xmlns:a16="http://schemas.microsoft.com/office/drawing/2014/main" xmlns="" val="3479909431"/>
                    </a:ext>
                  </a:extLst>
                </a:gridCol>
                <a:gridCol w="1529471">
                  <a:extLst>
                    <a:ext uri="{9D8B030D-6E8A-4147-A177-3AD203B41FA5}">
                      <a16:colId xmlns:a16="http://schemas.microsoft.com/office/drawing/2014/main" xmlns="" val="593197100"/>
                    </a:ext>
                  </a:extLst>
                </a:gridCol>
              </a:tblGrid>
              <a:tr h="535853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Шаблон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полей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Ошибок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0189325"/>
                  </a:ext>
                </a:extLst>
              </a:tr>
              <a:tr h="751017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Бумажный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95770808"/>
                  </a:ext>
                </a:extLst>
              </a:tr>
              <a:tr h="821853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Электронный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959037731"/>
                  </a:ext>
                </a:extLst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1319966" y="5190574"/>
            <a:ext cx="25435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Внутренний аудит, 202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4DBCF630-F617-7A8A-B871-07A64199011E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85B4D245-3BF9-1F05-C409-654013ADA1CB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18225BFC-B7EB-1CDC-213F-06602E07C650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" name="Прямоугольник 11">
              <a:extLst>
                <a:ext uri="{FF2B5EF4-FFF2-40B4-BE49-F238E27FC236}">
                  <a16:creationId xmlns:a16="http://schemas.microsoft.com/office/drawing/2014/main" xmlns="" id="{7AC76529-CA7B-136E-D28D-CF0CE0DD676C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FEBB502A-29FF-E65E-204E-F970D9029965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7B0CA288-8B79-7728-79F0-E313AD3F38A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xmlns="" id="{8547BE52-5066-E905-95A1-F23C92D84B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xmlns="" id="{FCB582D1-4C9D-7E85-7C28-871F54529A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1240" y="92873"/>
            <a:ext cx="1042988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791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3912" y="325934"/>
            <a:ext cx="94421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Сравнение времени заполнения </a:t>
            </a:r>
            <a:r>
              <a:rPr lang="ru-RU" sz="3200" b="1" dirty="0" smtClean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бумажного </a:t>
            </a:r>
          </a:p>
          <a:p>
            <a:pPr algn="ctr" fontAlgn="base"/>
            <a:r>
              <a:rPr lang="ru-RU" sz="3200" b="1" dirty="0" smtClean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электронного  журналов</a:t>
            </a:r>
            <a:endParaRPr lang="ru-RU" sz="3200" b="1" dirty="0">
              <a:solidFill>
                <a:srgbClr val="46567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6325" y="2830329"/>
            <a:ext cx="6096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Мобильные формы ускоряют запись благодаря удобной  форме заполнения и сохранению офлайн, снижая ручную работу персонала.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79543" y="4475317"/>
            <a:ext cx="6096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на цифровые формы сокращает среднее время работы с журналом на 15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мин, повышая 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оперативность учёта.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7842466" y="1386642"/>
            <a:ext cx="4401618" cy="4656367"/>
            <a:chOff x="1864362" y="1627574"/>
            <a:chExt cx="2039839" cy="1594007"/>
          </a:xfrm>
        </p:grpSpPr>
        <p:cxnSp>
          <p:nvCxnSpPr>
            <p:cNvPr id="8" name="Прямая со стрелкой 7"/>
            <p:cNvCxnSpPr/>
            <p:nvPr/>
          </p:nvCxnSpPr>
          <p:spPr bwMode="auto">
            <a:xfrm>
              <a:off x="2932956" y="1973371"/>
              <a:ext cx="0" cy="549569"/>
            </a:xfrm>
            <a:prstGeom prst="straightConnector1">
              <a:avLst/>
            </a:prstGeom>
            <a:ln w="38100">
              <a:solidFill>
                <a:schemeClr val="accent3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Прямоугольник 8"/>
            <p:cNvSpPr/>
            <p:nvPr/>
          </p:nvSpPr>
          <p:spPr>
            <a:xfrm>
              <a:off x="2149042" y="2053639"/>
              <a:ext cx="445495" cy="1165033"/>
            </a:xfrm>
            <a:prstGeom prst="rect">
              <a:avLst/>
            </a:prstGeom>
            <a:solidFill>
              <a:srgbClr val="5B9B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2698357" y="2636156"/>
              <a:ext cx="445494" cy="585425"/>
            </a:xfrm>
            <a:prstGeom prst="rect">
              <a:avLst/>
            </a:prstGeom>
            <a:solidFill>
              <a:srgbClr val="BBC4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ru-RU" sz="1465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" name="Прямая соединительная линия 10"/>
            <p:cNvCxnSpPr/>
            <p:nvPr/>
          </p:nvCxnSpPr>
          <p:spPr bwMode="auto">
            <a:xfrm>
              <a:off x="2214584" y="1973371"/>
              <a:ext cx="724912" cy="0"/>
            </a:xfrm>
            <a:prstGeom prst="line">
              <a:avLst/>
            </a:prstGeom>
            <a:ln w="38100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Прямоугольник 27"/>
            <p:cNvSpPr>
              <a:spLocks noChangeArrowheads="1"/>
            </p:cNvSpPr>
            <p:nvPr/>
          </p:nvSpPr>
          <p:spPr bwMode="auto">
            <a:xfrm>
              <a:off x="3072064" y="2121789"/>
              <a:ext cx="832137" cy="187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В</a:t>
              </a:r>
              <a:r>
                <a:rPr lang="ru-RU" altLang="ru-RU" sz="20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altLang="ru-RU" sz="3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4 </a:t>
              </a:r>
              <a:r>
                <a:rPr lang="ru-RU" altLang="ru-RU" sz="1600" b="1" dirty="0">
                  <a:solidFill>
                    <a:srgbClr val="002060"/>
                  </a:solidFill>
                  <a:latin typeface="Arial Black" panose="020B0A04020102020204" pitchFamily="34" charset="0"/>
                  <a:cs typeface="Times New Roman" panose="02020603050405020304" pitchFamily="18" charset="0"/>
                </a:rPr>
                <a:t>раза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864362" y="1627574"/>
              <a:ext cx="1956261" cy="1264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Время на заполнение журнала, мин</a:t>
              </a:r>
            </a:p>
          </p:txBody>
        </p:sp>
      </p:grpSp>
      <p:sp>
        <p:nvSpPr>
          <p:cNvPr id="14" name="Прямоугольник 27"/>
          <p:cNvSpPr>
            <a:spLocks noChangeArrowheads="1"/>
          </p:cNvSpPr>
          <p:nvPr/>
        </p:nvSpPr>
        <p:spPr bwMode="auto">
          <a:xfrm>
            <a:off x="8061242" y="4403011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20</a:t>
            </a:r>
            <a:endParaRPr lang="ru-RU" altLang="ru-RU" b="1" dirty="0">
              <a:solidFill>
                <a:srgbClr val="00206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27"/>
          <p:cNvSpPr>
            <a:spLocks noChangeArrowheads="1"/>
          </p:cNvSpPr>
          <p:nvPr/>
        </p:nvSpPr>
        <p:spPr bwMode="auto">
          <a:xfrm>
            <a:off x="9250502" y="5054295"/>
            <a:ext cx="17956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06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5</a:t>
            </a:r>
            <a:endParaRPr lang="ru-RU" altLang="ru-RU" b="1" dirty="0">
              <a:solidFill>
                <a:srgbClr val="00206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V="1">
            <a:off x="1245481" y="2382680"/>
            <a:ext cx="6515590" cy="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1506375" y="5964363"/>
            <a:ext cx="6515590" cy="3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EFE6F2EE-DABA-B441-95FE-6D7F0C68C922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92235A1F-7CF4-2AEE-91B7-E04E35FCE3B9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xmlns="" id="{357FC597-DB26-4017-2B19-6AFA98A229ED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xmlns="" id="{BFAF32CE-4FAF-C154-FD56-E4AC6A7A74C9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xmlns="" id="{2E54981C-52C1-0DF0-F475-C47F059FAB05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xmlns="" id="{70EC50D1-69E3-B1D0-B95D-6D5FD8794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xmlns="" id="{834BF60A-B5DB-D27A-997A-C9EF4C5FDF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xmlns="" id="{F45F479E-0E6C-E485-FECD-668851C4C2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6109" y="131725"/>
            <a:ext cx="1042988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36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8000"/>
                    </a14:imgEffect>
                    <a14:imgEffect>
                      <a14:colorTemperature colorTemp="6198"/>
                    </a14:imgEffect>
                    <a14:imgEffect>
                      <a14:saturation sat="15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833533" y="0"/>
            <a:ext cx="6358467" cy="6835456"/>
          </a:xfrm>
          <a:prstGeom prst="round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98F097E2-CE8A-B8C8-C53E-C8FD603885EF}"/>
              </a:ext>
            </a:extLst>
          </p:cNvPr>
          <p:cNvSpPr/>
          <p:nvPr/>
        </p:nvSpPr>
        <p:spPr>
          <a:xfrm>
            <a:off x="996382" y="-15061"/>
            <a:ext cx="11227585" cy="687084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  <a:alpha val="6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11393" y="350065"/>
            <a:ext cx="45877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 и управленческие </a:t>
            </a:r>
          </a:p>
          <a:p>
            <a:r>
              <a:rPr lang="ru-RU" sz="3200" b="1" dirty="0">
                <a:solidFill>
                  <a:srgbClr val="46567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последствия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74750" y="4747094"/>
            <a:ext cx="38097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Готовность к тиражированию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722251" y="2246436"/>
            <a:ext cx="368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Цифровизация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снижает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674750" y="2820434"/>
            <a:ext cx="24801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Ошибки до </a:t>
            </a:r>
            <a:r>
              <a:rPr lang="en-US" sz="3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360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%, 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74750" y="3814542"/>
            <a:ext cx="3745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Экономит </a:t>
            </a:r>
            <a:r>
              <a:rPr lang="ru-RU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440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 часов </a:t>
            </a:r>
          </a:p>
        </p:txBody>
      </p:sp>
      <p:pic>
        <p:nvPicPr>
          <p:cNvPr id="4100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679" y="3023178"/>
            <a:ext cx="470555" cy="37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426" y="3968616"/>
            <a:ext cx="470555" cy="37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527" y="4744479"/>
            <a:ext cx="470555" cy="374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74C30DB8-5839-F5B6-04F3-0120C91C8F59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B9293653-2B86-5CD1-204F-AF355F4AF2F7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xmlns="" id="{EE99B771-0F57-0495-DA08-593B7EE78BED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1EF684A6-D6CD-069E-0752-75FD7574F9BE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xmlns="" id="{8D5E571D-BA31-21DE-5E88-3FB2DA299B7A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3F95B443-92EA-BF1C-7F69-2D424C5BDF5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xmlns="" id="{4056A914-20D1-7D19-CA15-6E0E252888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xmlns="" id="{F538254C-BA98-12C5-EC0E-C2E0A21C36E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9012" y="12941"/>
            <a:ext cx="1042988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0992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808" t="9518" b="8936"/>
          <a:stretch/>
        </p:blipFill>
        <p:spPr>
          <a:xfrm>
            <a:off x="6859803" y="926318"/>
            <a:ext cx="4699114" cy="34513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object 3"/>
          <p:cNvSpPr txBox="1"/>
          <p:nvPr/>
        </p:nvSpPr>
        <p:spPr>
          <a:xfrm>
            <a:off x="9059353" y="472194"/>
            <a:ext cx="1240347" cy="379883"/>
          </a:xfrm>
          <a:prstGeom prst="rect">
            <a:avLst/>
          </a:prstGeom>
          <a:solidFill>
            <a:sysClr val="window" lastClr="FFFFFF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-4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Стало</a:t>
            </a:r>
            <a:r>
              <a:rPr kumimoji="0" lang="ru-RU" sz="2400" b="1" i="0" u="none" strike="noStrike" kern="0" cap="none" spc="-4" normalizeH="0" baseline="0" noProof="0" dirty="0">
                <a:ln>
                  <a:noFill/>
                </a:ln>
                <a:solidFill>
                  <a:srgbClr val="0C6AB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C6AB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ject 3"/>
          <p:cNvSpPr txBox="1"/>
          <p:nvPr/>
        </p:nvSpPr>
        <p:spPr>
          <a:xfrm>
            <a:off x="2710603" y="546435"/>
            <a:ext cx="1240347" cy="379883"/>
          </a:xfrm>
          <a:prstGeom prst="rect">
            <a:avLst/>
          </a:prstGeom>
          <a:solidFill>
            <a:sysClr val="window" lastClr="FFFFFF"/>
          </a:solidFill>
        </p:spPr>
        <p:txBody>
          <a:bodyPr vert="horz" wrap="square" lIns="0" tIns="10449" rIns="0" bIns="0" rtlCol="0">
            <a:spAutoFit/>
          </a:bodyPr>
          <a:lstStyle/>
          <a:p>
            <a:pPr marL="9952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-4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Было</a:t>
            </a:r>
            <a:r>
              <a:rPr kumimoji="0" lang="ru-RU" sz="2400" b="1" i="0" u="none" strike="noStrike" kern="0" cap="none" spc="-4" normalizeH="0" baseline="0" noProof="0" dirty="0">
                <a:ln>
                  <a:noFill/>
                </a:ln>
                <a:solidFill>
                  <a:srgbClr val="0C6AB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rgbClr val="0C6AB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/>
          <a:srcRect t="10287" b="8621"/>
          <a:stretch/>
        </p:blipFill>
        <p:spPr>
          <a:xfrm>
            <a:off x="6303664" y="4227125"/>
            <a:ext cx="4834467" cy="23566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AD10CFD9-8F0B-16C2-9B97-2EEA2AED46F0}"/>
              </a:ext>
            </a:extLst>
          </p:cNvPr>
          <p:cNvGrpSpPr/>
          <p:nvPr/>
        </p:nvGrpSpPr>
        <p:grpSpPr>
          <a:xfrm>
            <a:off x="-79827" y="-17274"/>
            <a:ext cx="905907" cy="6875274"/>
            <a:chOff x="-79827" y="-17274"/>
            <a:chExt cx="905907" cy="687527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xmlns="" id="{A5A41458-0479-7A1E-62A6-748C7300F834}"/>
                </a:ext>
              </a:extLst>
            </p:cNvPr>
            <p:cNvSpPr/>
            <p:nvPr/>
          </p:nvSpPr>
          <p:spPr>
            <a:xfrm rot="5400000">
              <a:off x="-2701795" y="3081173"/>
              <a:ext cx="6426317" cy="229424"/>
            </a:xfrm>
            <a:prstGeom prst="rect">
              <a:avLst/>
            </a:prstGeom>
            <a:gradFill flip="none" rotWithShape="1">
              <a:gsLst>
                <a:gs pos="64000">
                  <a:srgbClr val="0070C0"/>
                </a:gs>
                <a:gs pos="19000">
                  <a:srgbClr val="00206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xmlns="" id="{626C4F39-A8A1-98F9-F291-28E80BE6AA45}"/>
                </a:ext>
              </a:extLst>
            </p:cNvPr>
            <p:cNvSpPr/>
            <p:nvPr/>
          </p:nvSpPr>
          <p:spPr>
            <a:xfrm rot="5400000">
              <a:off x="-3184635" y="3259439"/>
              <a:ext cx="6857995" cy="304574"/>
            </a:xfrm>
            <a:prstGeom prst="rect">
              <a:avLst/>
            </a:prstGeom>
            <a:gradFill flip="none" rotWithShape="1">
              <a:gsLst>
                <a:gs pos="56000">
                  <a:srgbClr val="002060"/>
                </a:gs>
                <a:gs pos="90000">
                  <a:srgbClr val="002060"/>
                </a:gs>
                <a:gs pos="100000">
                  <a:srgbClr val="0070C0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xmlns="" id="{906FA339-E2D3-BABC-D2DB-D636333BDAAD}"/>
                </a:ext>
              </a:extLst>
            </p:cNvPr>
            <p:cNvSpPr/>
            <p:nvPr/>
          </p:nvSpPr>
          <p:spPr>
            <a:xfrm rot="5400000">
              <a:off x="-2423232" y="3030062"/>
              <a:ext cx="6294746" cy="200075"/>
            </a:xfrm>
            <a:prstGeom prst="rect">
              <a:avLst/>
            </a:prstGeom>
            <a:gradFill flip="none" rotWithShape="1">
              <a:gsLst>
                <a:gs pos="9000">
                  <a:srgbClr val="E74106"/>
                </a:gs>
                <a:gs pos="35000">
                  <a:srgbClr val="F0742F"/>
                </a:gs>
                <a:gs pos="96000">
                  <a:srgbClr val="F9B100"/>
                </a:gs>
              </a:gsLst>
              <a:lin ang="27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xmlns="" id="{19C5219D-6CC0-BDF0-871D-4FADF7730757}"/>
                </a:ext>
              </a:extLst>
            </p:cNvPr>
            <p:cNvSpPr/>
            <p:nvPr/>
          </p:nvSpPr>
          <p:spPr>
            <a:xfrm rot="5400000">
              <a:off x="-3308481" y="3291203"/>
              <a:ext cx="6875274" cy="258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xmlns="" id="{FFE81332-01C3-0E7B-C39F-E2FD7D6316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317" y="838200"/>
              <a:ext cx="562508" cy="685724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xmlns="" id="{DD26E07A-0F0F-EDCE-4A74-7CA886DA18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2" t="2846" r="2294" b="2770"/>
            <a:stretch/>
          </p:blipFill>
          <p:spPr>
            <a:xfrm>
              <a:off x="-79827" y="6112476"/>
              <a:ext cx="905907" cy="745523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xmlns="" id="{CEFF0A7C-5D38-4390-B126-991ECEE57F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46" r="15548"/>
            <a:stretch/>
          </p:blipFill>
          <p:spPr>
            <a:xfrm>
              <a:off x="265073" y="92873"/>
              <a:ext cx="554250" cy="576680"/>
            </a:xfrm>
            <a:prstGeom prst="rect">
              <a:avLst/>
            </a:prstGeom>
          </p:spPr>
        </p:pic>
      </p:grp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37423" y="68783"/>
            <a:ext cx="1042988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429" y="1001182"/>
            <a:ext cx="2689225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776" y="926318"/>
            <a:ext cx="2914650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994958" y="5650811"/>
            <a:ext cx="2806255" cy="92333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FF0000"/>
                </a:solidFill>
              </a:rPr>
              <a:t>Проект рекомендуется к </a:t>
            </a:r>
            <a:r>
              <a:rPr lang="ru-RU" b="1" dirty="0" smtClean="0">
                <a:solidFill>
                  <a:srgbClr val="FF0000"/>
                </a:solidFill>
              </a:rPr>
              <a:t>тиражированию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06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560</Words>
  <Application>Microsoft Office PowerPoint</Application>
  <PresentationFormat>Широкоэкранный</PresentationFormat>
  <Paragraphs>112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MS Mincho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 мероприятий проекта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</dc:creator>
  <cp:lastModifiedBy>Трапезников В.Ю.</cp:lastModifiedBy>
  <cp:revision>48</cp:revision>
  <dcterms:created xsi:type="dcterms:W3CDTF">2025-11-01T05:32:37Z</dcterms:created>
  <dcterms:modified xsi:type="dcterms:W3CDTF">2025-11-24T01:56:17Z</dcterms:modified>
</cp:coreProperties>
</file>