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2" r:id="rId2"/>
    <p:sldId id="273" r:id="rId3"/>
    <p:sldId id="263" r:id="rId4"/>
    <p:sldId id="264" r:id="rId5"/>
    <p:sldId id="265" r:id="rId6"/>
    <p:sldId id="266" r:id="rId7"/>
    <p:sldId id="267" r:id="rId8"/>
    <p:sldId id="268" r:id="rId9"/>
    <p:sldId id="272" r:id="rId10"/>
    <p:sldId id="270" r:id="rId11"/>
    <p:sldId id="27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546A"/>
    <a:srgbClr val="FDFDE9"/>
    <a:srgbClr val="EAFCEB"/>
    <a:srgbClr val="6D7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77E5F-E9F1-4C1C-B369-029BFF119163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24670-57F1-494D-8491-9A69BF2D2B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92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67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537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353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61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018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071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849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584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733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285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304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01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118" y="1444336"/>
            <a:ext cx="10515600" cy="675409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рекынпн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</p:spPr>
      </p:pic>
      <p:sp>
        <p:nvSpPr>
          <p:cNvPr id="7" name="TextBox 6"/>
          <p:cNvSpPr txBox="1"/>
          <p:nvPr/>
        </p:nvSpPr>
        <p:spPr>
          <a:xfrm>
            <a:off x="5799439" y="0"/>
            <a:ext cx="63925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Оптимизация проведения ремонтных работ автотранспорта в МБЭУ </a:t>
            </a:r>
          </a:p>
          <a:p>
            <a:pPr algn="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(на примере ремонта колес)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59" y="323694"/>
            <a:ext cx="560881" cy="68281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946085" y="5410900"/>
            <a:ext cx="499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</a:rPr>
              <a:t>Докладчик:</a:t>
            </a:r>
          </a:p>
          <a:p>
            <a:pPr algn="r"/>
            <a:r>
              <a:rPr lang="ru-RU" sz="2800" b="1" dirty="0">
                <a:solidFill>
                  <a:schemeClr val="bg1"/>
                </a:solidFill>
              </a:rPr>
              <a:t>Дорофеев Олег Георгиевич</a:t>
            </a:r>
          </a:p>
        </p:txBody>
      </p:sp>
    </p:spTree>
    <p:extLst>
      <p:ext uri="{BB962C8B-B14F-4D97-AF65-F5344CB8AC3E}">
        <p14:creationId xmlns:p14="http://schemas.microsoft.com/office/powerpoint/2010/main" val="194780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500" t="11051" r="9122" b="4985"/>
          <a:stretch/>
        </p:blipFill>
        <p:spPr>
          <a:xfrm>
            <a:off x="533338" y="197708"/>
            <a:ext cx="11125323" cy="630194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56951" y="5371069"/>
            <a:ext cx="4959179" cy="6590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5484521"/>
              </p:ext>
            </p:extLst>
          </p:nvPr>
        </p:nvGraphicFramePr>
        <p:xfrm>
          <a:off x="1556951" y="5321642"/>
          <a:ext cx="4942703" cy="304802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36185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6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7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4802">
                <a:tc>
                  <a:txBody>
                    <a:bodyPr/>
                    <a:lstStyle/>
                    <a:p>
                      <a:pPr algn="l"/>
                      <a:r>
                        <a:rPr lang="ru-RU" sz="900" b="0" dirty="0">
                          <a:solidFill>
                            <a:srgbClr val="44546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Сокращение затрат </a:t>
                      </a:r>
                      <a:r>
                        <a:rPr lang="ru-RU" sz="900" b="0" baseline="0" dirty="0">
                          <a:solidFill>
                            <a:srgbClr val="44546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оплату услуг грузового шиномонтажа, руб. в год.</a:t>
                      </a:r>
                      <a:endParaRPr lang="ru-RU" sz="900" b="0" dirty="0">
                        <a:solidFill>
                          <a:srgbClr val="44546A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>
                          <a:solidFill>
                            <a:srgbClr val="6D7A93"/>
                          </a:solidFill>
                        </a:rPr>
                        <a:t>3 209 340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solidFill>
                            <a:srgbClr val="00B050"/>
                          </a:solidFill>
                        </a:rPr>
                        <a:t>449 280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7291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858" y="0"/>
            <a:ext cx="6035860" cy="132556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Статистические данные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718" y="0"/>
            <a:ext cx="5926282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49382" y="927157"/>
            <a:ext cx="29302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год МБЭУ: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7818" y="1477874"/>
            <a:ext cx="56110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Передали в ремонт шин: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256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91276" y="2130310"/>
            <a:ext cx="5381328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07818" y="2153287"/>
            <a:ext cx="76582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Камерных: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167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91276" y="3727050"/>
            <a:ext cx="5381328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29858" y="3847003"/>
            <a:ext cx="40408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Бескамерных: 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89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1277" y="2558532"/>
            <a:ext cx="59744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них: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Простой ремонт: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116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Сложный ремонт: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1277" y="4338934"/>
            <a:ext cx="55276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них: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Простой ремонт: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Сложный ремонт: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097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038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Калькуляция затрат на ремонт шин </a:t>
            </a:r>
            <a:b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838194" y="1475510"/>
            <a:ext cx="4364676" cy="5818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Статья затрат</a:t>
            </a:r>
          </a:p>
          <a:p>
            <a:pPr marL="0" indent="0">
              <a:buNone/>
            </a:pPr>
            <a:endParaRPr lang="ru-RU" sz="3600" b="1" dirty="0">
              <a:solidFill>
                <a:srgbClr val="002060"/>
              </a:solidFill>
              <a:latin typeface="Arial 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6370656" y="1843832"/>
            <a:ext cx="40535" cy="446345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7218710" y="1405136"/>
            <a:ext cx="38164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Затраты, </a:t>
            </a:r>
            <a:r>
              <a:rPr lang="ru-RU" sz="24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руб.</a:t>
            </a:r>
            <a:endParaRPr lang="ru-RU" sz="2400" dirty="0">
              <a:latin typeface="Arial 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8194" y="2051467"/>
            <a:ext cx="843049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Ремонт камерной шины:                             </a:t>
            </a:r>
          </a:p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                              простой                     </a:t>
            </a:r>
            <a:r>
              <a:rPr lang="ru-RU" sz="2800" b="1" dirty="0">
                <a:solidFill>
                  <a:srgbClr val="FF0000"/>
                </a:solidFill>
                <a:latin typeface="Arial "/>
                <a:cs typeface="Arial" panose="020B0604020202020204" pitchFamily="34" charset="0"/>
              </a:rPr>
              <a:t>10 720                               </a:t>
            </a:r>
          </a:p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                            сложный                     </a:t>
            </a:r>
            <a:r>
              <a:rPr lang="ru-RU" sz="2800" b="1" dirty="0">
                <a:solidFill>
                  <a:srgbClr val="FF0000"/>
                </a:solidFill>
                <a:latin typeface="Arial "/>
                <a:cs typeface="Arial" panose="020B0604020202020204" pitchFamily="34" charset="0"/>
              </a:rPr>
              <a:t>24 920</a:t>
            </a:r>
          </a:p>
          <a:p>
            <a:endParaRPr lang="ru-RU" sz="2800" b="1" dirty="0">
              <a:solidFill>
                <a:srgbClr val="002060"/>
              </a:solidFill>
              <a:latin typeface="Arial "/>
              <a:cs typeface="Arial" panose="020B0604020202020204" pitchFamily="34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Ремонт бескамерной шины:                             </a:t>
            </a:r>
          </a:p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                                    простой                 </a:t>
            </a:r>
            <a:r>
              <a:rPr lang="ru-RU" sz="2800" b="1" dirty="0">
                <a:solidFill>
                  <a:srgbClr val="FF0000"/>
                </a:solidFill>
                <a:latin typeface="Arial "/>
                <a:cs typeface="Arial" panose="020B0604020202020204" pitchFamily="34" charset="0"/>
              </a:rPr>
              <a:t>3 500                             </a:t>
            </a:r>
          </a:p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                                  сложный               </a:t>
            </a:r>
            <a:r>
              <a:rPr lang="ru-RU" sz="2800" b="1" dirty="0">
                <a:solidFill>
                  <a:srgbClr val="FF0000"/>
                </a:solidFill>
                <a:latin typeface="Arial "/>
                <a:cs typeface="Arial" panose="020B0604020202020204" pitchFamily="34" charset="0"/>
              </a:rPr>
              <a:t>17 700</a:t>
            </a:r>
          </a:p>
          <a:p>
            <a:endParaRPr lang="ru-RU" sz="2800" b="1" dirty="0">
              <a:solidFill>
                <a:srgbClr val="002060"/>
              </a:solidFill>
              <a:latin typeface="Arial "/>
              <a:cs typeface="Arial" panose="020B0604020202020204" pitchFamily="34" charset="0"/>
            </a:endParaRPr>
          </a:p>
          <a:p>
            <a:r>
              <a:rPr lang="ru-RU" sz="2800" dirty="0">
                <a:latin typeface="Arial "/>
              </a:rPr>
              <a:t>                             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62234" y="2051467"/>
            <a:ext cx="4591565" cy="3632360"/>
          </a:xfrm>
          <a:prstGeom prst="roundRect">
            <a:avLst/>
          </a:prstGeom>
          <a:noFill/>
          <a:ln w="76200">
            <a:solidFill>
              <a:srgbClr val="BBC4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" y="5361709"/>
            <a:ext cx="4208317" cy="1496290"/>
          </a:xfrm>
          <a:prstGeom prst="rect">
            <a:avLst/>
          </a:prstGeom>
          <a:solidFill>
            <a:srgbClr val="BBC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5194" y="5529230"/>
            <a:ext cx="4374573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Средняя стоимость </a:t>
            </a:r>
          </a:p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одного колеса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6181097"/>
            <a:ext cx="4208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2800" dirty="0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14 210</a:t>
            </a: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руб.</a:t>
            </a:r>
          </a:p>
          <a:p>
            <a:pPr algn="ctr">
              <a:lnSpc>
                <a:spcPct val="80000"/>
              </a:lnSpc>
            </a:pP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endParaRPr lang="ru-RU" sz="2000" baseline="300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435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165" y="365125"/>
            <a:ext cx="5690797" cy="1325563"/>
          </a:xfrm>
        </p:spPr>
        <p:txBody>
          <a:bodyPr>
            <a:noAutofit/>
          </a:bodyPr>
          <a:lstStyle/>
          <a:p>
            <a:r>
              <a:rPr lang="ru-RU" sz="3200" b="1" dirty="0" err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Шиномонтаж</a:t>
            </a:r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грузового транспорта</a:t>
            </a:r>
            <a:b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166" y="1825625"/>
            <a:ext cx="5690796" cy="626630"/>
          </a:xfrm>
        </p:spPr>
        <p:txBody>
          <a:bodyPr/>
          <a:lstStyle/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 черте города, ремонт крупногабаритных шин производит УАТ.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250" t="8518" r="4250" b="4667"/>
          <a:stretch/>
        </p:blipFill>
        <p:spPr>
          <a:xfrm>
            <a:off x="5960962" y="0"/>
            <a:ext cx="6231038" cy="6822738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6034747" y="784532"/>
            <a:ext cx="4414277" cy="3952591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65" y="2951019"/>
            <a:ext cx="5350847" cy="287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92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spc="-4" dirty="0">
                <a:solidFill>
                  <a:srgbClr val="FF0000"/>
                </a:solidFill>
                <a:cs typeface="Calibri"/>
              </a:rPr>
              <a:t>Карта текущего состояния</a:t>
            </a:r>
            <a:br>
              <a:rPr lang="ru-RU" dirty="0">
                <a:solidFill>
                  <a:srgbClr val="FF0000"/>
                </a:solidFill>
                <a:cs typeface="Calibri"/>
              </a:rPr>
            </a:b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440055" y="1934076"/>
            <a:ext cx="5105245" cy="1100592"/>
            <a:chOff x="1587493" y="689736"/>
            <a:chExt cx="4153109" cy="787604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1587493" y="689736"/>
              <a:ext cx="1286132" cy="787604"/>
              <a:chOff x="371426" y="888298"/>
              <a:chExt cx="1286132" cy="787604"/>
            </a:xfrm>
          </p:grpSpPr>
          <p:grpSp>
            <p:nvGrpSpPr>
              <p:cNvPr id="13" name="Группа 12"/>
              <p:cNvGrpSpPr/>
              <p:nvPr/>
            </p:nvGrpSpPr>
            <p:grpSpPr>
              <a:xfrm>
                <a:off x="371426" y="888298"/>
                <a:ext cx="1029595" cy="787604"/>
                <a:chOff x="371426" y="888298"/>
                <a:chExt cx="1029595" cy="787604"/>
              </a:xfrm>
            </p:grpSpPr>
            <p:sp>
              <p:nvSpPr>
                <p:cNvPr id="15" name="Rectangle 129"/>
                <p:cNvSpPr/>
                <p:nvPr/>
              </p:nvSpPr>
              <p:spPr>
                <a:xfrm>
                  <a:off x="371426" y="1119665"/>
                  <a:ext cx="1011296" cy="556237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2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Выход из строя колеса</a:t>
                  </a:r>
                  <a:endParaRPr lang="ru-RU" sz="12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ru-RU" sz="1067" b="1" dirty="0">
                    <a:solidFill>
                      <a:prstClr val="black"/>
                    </a:solidFill>
                    <a:ea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6" name="Rectangle 41"/>
                <p:cNvSpPr txBox="1">
                  <a:spLocks/>
                </p:cNvSpPr>
                <p:nvPr/>
              </p:nvSpPr>
              <p:spPr>
                <a:xfrm>
                  <a:off x="389725" y="888298"/>
                  <a:ext cx="1011296" cy="220852"/>
                </a:xfrm>
                <a:prstGeom prst="rect">
                  <a:avLst/>
                </a:prstGeom>
                <a:solidFill>
                  <a:srgbClr val="0C6AB0"/>
                </a:solidFill>
                <a:ln>
                  <a:headEnd/>
                  <a:tailEnd/>
                </a:ln>
                <a:extLst/>
              </p:spPr>
              <p:style>
                <a:lnRef idx="1">
                  <a:schemeClr val="accent3"/>
                </a:lnRef>
                <a:fillRef idx="1001">
                  <a:schemeClr val="lt2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6000" tIns="48000" rIns="48000" bIns="48000" numCol="1" anchor="ctr" anchorCtr="0" compatLnSpc="1">
                  <a:prstTxWarp prst="textNoShape">
                    <a:avLst/>
                  </a:prstTxWarp>
                  <a:noAutofit/>
                </a:bodyPr>
                <a:lstStyle>
                  <a:lvl1pPr marL="0" lvl="0" indent="0" defTabSz="895350" eaLnBrk="1" hangingPunct="1">
                    <a:buClr>
                      <a:schemeClr val="tx2"/>
                    </a:buClr>
                    <a:defRPr>
                      <a:latin typeface="+mn-lt"/>
                    </a:defRPr>
                  </a:lvl1pPr>
                  <a:lvl2pPr marL="193675" lvl="1" indent="-192088" defTabSz="895350" eaLnBrk="1" hangingPunct="1">
                    <a:buClr>
                      <a:schemeClr val="tx2"/>
                    </a:buClr>
                    <a:buSzPct val="125000"/>
                    <a:buFont typeface="Arial" charset="0"/>
                    <a:buChar char="▪"/>
                    <a:defRPr>
                      <a:latin typeface="+mn-lt"/>
                    </a:defRPr>
                  </a:lvl2pPr>
                  <a:lvl3pPr marL="457200" lvl="2" indent="-261938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–"/>
                    <a:defRPr>
                      <a:latin typeface="+mn-lt"/>
                    </a:defRPr>
                  </a:lvl3pPr>
                  <a:lvl4pPr marL="614363" lvl="3" indent="-155575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▫"/>
                    <a:defRPr>
                      <a:latin typeface="+mn-lt"/>
                    </a:defRPr>
                  </a:lvl4pPr>
                  <a:lvl5pPr marL="749808" lvl="4" indent="-130175" defTabSz="895350" eaLnBrk="1" hangingPunct="1"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5pPr>
                  <a:lvl6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6pPr>
                  <a:lvl7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7pPr>
                  <a:lvl8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8pPr>
                  <a:lvl9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9pPr>
                </a:lstStyle>
                <a:p>
                  <a:pPr algn="ctr">
                    <a:buClr>
                      <a:srgbClr val="44546A"/>
                    </a:buClr>
                  </a:pPr>
                  <a:r>
                    <a:rPr lang="ru-RU" sz="1050" b="1" dirty="0">
                      <a:solidFill>
                        <a:prstClr val="white"/>
                      </a:solidFill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ea typeface="Calibri" panose="020F0502020204030204" pitchFamily="34" charset="0"/>
                      <a:cs typeface="Calibri" panose="020F0502020204030204" pitchFamily="34" charset="0"/>
                    </a:rPr>
                    <a:t>Водитель</a:t>
                  </a:r>
                </a:p>
              </p:txBody>
            </p:sp>
          </p:grpSp>
          <p:sp>
            <p:nvSpPr>
              <p:cNvPr id="14" name="Right Arrow 130"/>
              <p:cNvSpPr>
                <a:spLocks/>
              </p:cNvSpPr>
              <p:nvPr/>
            </p:nvSpPr>
            <p:spPr>
              <a:xfrm>
                <a:off x="1405327" y="1261293"/>
                <a:ext cx="252231" cy="194765"/>
              </a:xfrm>
              <a:prstGeom prst="rightArrow">
                <a:avLst/>
              </a:prstGeom>
              <a:solidFill>
                <a:srgbClr val="92D05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8" name="Группа 7"/>
            <p:cNvGrpSpPr/>
            <p:nvPr/>
          </p:nvGrpSpPr>
          <p:grpSpPr>
            <a:xfrm>
              <a:off x="2917204" y="694096"/>
              <a:ext cx="2823398" cy="783244"/>
              <a:chOff x="392400" y="892658"/>
              <a:chExt cx="2823398" cy="783244"/>
            </a:xfrm>
          </p:grpSpPr>
          <p:grpSp>
            <p:nvGrpSpPr>
              <p:cNvPr id="9" name="Группа 8"/>
              <p:cNvGrpSpPr/>
              <p:nvPr/>
            </p:nvGrpSpPr>
            <p:grpSpPr>
              <a:xfrm>
                <a:off x="392400" y="892658"/>
                <a:ext cx="1092490" cy="783244"/>
                <a:chOff x="392400" y="892658"/>
                <a:chExt cx="1092490" cy="783244"/>
              </a:xfrm>
            </p:grpSpPr>
            <p:sp>
              <p:nvSpPr>
                <p:cNvPr id="11" name="Rectangle 129"/>
                <p:cNvSpPr/>
                <p:nvPr/>
              </p:nvSpPr>
              <p:spPr>
                <a:xfrm>
                  <a:off x="392400" y="1113511"/>
                  <a:ext cx="1092490" cy="562391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2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Транспортирует колесо в гараж</a:t>
                  </a:r>
                </a:p>
              </p:txBody>
            </p:sp>
            <p:sp>
              <p:nvSpPr>
                <p:cNvPr id="12" name="Rectangle 41"/>
                <p:cNvSpPr txBox="1">
                  <a:spLocks/>
                </p:cNvSpPr>
                <p:nvPr/>
              </p:nvSpPr>
              <p:spPr>
                <a:xfrm>
                  <a:off x="392400" y="892658"/>
                  <a:ext cx="1092490" cy="220852"/>
                </a:xfrm>
                <a:prstGeom prst="rect">
                  <a:avLst/>
                </a:prstGeom>
                <a:solidFill>
                  <a:srgbClr val="0070C0"/>
                </a:solidFill>
                <a:ln>
                  <a:headEnd/>
                  <a:tailEnd/>
                </a:ln>
                <a:extLst/>
              </p:spPr>
              <p:style>
                <a:lnRef idx="1">
                  <a:schemeClr val="accent3"/>
                </a:lnRef>
                <a:fillRef idx="1001">
                  <a:schemeClr val="lt2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6000" tIns="48000" rIns="48000" bIns="48000" numCol="1" anchor="ctr" anchorCtr="0" compatLnSpc="1">
                  <a:prstTxWarp prst="textNoShape">
                    <a:avLst/>
                  </a:prstTxWarp>
                  <a:noAutofit/>
                </a:bodyPr>
                <a:lstStyle>
                  <a:lvl1pPr marL="0" lvl="0" indent="0" defTabSz="895350" eaLnBrk="1" hangingPunct="1">
                    <a:buClr>
                      <a:schemeClr val="tx2"/>
                    </a:buClr>
                    <a:defRPr>
                      <a:latin typeface="+mn-lt"/>
                    </a:defRPr>
                  </a:lvl1pPr>
                  <a:lvl2pPr marL="193675" lvl="1" indent="-192088" defTabSz="895350" eaLnBrk="1" hangingPunct="1">
                    <a:buClr>
                      <a:schemeClr val="tx2"/>
                    </a:buClr>
                    <a:buSzPct val="125000"/>
                    <a:buFont typeface="Arial" charset="0"/>
                    <a:buChar char="▪"/>
                    <a:defRPr>
                      <a:latin typeface="+mn-lt"/>
                    </a:defRPr>
                  </a:lvl2pPr>
                  <a:lvl3pPr marL="457200" lvl="2" indent="-261938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–"/>
                    <a:defRPr>
                      <a:latin typeface="+mn-lt"/>
                    </a:defRPr>
                  </a:lvl3pPr>
                  <a:lvl4pPr marL="614363" lvl="3" indent="-155575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▫"/>
                    <a:defRPr>
                      <a:latin typeface="+mn-lt"/>
                    </a:defRPr>
                  </a:lvl4pPr>
                  <a:lvl5pPr marL="749808" lvl="4" indent="-130175" defTabSz="895350" eaLnBrk="1" hangingPunct="1"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5pPr>
                  <a:lvl6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6pPr>
                  <a:lvl7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7pPr>
                  <a:lvl8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8pPr>
                  <a:lvl9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9pPr>
                </a:lstStyle>
                <a:p>
                  <a:pPr algn="ctr">
                    <a:buClr>
                      <a:srgbClr val="44546A"/>
                    </a:buClr>
                  </a:pPr>
                  <a:r>
                    <a:rPr lang="ru-RU" sz="1067" b="1" dirty="0">
                      <a:solidFill>
                        <a:prstClr val="white"/>
                      </a:solidFill>
                      <a:ea typeface="Calibri" panose="020F0502020204030204" pitchFamily="34" charset="0"/>
                      <a:cs typeface="Calibri" panose="020F0502020204030204" pitchFamily="34" charset="0"/>
                    </a:rPr>
                    <a:t>Водитель</a:t>
                  </a:r>
                </a:p>
              </p:txBody>
            </p:sp>
          </p:grpSp>
          <p:sp>
            <p:nvSpPr>
              <p:cNvPr id="10" name="Right Arrow 130"/>
              <p:cNvSpPr>
                <a:spLocks/>
              </p:cNvSpPr>
              <p:nvPr/>
            </p:nvSpPr>
            <p:spPr>
              <a:xfrm rot="19236783">
                <a:off x="2688829" y="1060348"/>
                <a:ext cx="526969" cy="122034"/>
              </a:xfrm>
              <a:prstGeom prst="rightArrow">
                <a:avLst/>
              </a:prstGeom>
              <a:solidFill>
                <a:srgbClr val="92D05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9" name="Right Arrow 130"/>
          <p:cNvSpPr>
            <a:spLocks/>
          </p:cNvSpPr>
          <p:nvPr/>
        </p:nvSpPr>
        <p:spPr>
          <a:xfrm>
            <a:off x="4417566" y="2444011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22" name="Rectangle 129"/>
          <p:cNvSpPr/>
          <p:nvPr/>
        </p:nvSpPr>
        <p:spPr>
          <a:xfrm>
            <a:off x="4722644" y="2123887"/>
            <a:ext cx="1243144" cy="9107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Везет колесо на ремонт</a:t>
            </a:r>
          </a:p>
        </p:txBody>
      </p:sp>
      <p:sp>
        <p:nvSpPr>
          <p:cNvPr id="23" name="Rectangle 41"/>
          <p:cNvSpPr txBox="1">
            <a:spLocks/>
          </p:cNvSpPr>
          <p:nvPr/>
        </p:nvSpPr>
        <p:spPr>
          <a:xfrm>
            <a:off x="4722644" y="1988338"/>
            <a:ext cx="1243144" cy="380789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Дежурная машина</a:t>
            </a:r>
          </a:p>
        </p:txBody>
      </p:sp>
      <p:sp>
        <p:nvSpPr>
          <p:cNvPr id="24" name="10-конечная звезда 23"/>
          <p:cNvSpPr/>
          <p:nvPr>
            <p:custDataLst>
              <p:tags r:id="rId1"/>
            </p:custDataLst>
          </p:nvPr>
        </p:nvSpPr>
        <p:spPr>
          <a:xfrm>
            <a:off x="5699555" y="1794439"/>
            <a:ext cx="300662" cy="36652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5" name="Right Arrow 130"/>
          <p:cNvSpPr>
            <a:spLocks/>
          </p:cNvSpPr>
          <p:nvPr/>
        </p:nvSpPr>
        <p:spPr>
          <a:xfrm rot="2961651">
            <a:off x="5872472" y="2881066"/>
            <a:ext cx="631054" cy="17269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26" name="Rectangle 129"/>
          <p:cNvSpPr/>
          <p:nvPr/>
        </p:nvSpPr>
        <p:spPr>
          <a:xfrm>
            <a:off x="6538548" y="1839990"/>
            <a:ext cx="1243144" cy="5559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Ремонтирует колесо</a:t>
            </a:r>
          </a:p>
        </p:txBody>
      </p:sp>
      <p:sp>
        <p:nvSpPr>
          <p:cNvPr id="27" name="Rectangle 41"/>
          <p:cNvSpPr txBox="1">
            <a:spLocks/>
          </p:cNvSpPr>
          <p:nvPr/>
        </p:nvSpPr>
        <p:spPr>
          <a:xfrm>
            <a:off x="6538548" y="1551784"/>
            <a:ext cx="1243144" cy="308617"/>
          </a:xfrm>
          <a:prstGeom prst="rect">
            <a:avLst/>
          </a:prstGeom>
          <a:solidFill>
            <a:srgbClr val="C0000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УАТ </a:t>
            </a:r>
          </a:p>
        </p:txBody>
      </p:sp>
      <p:sp>
        <p:nvSpPr>
          <p:cNvPr id="28" name="Right Arrow 130"/>
          <p:cNvSpPr>
            <a:spLocks/>
          </p:cNvSpPr>
          <p:nvPr/>
        </p:nvSpPr>
        <p:spPr>
          <a:xfrm>
            <a:off x="7781693" y="2440938"/>
            <a:ext cx="624082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29" name="10-конечная звезда 28"/>
          <p:cNvSpPr/>
          <p:nvPr>
            <p:custDataLst>
              <p:tags r:id="rId2"/>
            </p:custDataLst>
          </p:nvPr>
        </p:nvSpPr>
        <p:spPr>
          <a:xfrm>
            <a:off x="7543799" y="1418486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0" name="Rectangle 129"/>
          <p:cNvSpPr/>
          <p:nvPr/>
        </p:nvSpPr>
        <p:spPr>
          <a:xfrm>
            <a:off x="6525843" y="3091029"/>
            <a:ext cx="1243144" cy="5559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Ремонтирует колесо</a:t>
            </a:r>
          </a:p>
        </p:txBody>
      </p:sp>
      <p:sp>
        <p:nvSpPr>
          <p:cNvPr id="31" name="Rectangle 41"/>
          <p:cNvSpPr txBox="1">
            <a:spLocks/>
          </p:cNvSpPr>
          <p:nvPr/>
        </p:nvSpPr>
        <p:spPr>
          <a:xfrm>
            <a:off x="6525843" y="2802823"/>
            <a:ext cx="1243144" cy="308617"/>
          </a:xfrm>
          <a:prstGeom prst="rect">
            <a:avLst/>
          </a:prstGeom>
          <a:solidFill>
            <a:srgbClr val="C0000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Частная компания </a:t>
            </a:r>
          </a:p>
        </p:txBody>
      </p:sp>
      <p:sp>
        <p:nvSpPr>
          <p:cNvPr id="32" name="Right Arrow 130"/>
          <p:cNvSpPr>
            <a:spLocks/>
          </p:cNvSpPr>
          <p:nvPr/>
        </p:nvSpPr>
        <p:spPr>
          <a:xfrm>
            <a:off x="7781693" y="2440938"/>
            <a:ext cx="624082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33" name="10-конечная звезда 32"/>
          <p:cNvSpPr/>
          <p:nvPr>
            <p:custDataLst>
              <p:tags r:id="rId3"/>
            </p:custDataLst>
          </p:nvPr>
        </p:nvSpPr>
        <p:spPr>
          <a:xfrm>
            <a:off x="7627619" y="2660073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4" name="10-конечная звезда 33"/>
          <p:cNvSpPr/>
          <p:nvPr>
            <p:custDataLst>
              <p:tags r:id="rId4"/>
            </p:custDataLst>
          </p:nvPr>
        </p:nvSpPr>
        <p:spPr>
          <a:xfrm>
            <a:off x="7288153" y="2642630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2" name="object 3"/>
          <p:cNvSpPr txBox="1"/>
          <p:nvPr/>
        </p:nvSpPr>
        <p:spPr>
          <a:xfrm>
            <a:off x="5623815" y="3227181"/>
            <a:ext cx="859137" cy="19521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1200" b="1" spc="-4" dirty="0">
                <a:solidFill>
                  <a:prstClr val="black"/>
                </a:solidFill>
                <a:cs typeface="Calibri"/>
              </a:rPr>
              <a:t>Если срочно</a:t>
            </a:r>
            <a:endParaRPr sz="12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43" name="Rectangle 129"/>
          <p:cNvSpPr/>
          <p:nvPr/>
        </p:nvSpPr>
        <p:spPr>
          <a:xfrm>
            <a:off x="8407553" y="2325016"/>
            <a:ext cx="1243144" cy="5559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Едет забирать колесо</a:t>
            </a:r>
          </a:p>
        </p:txBody>
      </p:sp>
      <p:sp>
        <p:nvSpPr>
          <p:cNvPr id="44" name="Rectangle 41"/>
          <p:cNvSpPr txBox="1">
            <a:spLocks/>
          </p:cNvSpPr>
          <p:nvPr/>
        </p:nvSpPr>
        <p:spPr>
          <a:xfrm>
            <a:off x="8407553" y="2036810"/>
            <a:ext cx="1243144" cy="308617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Дежурная машина</a:t>
            </a:r>
          </a:p>
        </p:txBody>
      </p:sp>
      <p:sp>
        <p:nvSpPr>
          <p:cNvPr id="45" name="Rectangle 129"/>
          <p:cNvSpPr/>
          <p:nvPr/>
        </p:nvSpPr>
        <p:spPr>
          <a:xfrm>
            <a:off x="9955774" y="2299053"/>
            <a:ext cx="1243144" cy="5559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Везет колесо в гараж</a:t>
            </a:r>
          </a:p>
        </p:txBody>
      </p:sp>
      <p:sp>
        <p:nvSpPr>
          <p:cNvPr id="46" name="Rectangle 41"/>
          <p:cNvSpPr txBox="1">
            <a:spLocks/>
          </p:cNvSpPr>
          <p:nvPr/>
        </p:nvSpPr>
        <p:spPr>
          <a:xfrm>
            <a:off x="9955774" y="2010847"/>
            <a:ext cx="1243144" cy="308617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Дежурная машина</a:t>
            </a:r>
          </a:p>
        </p:txBody>
      </p:sp>
      <p:sp>
        <p:nvSpPr>
          <p:cNvPr id="47" name="Right Arrow 130"/>
          <p:cNvSpPr>
            <a:spLocks/>
          </p:cNvSpPr>
          <p:nvPr/>
        </p:nvSpPr>
        <p:spPr>
          <a:xfrm>
            <a:off x="9674664" y="239751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8" name="10-конечная звезда 47"/>
          <p:cNvSpPr/>
          <p:nvPr>
            <p:custDataLst>
              <p:tags r:id="rId5"/>
            </p:custDataLst>
          </p:nvPr>
        </p:nvSpPr>
        <p:spPr>
          <a:xfrm>
            <a:off x="9433355" y="1894060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9" name="10-конечная звезда 48"/>
          <p:cNvSpPr/>
          <p:nvPr>
            <p:custDataLst>
              <p:tags r:id="rId6"/>
            </p:custDataLst>
          </p:nvPr>
        </p:nvSpPr>
        <p:spPr>
          <a:xfrm>
            <a:off x="11001698" y="1856246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8654870" y="2939688"/>
            <a:ext cx="818517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 часа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10227914" y="2902034"/>
            <a:ext cx="818517" cy="275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 час</a:t>
            </a: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 flipH="1">
            <a:off x="4721819" y="3053159"/>
            <a:ext cx="825" cy="1012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flipH="1">
            <a:off x="7784895" y="3049094"/>
            <a:ext cx="825" cy="1012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4722644" y="3992488"/>
            <a:ext cx="3055306" cy="2347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ямоугольник 56"/>
          <p:cNvSpPr/>
          <p:nvPr/>
        </p:nvSpPr>
        <p:spPr>
          <a:xfrm>
            <a:off x="5841451" y="3701333"/>
            <a:ext cx="977283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8 часов</a:t>
            </a:r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11198918" y="2854987"/>
            <a:ext cx="0" cy="13362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1436312" y="2967412"/>
            <a:ext cx="24955" cy="12979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462549" y="4191228"/>
            <a:ext cx="9736369" cy="7411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Объект 60"/>
          <p:cNvSpPr>
            <a:spLocks noGrp="1"/>
          </p:cNvSpPr>
          <p:nvPr>
            <p:ph idx="1"/>
          </p:nvPr>
        </p:nvSpPr>
        <p:spPr>
          <a:xfrm>
            <a:off x="838200" y="4800883"/>
            <a:ext cx="10515600" cy="180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2000" dirty="0">
                <a:solidFill>
                  <a:srgbClr val="002060"/>
                </a:solidFill>
              </a:rPr>
              <a:t>Отсутствует собственные силы для ремонта колеса.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2000" dirty="0">
                <a:solidFill>
                  <a:srgbClr val="002060"/>
                </a:solidFill>
              </a:rPr>
              <a:t>Излишнее перемещение дежурной машины. (Затраты ГСМ, человеческий ресурс).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2000" dirty="0">
                <a:solidFill>
                  <a:srgbClr val="002060"/>
                </a:solidFill>
              </a:rPr>
              <a:t>Отсутствует запасное колесо.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2000" dirty="0">
                <a:solidFill>
                  <a:srgbClr val="002060"/>
                </a:solidFill>
              </a:rPr>
              <a:t>Затраты на ремонт.</a:t>
            </a:r>
            <a:endParaRPr lang="ru-RU" sz="2000" dirty="0">
              <a:solidFill>
                <a:prstClr val="black"/>
              </a:solidFill>
            </a:endParaRPr>
          </a:p>
          <a:p>
            <a:pPr marL="0" indent="0" algn="ctr">
              <a:lnSpc>
                <a:spcPct val="107000"/>
              </a:lnSpc>
              <a:buNone/>
            </a:pP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5841451" y="3996173"/>
            <a:ext cx="977283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19 часов</a:t>
            </a:r>
          </a:p>
        </p:txBody>
      </p:sp>
    </p:spTree>
    <p:extLst>
      <p:ext uri="{BB962C8B-B14F-4D97-AF65-F5344CB8AC3E}">
        <p14:creationId xmlns:p14="http://schemas.microsoft.com/office/powerpoint/2010/main" val="3875480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662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spc="-4" dirty="0">
                <a:solidFill>
                  <a:srgbClr val="0C6AB0"/>
                </a:solidFill>
                <a:cs typeface="Calibri"/>
              </a:rPr>
              <a:t>Карта целевого состояния</a:t>
            </a:r>
            <a:br>
              <a:rPr lang="ru-RU" dirty="0">
                <a:solidFill>
                  <a:srgbClr val="0C6AB0"/>
                </a:solidFill>
                <a:cs typeface="Calibri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089168"/>
            <a:ext cx="10515600" cy="1087795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ru-RU" sz="1800" dirty="0">
                <a:solidFill>
                  <a:srgbClr val="002060"/>
                </a:solidFill>
              </a:rPr>
              <a:t>Приобретение позволит  производить ремонт собственными силами, минимизировать затраты,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002060"/>
                </a:solidFill>
              </a:rPr>
              <a:t>       получать выручку от предоставляемой услуги.</a:t>
            </a:r>
            <a:endParaRPr lang="ru-RU" sz="1800" dirty="0">
              <a:solidFill>
                <a:prstClr val="black"/>
              </a:solidFill>
            </a:endParaRPr>
          </a:p>
          <a:p>
            <a:endParaRPr lang="ru-RU" sz="18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704109" y="1552856"/>
            <a:ext cx="5736124" cy="1813799"/>
            <a:chOff x="1587493" y="689736"/>
            <a:chExt cx="2422201" cy="78760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1587493" y="689736"/>
              <a:ext cx="1329711" cy="787604"/>
              <a:chOff x="371426" y="888298"/>
              <a:chExt cx="1329711" cy="787604"/>
            </a:xfrm>
          </p:grpSpPr>
          <p:grpSp>
            <p:nvGrpSpPr>
              <p:cNvPr id="9" name="Группа 8"/>
              <p:cNvGrpSpPr/>
              <p:nvPr/>
            </p:nvGrpSpPr>
            <p:grpSpPr>
              <a:xfrm>
                <a:off x="371426" y="888298"/>
                <a:ext cx="1012689" cy="787604"/>
                <a:chOff x="371426" y="888298"/>
                <a:chExt cx="1012689" cy="787604"/>
              </a:xfrm>
            </p:grpSpPr>
            <p:sp>
              <p:nvSpPr>
                <p:cNvPr id="11" name="Rectangle 129"/>
                <p:cNvSpPr/>
                <p:nvPr/>
              </p:nvSpPr>
              <p:spPr>
                <a:xfrm>
                  <a:off x="371426" y="1119665"/>
                  <a:ext cx="1011296" cy="556237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4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Выход из строя колеса</a:t>
                  </a:r>
                  <a:endParaRPr lang="ru-RU" sz="24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ru-RU" sz="1067" b="1" dirty="0">
                    <a:solidFill>
                      <a:prstClr val="black"/>
                    </a:solidFill>
                    <a:ea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2" name="Rectangle 41"/>
                <p:cNvSpPr txBox="1">
                  <a:spLocks/>
                </p:cNvSpPr>
                <p:nvPr/>
              </p:nvSpPr>
              <p:spPr>
                <a:xfrm>
                  <a:off x="372819" y="888298"/>
                  <a:ext cx="1011296" cy="242085"/>
                </a:xfrm>
                <a:prstGeom prst="rect">
                  <a:avLst/>
                </a:prstGeom>
                <a:solidFill>
                  <a:srgbClr val="0C6AB0"/>
                </a:solidFill>
                <a:ln>
                  <a:headEnd/>
                  <a:tailEnd/>
                </a:ln>
                <a:extLst/>
              </p:spPr>
              <p:style>
                <a:lnRef idx="1">
                  <a:schemeClr val="accent3"/>
                </a:lnRef>
                <a:fillRef idx="1001">
                  <a:schemeClr val="lt2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6000" tIns="48000" rIns="48000" bIns="48000" numCol="1" anchor="ctr" anchorCtr="0" compatLnSpc="1">
                  <a:prstTxWarp prst="textNoShape">
                    <a:avLst/>
                  </a:prstTxWarp>
                  <a:noAutofit/>
                </a:bodyPr>
                <a:lstStyle>
                  <a:lvl1pPr marL="0" lvl="0" indent="0" defTabSz="895350" eaLnBrk="1" hangingPunct="1">
                    <a:buClr>
                      <a:schemeClr val="tx2"/>
                    </a:buClr>
                    <a:defRPr>
                      <a:latin typeface="+mn-lt"/>
                    </a:defRPr>
                  </a:lvl1pPr>
                  <a:lvl2pPr marL="193675" lvl="1" indent="-192088" defTabSz="895350" eaLnBrk="1" hangingPunct="1">
                    <a:buClr>
                      <a:schemeClr val="tx2"/>
                    </a:buClr>
                    <a:buSzPct val="125000"/>
                    <a:buFont typeface="Arial" charset="0"/>
                    <a:buChar char="▪"/>
                    <a:defRPr>
                      <a:latin typeface="+mn-lt"/>
                    </a:defRPr>
                  </a:lvl2pPr>
                  <a:lvl3pPr marL="457200" lvl="2" indent="-261938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–"/>
                    <a:defRPr>
                      <a:latin typeface="+mn-lt"/>
                    </a:defRPr>
                  </a:lvl3pPr>
                  <a:lvl4pPr marL="614363" lvl="3" indent="-155575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▫"/>
                    <a:defRPr>
                      <a:latin typeface="+mn-lt"/>
                    </a:defRPr>
                  </a:lvl4pPr>
                  <a:lvl5pPr marL="749808" lvl="4" indent="-130175" defTabSz="895350" eaLnBrk="1" hangingPunct="1"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5pPr>
                  <a:lvl6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6pPr>
                  <a:lvl7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7pPr>
                  <a:lvl8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8pPr>
                  <a:lvl9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9pPr>
                </a:lstStyle>
                <a:p>
                  <a:pPr algn="ctr">
                    <a:buClr>
                      <a:srgbClr val="44546A"/>
                    </a:buClr>
                  </a:pPr>
                  <a:r>
                    <a:rPr lang="ru-RU" sz="1050" b="1" dirty="0">
                      <a:solidFill>
                        <a:prstClr val="white"/>
                      </a:solidFill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ea typeface="Calibri" panose="020F0502020204030204" pitchFamily="34" charset="0"/>
                      <a:cs typeface="Calibri" panose="020F0502020204030204" pitchFamily="34" charset="0"/>
                    </a:rPr>
                    <a:t>Водитель</a:t>
                  </a:r>
                </a:p>
              </p:txBody>
            </p:sp>
          </p:grpSp>
          <p:sp>
            <p:nvSpPr>
              <p:cNvPr id="10" name="Right Arrow 130"/>
              <p:cNvSpPr>
                <a:spLocks/>
              </p:cNvSpPr>
              <p:nvPr/>
            </p:nvSpPr>
            <p:spPr>
              <a:xfrm>
                <a:off x="1382722" y="1261293"/>
                <a:ext cx="318415" cy="194765"/>
              </a:xfrm>
              <a:prstGeom prst="rightArrow">
                <a:avLst/>
              </a:prstGeom>
              <a:solidFill>
                <a:srgbClr val="92D05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2917204" y="694096"/>
              <a:ext cx="1092490" cy="783244"/>
              <a:chOff x="392400" y="892658"/>
              <a:chExt cx="1092490" cy="783244"/>
            </a:xfrm>
          </p:grpSpPr>
          <p:sp>
            <p:nvSpPr>
              <p:cNvPr id="7" name="Rectangle 129"/>
              <p:cNvSpPr/>
              <p:nvPr/>
            </p:nvSpPr>
            <p:spPr>
              <a:xfrm>
                <a:off x="392400" y="1113511"/>
                <a:ext cx="1092490" cy="562391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4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Транспортирует колесо в гараж</a:t>
                </a:r>
              </a:p>
            </p:txBody>
          </p:sp>
          <p:sp>
            <p:nvSpPr>
              <p:cNvPr id="8" name="Rectangle 41"/>
              <p:cNvSpPr txBox="1">
                <a:spLocks/>
              </p:cNvSpPr>
              <p:nvPr/>
            </p:nvSpPr>
            <p:spPr>
              <a:xfrm>
                <a:off x="392400" y="892658"/>
                <a:ext cx="1092490" cy="220852"/>
              </a:xfrm>
              <a:prstGeom prst="rect">
                <a:avLst/>
              </a:prstGeom>
              <a:solidFill>
                <a:srgbClr val="0070C0"/>
              </a:solidFill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6000" tIns="48000" rIns="48000" bIns="48000" numCol="1" anchor="ctr" anchorCtr="0" compatLnSpc="1">
                <a:prstTxWarp prst="textNoShape">
                  <a:avLst/>
                </a:prstTxWarp>
                <a:noAutofit/>
              </a:bodyPr>
              <a:lstStyle>
                <a:lvl1pPr marL="0" lvl="0" indent="0" defTabSz="895350" eaLnBrk="1" hangingPunct="1">
                  <a:buClr>
                    <a:schemeClr val="tx2"/>
                  </a:buClr>
                  <a:defRPr>
                    <a:latin typeface="+mn-lt"/>
                  </a:defRPr>
                </a:lvl1pPr>
                <a:lvl2pPr marL="193675" lvl="1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latin typeface="+mn-lt"/>
                  </a:defRPr>
                </a:lvl2pPr>
                <a:lvl3pPr marL="457200" lvl="2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latin typeface="+mn-lt"/>
                  </a:defRPr>
                </a:lvl3pPr>
                <a:lvl4pPr marL="614363" lvl="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latin typeface="+mn-lt"/>
                  </a:defRPr>
                </a:lvl4pPr>
                <a:lvl5pPr marL="749808" lvl="4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9pPr>
              </a:lstStyle>
              <a:p>
                <a:pPr algn="ctr">
                  <a:buClr>
                    <a:srgbClr val="44546A"/>
                  </a:buClr>
                </a:pPr>
                <a:r>
                  <a:rPr lang="ru-RU" sz="1067" b="1" dirty="0">
                    <a:solidFill>
                      <a:prstClr val="white"/>
                    </a:solidFill>
                    <a:ea typeface="Calibri" panose="020F0502020204030204" pitchFamily="34" charset="0"/>
                    <a:cs typeface="Calibri" panose="020F0502020204030204" pitchFamily="34" charset="0"/>
                  </a:rPr>
                  <a:t>Водитель</a:t>
                </a:r>
              </a:p>
            </p:txBody>
          </p:sp>
        </p:grpSp>
      </p:grpSp>
      <p:sp>
        <p:nvSpPr>
          <p:cNvPr id="13" name="Rectangle 129"/>
          <p:cNvSpPr/>
          <p:nvPr/>
        </p:nvSpPr>
        <p:spPr>
          <a:xfrm>
            <a:off x="8390411" y="2074699"/>
            <a:ext cx="2436916" cy="12919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Производит ремонт на оборудовании</a:t>
            </a:r>
          </a:p>
        </p:txBody>
      </p:sp>
      <p:sp>
        <p:nvSpPr>
          <p:cNvPr id="14" name="Rectangle 41"/>
          <p:cNvSpPr txBox="1">
            <a:spLocks/>
          </p:cNvSpPr>
          <p:nvPr/>
        </p:nvSpPr>
        <p:spPr>
          <a:xfrm>
            <a:off x="8390410" y="1554333"/>
            <a:ext cx="2436917" cy="507339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2800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САХ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1704109" y="3088121"/>
            <a:ext cx="5265" cy="1660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1704109" y="4651569"/>
            <a:ext cx="9134182" cy="832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5571408" y="3415558"/>
            <a:ext cx="107086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8 часов</a:t>
            </a:r>
          </a:p>
        </p:txBody>
      </p:sp>
      <p:sp>
        <p:nvSpPr>
          <p:cNvPr id="18" name="10-конечная звезда 17"/>
          <p:cNvSpPr/>
          <p:nvPr>
            <p:custDataLst>
              <p:tags r:id="rId1"/>
            </p:custDataLst>
          </p:nvPr>
        </p:nvSpPr>
        <p:spPr>
          <a:xfrm>
            <a:off x="10292471" y="1136295"/>
            <a:ext cx="965651" cy="840760"/>
          </a:xfrm>
          <a:prstGeom prst="star10">
            <a:avLst/>
          </a:prstGeom>
          <a:solidFill>
            <a:srgbClr val="00B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1,2,3,4</a:t>
            </a:r>
          </a:p>
        </p:txBody>
      </p:sp>
      <p:sp>
        <p:nvSpPr>
          <p:cNvPr id="19" name="Right Arrow 130"/>
          <p:cNvSpPr>
            <a:spLocks/>
          </p:cNvSpPr>
          <p:nvPr/>
        </p:nvSpPr>
        <p:spPr>
          <a:xfrm>
            <a:off x="7440233" y="2392515"/>
            <a:ext cx="950177" cy="424421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10827327" y="2733198"/>
            <a:ext cx="1147" cy="20154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9221611" y="3371915"/>
            <a:ext cx="107086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 часа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594699" y="4215346"/>
            <a:ext cx="113861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 часов</a:t>
            </a:r>
          </a:p>
        </p:txBody>
      </p:sp>
    </p:spTree>
    <p:extLst>
      <p:ext uri="{BB962C8B-B14F-4D97-AF65-F5344CB8AC3E}">
        <p14:creationId xmlns:p14="http://schemas.microsoft.com/office/powerpoint/2010/main" val="2938564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Предлагаемые решения</a:t>
            </a:r>
            <a:b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98" y="2124868"/>
            <a:ext cx="2742847" cy="2657023"/>
          </a:xfrm>
        </p:spPr>
      </p:pic>
      <p:sp>
        <p:nvSpPr>
          <p:cNvPr id="4" name="TextBox 3"/>
          <p:cNvSpPr txBox="1"/>
          <p:nvPr/>
        </p:nvSpPr>
        <p:spPr>
          <a:xfrm>
            <a:off x="387773" y="1184792"/>
            <a:ext cx="4636077" cy="683264"/>
          </a:xfrm>
          <a:prstGeom prst="rect">
            <a:avLst/>
          </a:prstGeom>
          <a:noFill/>
          <a:ln w="38100">
            <a:solidFill>
              <a:srgbClr val="BBC4FF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2400" dirty="0"/>
              <a:t>Приобретение оборудование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(стоимость ≈ 1 681 304 руб.)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5508412" y="1506030"/>
            <a:ext cx="1698218" cy="18256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08518" y="1065909"/>
            <a:ext cx="4498128" cy="880241"/>
          </a:xfrm>
          <a:prstGeom prst="rect">
            <a:avLst/>
          </a:prstGeom>
          <a:noFill/>
          <a:ln w="38100">
            <a:solidFill>
              <a:srgbClr val="BBC4FF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lnSpc>
                <a:spcPct val="80000"/>
              </a:lnSpc>
              <a:defRPr sz="32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Себестоимость ремонта </a:t>
            </a:r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1 755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7773" y="5216072"/>
            <a:ext cx="4636076" cy="978729"/>
          </a:xfrm>
          <a:prstGeom prst="rect">
            <a:avLst/>
          </a:prstGeom>
          <a:noFill/>
          <a:ln w="38100">
            <a:solidFill>
              <a:srgbClr val="BBC4FF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Предлагать свои услуги муниципальным и юридическим лицам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8518" y="5136804"/>
            <a:ext cx="4498128" cy="880241"/>
          </a:xfrm>
          <a:prstGeom prst="rect">
            <a:avLst/>
          </a:prstGeom>
          <a:noFill/>
          <a:ln w="38100">
            <a:solidFill>
              <a:srgbClr val="BBC4FF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lnSpc>
                <a:spcPct val="80000"/>
              </a:lnSpc>
              <a:defRPr sz="32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Дополнительный </a:t>
            </a:r>
          </a:p>
          <a:p>
            <a:r>
              <a:rPr lang="ru-RU" dirty="0"/>
              <a:t>доход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5508412" y="5576925"/>
            <a:ext cx="1698218" cy="18256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6" y="2124868"/>
            <a:ext cx="2743200" cy="25900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346" y="2183734"/>
            <a:ext cx="2784764" cy="256468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110" y="2150258"/>
            <a:ext cx="3470563" cy="256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967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Калькуляция затрат на ремонт шин (себестоимость)</a:t>
            </a:r>
            <a:b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838194" y="1475510"/>
            <a:ext cx="4364676" cy="5818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Статья затрат</a:t>
            </a:r>
          </a:p>
          <a:p>
            <a:pPr marL="0" indent="0">
              <a:buNone/>
            </a:pPr>
            <a:endParaRPr lang="ru-RU" sz="3600" b="1" dirty="0">
              <a:solidFill>
                <a:srgbClr val="002060"/>
              </a:solidFill>
              <a:latin typeface="Arial 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6370656" y="1843832"/>
            <a:ext cx="40535" cy="446345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7218710" y="1405136"/>
            <a:ext cx="38164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Затраты, </a:t>
            </a:r>
            <a:r>
              <a:rPr lang="ru-RU" sz="24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руб.</a:t>
            </a:r>
            <a:endParaRPr lang="ru-RU" sz="2400" dirty="0">
              <a:latin typeface="Arial 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8193" y="2018202"/>
            <a:ext cx="843049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Ремонт камерной шины:                             </a:t>
            </a:r>
          </a:p>
          <a:p>
            <a:r>
              <a:rPr lang="ru-RU" sz="2800" b="1" dirty="0">
                <a:solidFill>
                  <a:srgbClr val="002060"/>
                </a:solidFill>
                <a:latin typeface="Arial "/>
                <a:cs typeface="Arial" panose="020B0604020202020204" pitchFamily="34" charset="0"/>
              </a:rPr>
              <a:t>                              простой                     </a:t>
            </a:r>
            <a:r>
              <a:rPr lang="en-US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1 160</a:t>
            </a:r>
            <a:r>
              <a:rPr lang="ru-RU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                               </a:t>
            </a:r>
          </a:p>
          <a:p>
            <a:r>
              <a:rPr lang="ru-RU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                            сложный                     </a:t>
            </a:r>
            <a:r>
              <a:rPr lang="en-US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2 560</a:t>
            </a:r>
            <a:endParaRPr lang="ru-RU" sz="2800" b="1" dirty="0">
              <a:solidFill>
                <a:srgbClr val="44546A"/>
              </a:solidFill>
              <a:latin typeface="Arial "/>
              <a:cs typeface="Arial" panose="020B0604020202020204" pitchFamily="34" charset="0"/>
            </a:endParaRPr>
          </a:p>
          <a:p>
            <a:endParaRPr lang="ru-RU" sz="2800" b="1" dirty="0">
              <a:solidFill>
                <a:srgbClr val="44546A"/>
              </a:solidFill>
              <a:latin typeface="Arial "/>
              <a:cs typeface="Arial" panose="020B0604020202020204" pitchFamily="34" charset="0"/>
            </a:endParaRPr>
          </a:p>
          <a:p>
            <a:r>
              <a:rPr lang="ru-RU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Ремонт бескамерной шины:                             </a:t>
            </a:r>
          </a:p>
          <a:p>
            <a:r>
              <a:rPr lang="ru-RU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                                    простой                 </a:t>
            </a:r>
            <a:r>
              <a:rPr lang="en-US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 950</a:t>
            </a:r>
            <a:r>
              <a:rPr lang="ru-RU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                         </a:t>
            </a:r>
          </a:p>
          <a:p>
            <a:r>
              <a:rPr lang="ru-RU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                                  сложный               </a:t>
            </a:r>
            <a:r>
              <a:rPr lang="en-US" sz="2800" b="1" dirty="0">
                <a:solidFill>
                  <a:srgbClr val="44546A"/>
                </a:solidFill>
                <a:latin typeface="Arial "/>
                <a:cs typeface="Arial" panose="020B0604020202020204" pitchFamily="34" charset="0"/>
              </a:rPr>
              <a:t>2 350</a:t>
            </a:r>
            <a:endParaRPr lang="ru-RU" sz="2800" b="1" dirty="0">
              <a:solidFill>
                <a:srgbClr val="44546A"/>
              </a:solidFill>
              <a:latin typeface="Arial "/>
              <a:cs typeface="Arial" panose="020B0604020202020204" pitchFamily="34" charset="0"/>
            </a:endParaRPr>
          </a:p>
          <a:p>
            <a:endParaRPr lang="ru-RU" sz="2800" b="1" dirty="0">
              <a:solidFill>
                <a:srgbClr val="002060"/>
              </a:solidFill>
              <a:latin typeface="Arial "/>
              <a:cs typeface="Arial" panose="020B0604020202020204" pitchFamily="34" charset="0"/>
            </a:endParaRPr>
          </a:p>
          <a:p>
            <a:r>
              <a:rPr lang="ru-RU" sz="2800" dirty="0">
                <a:latin typeface="Arial "/>
              </a:rPr>
              <a:t>                             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62234" y="2051467"/>
            <a:ext cx="4591565" cy="3632360"/>
          </a:xfrm>
          <a:prstGeom prst="roundRect">
            <a:avLst/>
          </a:prstGeom>
          <a:noFill/>
          <a:ln w="76200">
            <a:solidFill>
              <a:srgbClr val="BBC4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" y="5361709"/>
            <a:ext cx="4208317" cy="1496290"/>
          </a:xfrm>
          <a:prstGeom prst="rect">
            <a:avLst/>
          </a:prstGeom>
          <a:solidFill>
            <a:srgbClr val="BBC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5194" y="5529230"/>
            <a:ext cx="4374573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Средняя себестоимость </a:t>
            </a:r>
          </a:p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одного колеса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9156" y="6181097"/>
            <a:ext cx="36991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1 755</a:t>
            </a: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руб.</a:t>
            </a:r>
          </a:p>
          <a:p>
            <a:pPr>
              <a:lnSpc>
                <a:spcPct val="80000"/>
              </a:lnSpc>
            </a:pP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endParaRPr lang="ru-RU" sz="2000" baseline="300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417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Услуги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шиномонтажа</a:t>
            </a:r>
            <a:b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2" y="1838401"/>
            <a:ext cx="3141922" cy="205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300" y="1838401"/>
            <a:ext cx="3258699" cy="205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440" y="1838402"/>
            <a:ext cx="3145535" cy="205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235261" y="4041056"/>
            <a:ext cx="11383713" cy="713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2000" b="1" spc="-4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Автобусный                                         Перевозки                              Подведомственные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000" b="1" spc="-4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парк города                          грузовые перевозчики города   организации администрации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646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91" y="2746189"/>
            <a:ext cx="10515600" cy="1325563"/>
          </a:xfrm>
        </p:spPr>
        <p:txBody>
          <a:bodyPr/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4336" y="949900"/>
            <a:ext cx="5055440" cy="925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9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Сокращение времени простоя автотранспорта</a:t>
            </a:r>
          </a:p>
          <a:p>
            <a:endParaRPr lang="ru-RU" dirty="0"/>
          </a:p>
        </p:txBody>
      </p:sp>
      <p:sp>
        <p:nvSpPr>
          <p:cNvPr id="4" name="object 3"/>
          <p:cNvSpPr txBox="1"/>
          <p:nvPr/>
        </p:nvSpPr>
        <p:spPr>
          <a:xfrm>
            <a:off x="475467" y="237045"/>
            <a:ext cx="10878333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32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ru-RU" dirty="0"/>
              <a:t>Итоги реализации проекта 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2180820" y="949900"/>
            <a:ext cx="4221271" cy="4984616"/>
            <a:chOff x="1819756" y="1515205"/>
            <a:chExt cx="1956261" cy="1706376"/>
          </a:xfrm>
        </p:grpSpPr>
        <p:cxnSp>
          <p:nvCxnSpPr>
            <p:cNvPr id="9" name="Прямая со стрелкой 8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Прямоугольник 27"/>
            <p:cNvSpPr>
              <a:spLocks noChangeArrowheads="1"/>
            </p:cNvSpPr>
            <p:nvPr/>
          </p:nvSpPr>
          <p:spPr bwMode="auto">
            <a:xfrm>
              <a:off x="2939397" y="2085852"/>
              <a:ext cx="832137" cy="25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1,9</a:t>
              </a:r>
            </a:p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раза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1819756" y="1515205"/>
              <a:ext cx="1956261" cy="1257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</a:pPr>
              <a:endPara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</p:grpSp>
      <p:sp>
        <p:nvSpPr>
          <p:cNvPr id="15" name="Прямоугольник 27"/>
          <p:cNvSpPr>
            <a:spLocks noChangeArrowheads="1"/>
          </p:cNvSpPr>
          <p:nvPr/>
        </p:nvSpPr>
        <p:spPr bwMode="auto">
          <a:xfrm>
            <a:off x="2198250" y="4258356"/>
            <a:ext cx="23846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19</a:t>
            </a:r>
            <a:endParaRPr lang="ru-RU" altLang="ru-RU" b="1" dirty="0">
              <a:solidFill>
                <a:srgbClr val="00206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27"/>
          <p:cNvSpPr>
            <a:spLocks noChangeArrowheads="1"/>
          </p:cNvSpPr>
          <p:nvPr/>
        </p:nvSpPr>
        <p:spPr bwMode="auto">
          <a:xfrm>
            <a:off x="3404761" y="4905309"/>
            <a:ext cx="22998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10</a:t>
            </a:r>
            <a:endParaRPr lang="ru-RU" altLang="ru-RU" b="1" dirty="0">
              <a:solidFill>
                <a:srgbClr val="00206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6551790" y="949900"/>
            <a:ext cx="4221271" cy="4984616"/>
            <a:chOff x="1819756" y="1515205"/>
            <a:chExt cx="1956261" cy="1706376"/>
          </a:xfrm>
        </p:grpSpPr>
        <p:cxnSp>
          <p:nvCxnSpPr>
            <p:cNvPr id="18" name="Прямая со стрелкой 17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Прямоугольник 18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1" name="Прямая соединительная линия 20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рямоугольник 27"/>
            <p:cNvSpPr>
              <a:spLocks noChangeArrowheads="1"/>
            </p:cNvSpPr>
            <p:nvPr/>
          </p:nvSpPr>
          <p:spPr bwMode="auto">
            <a:xfrm>
              <a:off x="2979452" y="2085587"/>
              <a:ext cx="634024" cy="25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altLang="ru-RU" sz="3600" b="1" dirty="0">
                  <a:solidFill>
                    <a:srgbClr val="44546A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8</a:t>
              </a:r>
              <a:endParaRPr lang="ru-RU" altLang="ru-RU" sz="3600" b="1" dirty="0">
                <a:solidFill>
                  <a:srgbClr val="44546A"/>
                </a:solidFill>
                <a:latin typeface="Arial Black" panose="020B0A0402010202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раз</a:t>
              </a:r>
              <a:endParaRPr lang="en-US" altLang="ru-RU" sz="16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1819756" y="1515205"/>
              <a:ext cx="1956261" cy="221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44546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Сокращение затрат на оплату услуг грузового </a:t>
              </a:r>
              <a:r>
                <a:rPr lang="ru-RU" b="1" dirty="0" err="1">
                  <a:solidFill>
                    <a:srgbClr val="44546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шиномонтажа</a:t>
              </a:r>
              <a:endPara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Прямоугольник 27"/>
          <p:cNvSpPr>
            <a:spLocks noChangeArrowheads="1"/>
          </p:cNvSpPr>
          <p:nvPr/>
        </p:nvSpPr>
        <p:spPr bwMode="auto">
          <a:xfrm>
            <a:off x="6634112" y="4193919"/>
            <a:ext cx="2224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ru-RU" b="1" dirty="0">
                <a:solidFill>
                  <a:srgbClr val="44546A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14 210</a:t>
            </a:r>
            <a:endParaRPr lang="ru-RU" altLang="ru-RU" b="1" dirty="0">
              <a:solidFill>
                <a:srgbClr val="44546A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7"/>
          <p:cNvSpPr>
            <a:spLocks noChangeArrowheads="1"/>
          </p:cNvSpPr>
          <p:nvPr/>
        </p:nvSpPr>
        <p:spPr bwMode="auto">
          <a:xfrm>
            <a:off x="7855256" y="4804791"/>
            <a:ext cx="21045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ru-RU" b="1" dirty="0">
                <a:solidFill>
                  <a:srgbClr val="44546A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1 755</a:t>
            </a:r>
            <a:endParaRPr lang="ru-RU" altLang="ru-RU" b="1" dirty="0">
              <a:solidFill>
                <a:srgbClr val="44546A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0275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1330</TotalTime>
  <Words>377</Words>
  <Application>Microsoft Office PowerPoint</Application>
  <PresentationFormat>Широкоэкранный</PresentationFormat>
  <Paragraphs>118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Arial </vt:lpstr>
      <vt:lpstr>Arial Black</vt:lpstr>
      <vt:lpstr>Calibri</vt:lpstr>
      <vt:lpstr>Calibri Light</vt:lpstr>
      <vt:lpstr>Times New Roman</vt:lpstr>
      <vt:lpstr>Тема Office</vt:lpstr>
      <vt:lpstr>рекынпн</vt:lpstr>
      <vt:lpstr>Презентация PowerPoint</vt:lpstr>
      <vt:lpstr>Статистические данные</vt:lpstr>
      <vt:lpstr>Калькуляция затрат на ремонт шин  </vt:lpstr>
      <vt:lpstr>Шиномонтаж грузового транспорта </vt:lpstr>
      <vt:lpstr>Карта текущего состояния </vt:lpstr>
      <vt:lpstr>Карта целевого состояния </vt:lpstr>
      <vt:lpstr>Предлагаемые решения </vt:lpstr>
      <vt:lpstr>Калькуляция затрат на ремонт шин (себестоимость) </vt:lpstr>
      <vt:lpstr>Услуги шиномонтажа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Трапезников В.Ю.</dc:creator>
  <cp:lastModifiedBy>User</cp:lastModifiedBy>
  <cp:revision>49</cp:revision>
  <dcterms:created xsi:type="dcterms:W3CDTF">2025-10-30T10:43:04Z</dcterms:created>
  <dcterms:modified xsi:type="dcterms:W3CDTF">2025-11-24T08:16:51Z</dcterms:modified>
</cp:coreProperties>
</file>