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6858000" cx="12192000"/>
  <p:notesSz cx="6735750" cy="9866300"/>
  <p:embeddedFontLst>
    <p:embeddedFont>
      <p:font typeface="Roboto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3F915E3-2F2C-4669-B66C-0786589505C0}">
  <a:tblStyle styleId="{33F915E3-2F2C-4669-B66C-0786589505C0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4B99E24B-846B-46C1-9350-CF0A86B6BDF4}" styleName="Table_1">
    <a:wholeTbl>
      <a:tcTxStyle b="off" i="off">
        <a:font>
          <a:latin typeface="Trebuchet MS"/>
          <a:ea typeface="Trebuchet MS"/>
          <a:cs typeface="Trebuchet MS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9F6FC"/>
          </a:solidFill>
        </a:fill>
      </a:tcStyle>
    </a:wholeTbl>
    <a:band1H>
      <a:tcTxStyle/>
      <a:tcStyle>
        <a:fill>
          <a:solidFill>
            <a:srgbClr val="D1ECF9"/>
          </a:solidFill>
        </a:fill>
      </a:tcStyle>
    </a:band1H>
    <a:band2H>
      <a:tcTxStyle/>
    </a:band2H>
    <a:band1V>
      <a:tcTxStyle/>
      <a:tcStyle>
        <a:fill>
          <a:solidFill>
            <a:srgbClr val="D1ECF9"/>
          </a:solidFill>
        </a:fill>
      </a:tcStyle>
    </a:band1V>
    <a:band2V>
      <a:tcTxStyle/>
    </a:band2V>
    <a:la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regular.fntdata"/><Relationship Id="rId14" Type="http://schemas.openxmlformats.org/officeDocument/2006/relationships/slide" Target="slides/slide9.xml"/><Relationship Id="rId17" Type="http://schemas.openxmlformats.org/officeDocument/2006/relationships/font" Target="fonts/Roboto-italic.fntdata"/><Relationship Id="rId16" Type="http://schemas.openxmlformats.org/officeDocument/2006/relationships/font" Target="fonts/Roboto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Roboto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2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3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4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4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5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5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6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6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7:notes"/>
          <p:cNvSpPr txBox="1"/>
          <p:nvPr>
            <p:ph idx="1" type="body"/>
          </p:nvPr>
        </p:nvSpPr>
        <p:spPr>
          <a:xfrm>
            <a:off x="673575" y="4686475"/>
            <a:ext cx="5388600" cy="443982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7:notes"/>
          <p:cNvSpPr/>
          <p:nvPr>
            <p:ph idx="2" type="sldImg"/>
          </p:nvPr>
        </p:nvSpPr>
        <p:spPr>
          <a:xfrm>
            <a:off x="1122825" y="739950"/>
            <a:ext cx="4490700" cy="36998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3a8f5b76b32_0_10:notes"/>
          <p:cNvSpPr txBox="1"/>
          <p:nvPr>
            <p:ph idx="1" type="body"/>
          </p:nvPr>
        </p:nvSpPr>
        <p:spPr>
          <a:xfrm>
            <a:off x="673575" y="4686475"/>
            <a:ext cx="5388600" cy="443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g3a8f5b76b32_0_10:notes"/>
          <p:cNvSpPr/>
          <p:nvPr>
            <p:ph idx="2" type="sldImg"/>
          </p:nvPr>
        </p:nvSpPr>
        <p:spPr>
          <a:xfrm>
            <a:off x="1122825" y="739950"/>
            <a:ext cx="4490700" cy="3699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a8f5b76b32_0_2:notes"/>
          <p:cNvSpPr txBox="1"/>
          <p:nvPr>
            <p:ph idx="1" type="body"/>
          </p:nvPr>
        </p:nvSpPr>
        <p:spPr>
          <a:xfrm>
            <a:off x="673575" y="4686475"/>
            <a:ext cx="5388600" cy="443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g3a8f5b76b32_0_2:notes"/>
          <p:cNvSpPr/>
          <p:nvPr>
            <p:ph idx="2" type="sldImg"/>
          </p:nvPr>
        </p:nvSpPr>
        <p:spPr>
          <a:xfrm>
            <a:off x="1122825" y="739950"/>
            <a:ext cx="4490700" cy="3699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2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24" name="Google Shape;24;p2"/>
            <p:cNvSpPr/>
            <p:nvPr/>
          </p:nvSpPr>
          <p:spPr>
            <a:xfrm>
              <a:off x="0" y="-7862"/>
              <a:ext cx="863600" cy="5698067"/>
            </a:xfrm>
            <a:custGeom>
              <a:rect b="b" l="l" r="r" t="t"/>
              <a:pathLst>
                <a:path extrusionOk="0" h="5698067" w="86360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69803"/>
              </a:schemeClr>
            </a:solidFill>
            <a:ln>
              <a:noFill/>
            </a:ln>
          </p:spPr>
        </p:sp>
        <p:cxnSp>
          <p:nvCxnSpPr>
            <p:cNvPr id="25" name="Google Shape;25;p2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6" name="Google Shape;26;p2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7" name="Google Shape;27;p2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</p:sp>
        <p:sp>
          <p:nvSpPr>
            <p:cNvPr id="28" name="Google Shape;28;p2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9" name="Google Shape;29;p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31" name="Google Shape;31;p2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</p:sp>
        <p:sp>
          <p:nvSpPr>
            <p:cNvPr id="32" name="Google Shape;32;p2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</p:sp>
        <p:sp>
          <p:nvSpPr>
            <p:cNvPr id="33" name="Google Shape;33;p2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2" name="Google Shape;42;p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5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2" name="Google Shape;52;p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6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8" name="Google Shape;58;p6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9" name="Google Shape;59;p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7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5" name="Google Shape;65;p7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6" name="Google Shape;66;p7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7" name="Google Shape;67;p7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8" name="Google Shape;68;p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9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9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0" name="Google Shape;80;p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0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0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10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1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89" name="Google Shape;89;p1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подпись">
  <p:cSld name="Заголовок и подпись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1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1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1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Цитата с подписью">
  <p:cSld name="Цитата с подписью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2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12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1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03" name="Google Shape;103;p12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12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Карточка имени">
  <p:cSld name="Карточка имени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3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13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1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1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1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Цитата карточки имени">
  <p:cSld name="Цитата карточки имени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4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14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1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1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1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18" name="Google Shape;118;p14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1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Истина или ложь">
  <p:cSld name="Истина или ложь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5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15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15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1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1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1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16"/>
          <p:cNvSpPr txBox="1"/>
          <p:nvPr>
            <p:ph idx="1" type="body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1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1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1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17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1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1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1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8" name="Google Shape;8;p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" name="Google Shape;9;p1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</p:sp>
        <p:sp>
          <p:nvSpPr>
            <p:cNvPr id="10" name="Google Shape;10;p1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13" name="Google Shape;13;p1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</p:sp>
        <p:sp>
          <p:nvSpPr>
            <p:cNvPr id="14" name="Google Shape;14;p1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</p:sp>
        <p:sp>
          <p:nvSpPr>
            <p:cNvPr id="15" name="Google Shape;15;p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" name="Google Shape;17;p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1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8"/>
          <p:cNvSpPr txBox="1"/>
          <p:nvPr>
            <p:ph type="ctrTitle"/>
          </p:nvPr>
        </p:nvSpPr>
        <p:spPr>
          <a:xfrm>
            <a:off x="697168" y="1363497"/>
            <a:ext cx="9175701" cy="270340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164161"/>
              </a:buClr>
              <a:buSzPts val="3200"/>
              <a:buFont typeface="Times New Roman"/>
              <a:buNone/>
            </a:pPr>
            <a:r>
              <a:rPr lang="ru-RU" sz="3200">
                <a:solidFill>
                  <a:srgbClr val="164161"/>
                </a:solidFill>
              </a:rPr>
              <a:t>Повышение исполнительской </a:t>
            </a:r>
            <a:br>
              <a:rPr lang="ru-RU" sz="3200">
                <a:solidFill>
                  <a:srgbClr val="164161"/>
                </a:solidFill>
              </a:rPr>
            </a:br>
            <a:r>
              <a:rPr lang="ru-RU" sz="3200">
                <a:solidFill>
                  <a:srgbClr val="164161"/>
                </a:solidFill>
              </a:rPr>
              <a:t>дисциплины за счет внедрения </a:t>
            </a:r>
            <a:br>
              <a:rPr lang="ru-RU" sz="3200">
                <a:solidFill>
                  <a:srgbClr val="164161"/>
                </a:solidFill>
              </a:rPr>
            </a:br>
            <a:r>
              <a:rPr lang="ru-RU" sz="3200">
                <a:solidFill>
                  <a:srgbClr val="164161"/>
                </a:solidFill>
              </a:rPr>
              <a:t>систем</a:t>
            </a:r>
            <a:r>
              <a:rPr lang="ru-RU" sz="3200">
                <a:solidFill>
                  <a:srgbClr val="164161"/>
                </a:solidFill>
              </a:rPr>
              <a:t>ы у</a:t>
            </a:r>
            <a:r>
              <a:rPr lang="ru-RU" sz="3200">
                <a:solidFill>
                  <a:srgbClr val="164161"/>
                </a:solidFill>
              </a:rPr>
              <a:t>правления рабочим временем </a:t>
            </a:r>
            <a:br>
              <a:rPr lang="ru-RU" sz="3200">
                <a:solidFill>
                  <a:srgbClr val="164161"/>
                </a:solidFill>
              </a:rPr>
            </a:br>
            <a:r>
              <a:rPr lang="ru-RU" sz="3200">
                <a:solidFill>
                  <a:srgbClr val="164161"/>
                </a:solidFill>
              </a:rPr>
              <a:t>в Администрации ЗАТО Северск</a:t>
            </a:r>
            <a:endParaRPr/>
          </a:p>
        </p:txBody>
      </p:sp>
      <p:sp>
        <p:nvSpPr>
          <p:cNvPr id="144" name="Google Shape;144;p18"/>
          <p:cNvSpPr txBox="1"/>
          <p:nvPr>
            <p:ph idx="1" type="subTitle"/>
          </p:nvPr>
        </p:nvSpPr>
        <p:spPr>
          <a:xfrm>
            <a:off x="697168" y="4881518"/>
            <a:ext cx="8770681" cy="15105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920"/>
              <a:buNone/>
            </a:pPr>
            <a:r>
              <a:rPr lang="ru-RU" sz="2400">
                <a:solidFill>
                  <a:srgbClr val="205828"/>
                </a:solidFill>
                <a:latin typeface="Arial"/>
                <a:ea typeface="Arial"/>
                <a:cs typeface="Arial"/>
                <a:sym typeface="Arial"/>
              </a:rPr>
              <a:t>Докладчик: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rPr b="1" lang="ru-RU" sz="2200">
                <a:solidFill>
                  <a:srgbClr val="164161"/>
                </a:solidFill>
                <a:latin typeface="Arial"/>
                <a:ea typeface="Arial"/>
                <a:cs typeface="Arial"/>
                <a:sym typeface="Arial"/>
              </a:rPr>
              <a:t>Председатель КРИО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rPr b="1" lang="ru-RU" sz="2200">
                <a:solidFill>
                  <a:srgbClr val="164161"/>
                </a:solidFill>
                <a:latin typeface="Arial"/>
                <a:ea typeface="Arial"/>
                <a:cs typeface="Arial"/>
                <a:sym typeface="Arial"/>
              </a:rPr>
              <a:t>Олейников Андрей Валериевич</a:t>
            </a:r>
            <a:endParaRPr b="1" sz="2900">
              <a:solidFill>
                <a:srgbClr val="16416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23951" y="25374"/>
            <a:ext cx="791925" cy="965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63809" y="170349"/>
            <a:ext cx="1212193" cy="6030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8"/>
          <p:cNvPicPr preferRelativeResize="0"/>
          <p:nvPr/>
        </p:nvPicPr>
        <p:blipFill rotWithShape="1">
          <a:blip r:embed="rId5">
            <a:alphaModFix/>
          </a:blip>
          <a:srcRect b="2770" l="-1222" r="2294" t="2846"/>
          <a:stretch/>
        </p:blipFill>
        <p:spPr>
          <a:xfrm>
            <a:off x="6572103" y="284007"/>
            <a:ext cx="544526" cy="4481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t/>
            </a:r>
            <a:endParaRPr/>
          </a:p>
        </p:txBody>
      </p:sp>
      <p:sp>
        <p:nvSpPr>
          <p:cNvPr id="153" name="Google Shape;153;p19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l"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154" name="Google Shape;154;p19"/>
          <p:cNvPicPr preferRelativeResize="0"/>
          <p:nvPr/>
        </p:nvPicPr>
        <p:blipFill rotWithShape="1">
          <a:blip r:embed="rId3">
            <a:alphaModFix/>
          </a:blip>
          <a:srcRect b="7048" l="10000" r="11642" t="13588"/>
          <a:stretch/>
        </p:blipFill>
        <p:spPr>
          <a:xfrm>
            <a:off x="277365" y="130627"/>
            <a:ext cx="11548875" cy="65798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0"/>
          <p:cNvSpPr txBox="1"/>
          <p:nvPr>
            <p:ph type="title"/>
          </p:nvPr>
        </p:nvSpPr>
        <p:spPr>
          <a:xfrm>
            <a:off x="3524400" y="111600"/>
            <a:ext cx="7290900" cy="63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226292"/>
              </a:buClr>
              <a:buSzPct val="100000"/>
              <a:buFont typeface="Arial Black"/>
              <a:buNone/>
            </a:pPr>
            <a:r>
              <a:rPr b="1" lang="ru-RU">
                <a:solidFill>
                  <a:srgbClr val="226292"/>
                </a:solidFill>
                <a:latin typeface="Arial"/>
                <a:ea typeface="Arial"/>
                <a:cs typeface="Arial"/>
                <a:sym typeface="Arial"/>
              </a:rPr>
              <a:t>Обоснование выбора </a:t>
            </a:r>
            <a:r>
              <a:rPr b="1" lang="ru-RU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проек</a:t>
            </a:r>
            <a:r>
              <a:rPr b="1" lang="ru-RU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та</a:t>
            </a:r>
            <a:endParaRPr b="1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20"/>
          <p:cNvSpPr txBox="1"/>
          <p:nvPr/>
        </p:nvSpPr>
        <p:spPr>
          <a:xfrm>
            <a:off x="683581" y="1047254"/>
            <a:ext cx="89082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ru-RU" sz="2400" u="none" cap="none" strike="noStrike">
                <a:solidFill>
                  <a:srgbClr val="226292"/>
                </a:solidFill>
              </a:rPr>
              <a:t>Цел</a:t>
            </a:r>
            <a:r>
              <a:rPr lang="ru-RU" sz="2400">
                <a:solidFill>
                  <a:srgbClr val="226292"/>
                </a:solidFill>
              </a:rPr>
              <a:t>ь</a:t>
            </a:r>
            <a:r>
              <a:rPr i="0" lang="ru-RU" sz="2400" u="none" cap="none" strike="noStrike">
                <a:solidFill>
                  <a:srgbClr val="226292"/>
                </a:solidFill>
              </a:rPr>
              <a:t> проекта: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</a:rPr>
              <a:t>Сокращение времени затраченного на контроль, учет и подготовку отчета по соблюдению исполнительской дисциплины в</a:t>
            </a:r>
            <a:r>
              <a:rPr lang="ru-RU"/>
              <a:t> </a:t>
            </a:r>
            <a:r>
              <a:rPr lang="ru-RU" sz="1800">
                <a:solidFill>
                  <a:schemeClr val="dk1"/>
                </a:solidFill>
              </a:rPr>
              <a:t>Администрации ЗАТО Северск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descr="https://mycam.ru/wp-content/uploads/2023/04/skud-main.png" id="161" name="Google Shape;16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290850" y="4315578"/>
            <a:ext cx="2970610" cy="238461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62" name="Google Shape;162;p20"/>
          <p:cNvGraphicFramePr/>
          <p:nvPr/>
        </p:nvGraphicFramePr>
        <p:xfrm>
          <a:off x="742350" y="257733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{33F915E3-2F2C-4669-B66C-0786589505C0}</a:tableStyleId>
              </a:tblPr>
              <a:tblGrid>
                <a:gridCol w="6389075"/>
                <a:gridCol w="1175300"/>
                <a:gridCol w="1130975"/>
              </a:tblGrid>
              <a:tr h="9217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Arial"/>
                        <a:buNone/>
                      </a:pPr>
                      <a:r>
                        <a:rPr b="1" lang="ru-RU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Наименование показателя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38575" marL="38575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Arial"/>
                        <a:buNone/>
                      </a:pPr>
                      <a:r>
                        <a:rPr b="1" lang="ru-RU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Текущее значение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38575" marL="38575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Arial"/>
                        <a:buNone/>
                      </a:pPr>
                      <a:r>
                        <a:rPr b="1" lang="ru-RU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Целевое значение</a:t>
                      </a:r>
                      <a:endParaRPr b="1" sz="1800" u="none" cap="none" strike="noStrik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38575" marL="38575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060"/>
                    </a:solidFill>
                  </a:tcPr>
                </a:tc>
              </a:tr>
              <a:tr h="7796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1400"/>
                        <a:buFont typeface="Trebuchet MS"/>
                        <a:buNone/>
                      </a:pPr>
                      <a:r>
                        <a:rPr lang="ru-RU" sz="1800" u="none" cap="none" strike="noStrike">
                          <a:solidFill>
                            <a:srgbClr val="002060"/>
                          </a:solidFill>
                        </a:rPr>
                        <a:t>Наличие автоматизированного контроля и учета рабочего времени</a:t>
                      </a:r>
                      <a:endParaRPr sz="1800" u="none" cap="none" strike="noStrike">
                        <a:solidFill>
                          <a:srgbClr val="002060"/>
                        </a:solidFill>
                      </a:endParaRPr>
                    </a:p>
                  </a:txBody>
                  <a:tcPr marT="0" marB="0" marR="38575" marL="38575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lang="ru-RU" sz="1800" u="none" cap="none" strike="noStrike">
                          <a:solidFill>
                            <a:srgbClr val="002060"/>
                          </a:solidFill>
                        </a:rPr>
                        <a:t>Нет</a:t>
                      </a:r>
                      <a:endParaRPr b="0" sz="1800" u="none" cap="none" strike="noStrike">
                        <a:solidFill>
                          <a:srgbClr val="00206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38575" marL="38575" anchor="ctr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ru-RU" sz="1800" u="none" cap="none" strike="noStrike">
                          <a:solidFill>
                            <a:srgbClr val="00B050"/>
                          </a:solidFill>
                        </a:rPr>
                        <a:t>Да</a:t>
                      </a:r>
                      <a:endParaRPr b="1" sz="1800" u="none" cap="none" strike="noStrike">
                        <a:solidFill>
                          <a:srgbClr val="00B05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38575" marL="38575" anchor="ctr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711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1400"/>
                        <a:buFont typeface="Trebuchet MS"/>
                        <a:buNone/>
                      </a:pPr>
                      <a:r>
                        <a:rPr lang="ru-RU" sz="1800" u="none" cap="none" strike="noStrike">
                          <a:solidFill>
                            <a:srgbClr val="002060"/>
                          </a:solidFill>
                        </a:rPr>
                        <a:t>Время затраченное на контроль исполнительской дисциплины </a:t>
                      </a:r>
                      <a:endParaRPr sz="1800" u="none" cap="none" strike="noStrike">
                        <a:solidFill>
                          <a:srgbClr val="002060"/>
                        </a:solidFill>
                      </a:endParaRPr>
                    </a:p>
                  </a:txBody>
                  <a:tcPr marT="0" marB="0" marR="38575" marL="38575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lang="ru-RU" sz="1800" u="none" cap="none" strike="noStrike">
                          <a:solidFill>
                            <a:srgbClr val="002060"/>
                          </a:solidFill>
                        </a:rPr>
                        <a:t>120 мин</a:t>
                      </a:r>
                      <a:endParaRPr b="0" sz="1800" u="none" cap="none" strike="noStrike">
                        <a:solidFill>
                          <a:srgbClr val="00206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38575" marL="38575" anchor="ctr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ru-RU" sz="1800" u="none" cap="none" strike="noStrike">
                          <a:solidFill>
                            <a:srgbClr val="00B050"/>
                          </a:solidFill>
                        </a:rPr>
                        <a:t>2 мин</a:t>
                      </a:r>
                      <a:endParaRPr b="1" sz="1800" u="none" cap="none" strike="noStrike">
                        <a:solidFill>
                          <a:srgbClr val="00B05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38575" marL="38575" anchor="ctr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711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1400"/>
                        <a:buFont typeface="Trebuchet MS"/>
                        <a:buNone/>
                      </a:pPr>
                      <a:r>
                        <a:rPr lang="ru-RU" sz="1800" u="none" cap="none" strike="noStrike">
                          <a:solidFill>
                            <a:srgbClr val="002060"/>
                          </a:solidFill>
                        </a:rPr>
                        <a:t>Подготовка ежедневного отчета  по соблюдению исполнительской дисциплины</a:t>
                      </a:r>
                      <a:endParaRPr sz="1800" u="none" cap="none" strike="noStrike">
                        <a:solidFill>
                          <a:srgbClr val="002060"/>
                        </a:solidFill>
                      </a:endParaRPr>
                    </a:p>
                  </a:txBody>
                  <a:tcPr marT="0" marB="0" marR="38575" marL="38575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0" lang="ru-RU" sz="1800" u="none" cap="none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60 мин</a:t>
                      </a:r>
                      <a:endParaRPr b="0" sz="1800" u="none" cap="none" strike="noStrike">
                        <a:solidFill>
                          <a:srgbClr val="00206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38575" marL="38575" anchor="ctr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ru-RU" sz="1800" u="none" cap="none" strike="noStrike">
                          <a:solidFill>
                            <a:srgbClr val="00B05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 мин</a:t>
                      </a:r>
                      <a:endParaRPr b="1" sz="1800" u="none" cap="none" strike="noStrike">
                        <a:solidFill>
                          <a:srgbClr val="00B05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38575" marL="38575" anchor="ctr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1"/>
          <p:cNvSpPr txBox="1"/>
          <p:nvPr>
            <p:ph type="title"/>
          </p:nvPr>
        </p:nvSpPr>
        <p:spPr>
          <a:xfrm>
            <a:off x="3525150" y="112400"/>
            <a:ext cx="5963400" cy="71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226292"/>
              </a:buClr>
              <a:buSzPts val="2800"/>
              <a:buFont typeface="Times New Roman"/>
              <a:buNone/>
            </a:pPr>
            <a:r>
              <a:rPr b="1" lang="ru-RU" sz="3200">
                <a:solidFill>
                  <a:srgbClr val="226292"/>
                </a:solidFill>
                <a:latin typeface="Arial"/>
                <a:ea typeface="Arial"/>
                <a:cs typeface="Arial"/>
                <a:sym typeface="Arial"/>
              </a:rPr>
              <a:t>Карта текущего состояния</a:t>
            </a:r>
            <a:endParaRPr b="1" sz="4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1"/>
          <p:cNvSpPr txBox="1"/>
          <p:nvPr/>
        </p:nvSpPr>
        <p:spPr>
          <a:xfrm>
            <a:off x="306000" y="5068800"/>
            <a:ext cx="96372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164161"/>
                </a:solidFill>
              </a:rPr>
              <a:t>Проблемы:</a:t>
            </a:r>
            <a:endParaRPr sz="1800">
              <a:solidFill>
                <a:srgbClr val="16416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</a:rPr>
              <a:t>1.Нерациональное использование рабочего времени работника Комитета по кадрам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</a:rPr>
              <a:t>2.Сложная ручная обработка значительных объемов данных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169" name="Google Shape;16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9026" y="826401"/>
            <a:ext cx="11873945" cy="4180885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1"/>
          <p:cNvSpPr/>
          <p:nvPr/>
        </p:nvSpPr>
        <p:spPr>
          <a:xfrm>
            <a:off x="5097725" y="2905850"/>
            <a:ext cx="2100000" cy="1615500"/>
          </a:xfrm>
          <a:prstGeom prst="leftRightArrowCallout">
            <a:avLst>
              <a:gd fmla="val 25000" name="adj1"/>
              <a:gd fmla="val 25000" name="adj2"/>
              <a:gd fmla="val 25000" name="adj3"/>
              <a:gd fmla="val 48123" name="adj4"/>
            </a:avLst>
          </a:prstGeom>
          <a:solidFill>
            <a:srgbClr val="FF0000"/>
          </a:solidFill>
          <a:ln cap="rnd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1,2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2"/>
          <p:cNvSpPr txBox="1"/>
          <p:nvPr>
            <p:ph type="title"/>
          </p:nvPr>
        </p:nvSpPr>
        <p:spPr>
          <a:xfrm>
            <a:off x="3524400" y="111600"/>
            <a:ext cx="5538300" cy="71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226292"/>
              </a:buClr>
              <a:buSzPts val="2800"/>
              <a:buFont typeface="Times New Roman"/>
              <a:buNone/>
            </a:pPr>
            <a:r>
              <a:rPr b="1" lang="ru-RU" sz="3200">
                <a:solidFill>
                  <a:srgbClr val="226292"/>
                </a:solidFill>
                <a:latin typeface="Arial"/>
                <a:ea typeface="Arial"/>
                <a:cs typeface="Arial"/>
                <a:sym typeface="Arial"/>
              </a:rPr>
              <a:t>Ка</a:t>
            </a:r>
            <a:r>
              <a:rPr b="1" lang="ru-RU" sz="3200">
                <a:solidFill>
                  <a:srgbClr val="226292"/>
                </a:solidFill>
                <a:latin typeface="Arial"/>
                <a:ea typeface="Arial"/>
                <a:cs typeface="Arial"/>
                <a:sym typeface="Arial"/>
              </a:rPr>
              <a:t>рта</a:t>
            </a:r>
            <a:r>
              <a:rPr lang="ru-RU" sz="3200">
                <a:solidFill>
                  <a:srgbClr val="22629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-RU" sz="3200">
                <a:solidFill>
                  <a:srgbClr val="226292"/>
                </a:solidFill>
                <a:latin typeface="Arial"/>
                <a:ea typeface="Arial"/>
                <a:cs typeface="Arial"/>
                <a:sym typeface="Arial"/>
              </a:rPr>
              <a:t>целевого состояния</a:t>
            </a:r>
            <a:endParaRPr b="1" sz="3200">
              <a:solidFill>
                <a:srgbClr val="22629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2"/>
          <p:cNvSpPr txBox="1"/>
          <p:nvPr/>
        </p:nvSpPr>
        <p:spPr>
          <a:xfrm>
            <a:off x="304800" y="5067244"/>
            <a:ext cx="9636004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164161"/>
                </a:solidFill>
              </a:rPr>
              <a:t>Решение: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</a:rPr>
              <a:t>Внедрение системы управления рабочим временем с целью улучшения исполнительской дисциплины сотрудников и увеличения скорости обработки данных</a:t>
            </a:r>
            <a:endParaRPr/>
          </a:p>
        </p:txBody>
      </p:sp>
      <p:pic>
        <p:nvPicPr>
          <p:cNvPr id="177" name="Google Shape;177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8400" y="980662"/>
            <a:ext cx="11900450" cy="37503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3"/>
          <p:cNvSpPr/>
          <p:nvPr/>
        </p:nvSpPr>
        <p:spPr>
          <a:xfrm>
            <a:off x="1507800" y="111450"/>
            <a:ext cx="9176400" cy="100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164161"/>
                </a:solidFill>
              </a:rPr>
              <a:t>План мероприятий по достижению </a:t>
            </a:r>
            <a:br>
              <a:rPr b="1" lang="ru-RU" sz="3200">
                <a:solidFill>
                  <a:srgbClr val="164161"/>
                </a:solidFill>
              </a:rPr>
            </a:br>
            <a:r>
              <a:rPr b="1" lang="ru-RU" sz="3200">
                <a:solidFill>
                  <a:srgbClr val="164161"/>
                </a:solidFill>
              </a:rPr>
              <a:t>целевого состояния</a:t>
            </a:r>
            <a:endParaRPr b="1" sz="3200">
              <a:solidFill>
                <a:srgbClr val="164161"/>
              </a:solidFill>
            </a:endParaRPr>
          </a:p>
        </p:txBody>
      </p:sp>
      <p:graphicFrame>
        <p:nvGraphicFramePr>
          <p:cNvPr id="183" name="Google Shape;183;p23"/>
          <p:cNvGraphicFramePr/>
          <p:nvPr/>
        </p:nvGraphicFramePr>
        <p:xfrm>
          <a:off x="371060" y="1115862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{4B99E24B-846B-46C1-9350-CF0A86B6BDF4}</a:tableStyleId>
              </a:tblPr>
              <a:tblGrid>
                <a:gridCol w="543225"/>
                <a:gridCol w="2643225"/>
                <a:gridCol w="7090775"/>
                <a:gridCol w="1320225"/>
              </a:tblGrid>
              <a:tr h="5800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/>
                        <a:t>№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/>
                        <a:t>п/п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Мероприятие</a:t>
                      </a:r>
                      <a:endParaRPr sz="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Ответственные и участники</a:t>
                      </a:r>
                      <a:endParaRPr sz="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Период</a:t>
                      </a:r>
                      <a:endParaRPr sz="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</a:tr>
              <a:tr h="4943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/>
                        <a:t>1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Определение проблематики и способов решения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Олейников Андрей Валериевич -Председатель комитета развития информационного общества Администрации ЗАТО Северск.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 01.07.2025</a:t>
                      </a:r>
                      <a:endParaRPr sz="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</a:tr>
              <a:tr h="627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/>
                        <a:t>2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Разработка системы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Олейников Андрей Валериевич -Председатель комитета развития информационного общества Администрации ЗАТО Северск. Литош Андрей Владимирович-Заместитель председателя - начальник отдела развития информационного общества Комитета развития информационного общества Администрации ЗАТО Северск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02.07.2025-05.11.2025</a:t>
                      </a:r>
                      <a:endParaRPr sz="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</a:tr>
              <a:tr h="725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/>
                        <a:t>2.1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Определение функциональных возможностей системы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Олейников Андрей Валериевич -Председатель комитета развития информационного общества Администрации ЗАТО Северск. Литош Андрей Владимирович-Заместитель председателя - начальник отдела развития информационного общества Комитета развития информационного общества Администрации ЗАТО Северск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02.07.2025-30.07.2025</a:t>
                      </a:r>
                      <a:endParaRPr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</a:tr>
              <a:tr h="725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/>
                        <a:t>2.2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Определение технологий и инструментов для реализации системы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Олейников Андрей Валериевич -Председатель комитета развития информационного общества Администрации ЗАТО Северск. Литош Андрей Владимирович-Заместитель председателя - начальник отдела развития информационного общества Комитета развития информационного общества Администрации ЗАТО Северск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31.07.2025- 05.09.2025</a:t>
                      </a:r>
                      <a:endParaRPr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</a:tr>
              <a:tr h="4943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/>
                        <a:t>2.3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Создание системы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Литош Андрей Владимирович-Заместитель председателя - начальник отдела развития информационного общества Комитета развития информационного общества Администрации ЗАТО Северск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06.09.2025-05.11.2025</a:t>
                      </a:r>
                      <a:endParaRPr sz="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</a:tr>
              <a:tr h="627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/>
                        <a:t>3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Ввод системы в тестовую эксплуатацию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Олейников Андрей Валериевич -Председатель комитета развития информационного общества Администрации ЗАТО Северск. Волкова Анжелика Викторовна- начальник отдела информационных технологий Комитета развития информационного общества Администрации ЗАТО Северск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05.12.2025-05.05.2026</a:t>
                      </a:r>
                      <a:endParaRPr sz="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</a:tr>
              <a:tr h="627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/>
                        <a:t>4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Ввод системы в опытную эксплуатацию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Олейников Андрей Валериевич -Председатель комитета развития информационного общества Администрации ЗАТО Северск. . Волкова Анжелика Викторовна- начальник отдела информационных технологий Комитета развития информационного общества Администрации ЗАТО Северск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06.05.2026-06.10.2026</a:t>
                      </a:r>
                      <a:endParaRPr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</a:tr>
              <a:tr h="725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/>
                        <a:t>5</a:t>
                      </a:r>
                      <a:endParaRPr sz="8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Ввод системы в (постоянную) промышленную эксплуатацию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9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Олейников Андрей Валериевич -Председатель комитета развития информационного общества Администрации ЗАТО Северск. . Волкова Анжелика Викторовна- начальник отдела информационных технологий Комитета развития информационного общества Администрации ЗАТО Северск</a:t>
                      </a:r>
                      <a:endParaRPr sz="9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07.10.2026</a:t>
                      </a:r>
                      <a:endParaRPr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53550" marL="53550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4"/>
          <p:cNvSpPr txBox="1"/>
          <p:nvPr/>
        </p:nvSpPr>
        <p:spPr>
          <a:xfrm>
            <a:off x="834836" y="772435"/>
            <a:ext cx="4028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0F7597"/>
                </a:solidFill>
              </a:rPr>
              <a:t>До внедрения системы</a:t>
            </a:r>
            <a:endParaRPr/>
          </a:p>
        </p:txBody>
      </p:sp>
      <p:sp>
        <p:nvSpPr>
          <p:cNvPr id="189" name="Google Shape;189;p24"/>
          <p:cNvSpPr txBox="1"/>
          <p:nvPr/>
        </p:nvSpPr>
        <p:spPr>
          <a:xfrm>
            <a:off x="6118233" y="787120"/>
            <a:ext cx="488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1B6D53"/>
                </a:solidFill>
              </a:rPr>
              <a:t>После внедрения системы</a:t>
            </a:r>
            <a:endParaRPr/>
          </a:p>
        </p:txBody>
      </p:sp>
      <p:sp>
        <p:nvSpPr>
          <p:cNvPr id="190" name="Google Shape;190;p24"/>
          <p:cNvSpPr/>
          <p:nvPr/>
        </p:nvSpPr>
        <p:spPr>
          <a:xfrm>
            <a:off x="5057218" y="6056903"/>
            <a:ext cx="273983" cy="3370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59523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rebuchet MS"/>
              <a:buNone/>
            </a:pPr>
            <a:r>
              <a:t/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1" name="Google Shape;191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15189" y="1338496"/>
            <a:ext cx="4376099" cy="3429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4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8250" y="1431358"/>
            <a:ext cx="3881400" cy="332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4"/>
          <p:cNvSpPr/>
          <p:nvPr/>
        </p:nvSpPr>
        <p:spPr>
          <a:xfrm>
            <a:off x="834825" y="4995523"/>
            <a:ext cx="4267800" cy="10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</a:rPr>
              <a:t>Трудоемкий очный контроль соблюдения исполнительской дисциплины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194" name="Google Shape;194;p24"/>
          <p:cNvSpPr/>
          <p:nvPr/>
        </p:nvSpPr>
        <p:spPr>
          <a:xfrm>
            <a:off x="5845175" y="4995525"/>
            <a:ext cx="5155800" cy="10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</a:rPr>
              <a:t>Автоматизированный учет рабочего времени сотрудников с использованием специализированной информационной системы</a:t>
            </a:r>
            <a:endParaRPr sz="1800"/>
          </a:p>
        </p:txBody>
      </p:sp>
      <p:sp>
        <p:nvSpPr>
          <p:cNvPr id="195" name="Google Shape;195;p24"/>
          <p:cNvSpPr/>
          <p:nvPr/>
        </p:nvSpPr>
        <p:spPr>
          <a:xfrm>
            <a:off x="371050" y="111600"/>
            <a:ext cx="11220000" cy="60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164161"/>
                </a:solidFill>
              </a:rPr>
              <a:t>Результаты</a:t>
            </a:r>
            <a:endParaRPr b="1" sz="3200">
              <a:solidFill>
                <a:srgbClr val="16416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5"/>
          <p:cNvSpPr txBox="1"/>
          <p:nvPr/>
        </p:nvSpPr>
        <p:spPr>
          <a:xfrm>
            <a:off x="834836" y="772435"/>
            <a:ext cx="4028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0F7597"/>
                </a:solidFill>
              </a:rPr>
              <a:t>До внедрения системы</a:t>
            </a:r>
            <a:endParaRPr/>
          </a:p>
        </p:txBody>
      </p:sp>
      <p:sp>
        <p:nvSpPr>
          <p:cNvPr id="201" name="Google Shape;201;p25"/>
          <p:cNvSpPr txBox="1"/>
          <p:nvPr/>
        </p:nvSpPr>
        <p:spPr>
          <a:xfrm>
            <a:off x="5604250" y="772435"/>
            <a:ext cx="488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1B6D53"/>
                </a:solidFill>
              </a:rPr>
              <a:t>После внедрения системы</a:t>
            </a:r>
            <a:endParaRPr/>
          </a:p>
        </p:txBody>
      </p:sp>
      <p:sp>
        <p:nvSpPr>
          <p:cNvPr id="202" name="Google Shape;202;p25"/>
          <p:cNvSpPr/>
          <p:nvPr/>
        </p:nvSpPr>
        <p:spPr>
          <a:xfrm>
            <a:off x="5057218" y="6056903"/>
            <a:ext cx="273900" cy="33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59523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rebuchet MS"/>
              <a:buNone/>
            </a:pPr>
            <a:r>
              <a:t/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3" name="Google Shape;203;p25"/>
          <p:cNvSpPr txBox="1"/>
          <p:nvPr/>
        </p:nvSpPr>
        <p:spPr>
          <a:xfrm>
            <a:off x="834825" y="5741963"/>
            <a:ext cx="81450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>
                <a:solidFill>
                  <a:schemeClr val="dk1"/>
                </a:solidFill>
              </a:rPr>
              <a:t>Проект рекомендуется к тиражированию</a:t>
            </a:r>
            <a:endParaRPr sz="3200">
              <a:solidFill>
                <a:schemeClr val="dk1"/>
              </a:solidFill>
            </a:endParaRPr>
          </a:p>
        </p:txBody>
      </p:sp>
      <p:sp>
        <p:nvSpPr>
          <p:cNvPr id="204" name="Google Shape;204;p25"/>
          <p:cNvSpPr/>
          <p:nvPr/>
        </p:nvSpPr>
        <p:spPr>
          <a:xfrm>
            <a:off x="371050" y="111600"/>
            <a:ext cx="11220000" cy="60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164161"/>
                </a:solidFill>
              </a:rPr>
              <a:t>Результаты</a:t>
            </a:r>
            <a:endParaRPr b="1" sz="3200">
              <a:solidFill>
                <a:srgbClr val="164161"/>
              </a:solidFill>
            </a:endParaRPr>
          </a:p>
        </p:txBody>
      </p:sp>
      <p:sp>
        <p:nvSpPr>
          <p:cNvPr id="205" name="Google Shape;205;p25"/>
          <p:cNvSpPr/>
          <p:nvPr/>
        </p:nvSpPr>
        <p:spPr>
          <a:xfrm>
            <a:off x="1088750" y="3186232"/>
            <a:ext cx="2192400" cy="2192400"/>
          </a:xfrm>
          <a:prstGeom prst="roundRect">
            <a:avLst>
              <a:gd fmla="val 16667" name="adj"/>
            </a:avLst>
          </a:prstGeom>
          <a:solidFill>
            <a:srgbClr val="E06666"/>
          </a:solidFill>
          <a:ln>
            <a:noFill/>
          </a:ln>
        </p:spPr>
        <p:txBody>
          <a:bodyPr anchorCtr="0" anchor="ctr" bIns="152175" lIns="152175" spcFirstLastPara="1" rIns="152175" wrap="square" tIns="1521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995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180 минут</a:t>
            </a:r>
            <a:endParaRPr sz="2995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6" name="Google Shape;206;p25"/>
          <p:cNvSpPr/>
          <p:nvPr/>
        </p:nvSpPr>
        <p:spPr>
          <a:xfrm>
            <a:off x="8674950" y="3186232"/>
            <a:ext cx="2192400" cy="2192400"/>
          </a:xfrm>
          <a:prstGeom prst="roundRect">
            <a:avLst>
              <a:gd fmla="val 16667" name="adj"/>
            </a:avLst>
          </a:prstGeom>
          <a:solidFill>
            <a:schemeClr val="accent4"/>
          </a:solidFill>
          <a:ln>
            <a:noFill/>
          </a:ln>
        </p:spPr>
        <p:txBody>
          <a:bodyPr anchorCtr="0" anchor="ctr" bIns="152175" lIns="152175" spcFirstLastPara="1" rIns="152175" wrap="square" tIns="1521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995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7</a:t>
            </a:r>
            <a:r>
              <a:rPr lang="ru-RU" sz="2995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минут</a:t>
            </a:r>
            <a:endParaRPr sz="2995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07" name="Google Shape;207;p25"/>
          <p:cNvCxnSpPr>
            <a:stCxn id="205" idx="3"/>
          </p:cNvCxnSpPr>
          <p:nvPr/>
        </p:nvCxnSpPr>
        <p:spPr>
          <a:xfrm>
            <a:off x="3281150" y="4282432"/>
            <a:ext cx="5481300" cy="21600"/>
          </a:xfrm>
          <a:prstGeom prst="straightConnector1">
            <a:avLst/>
          </a:prstGeom>
          <a:noFill/>
          <a:ln cap="flat" cmpd="sng" w="63425">
            <a:solidFill>
              <a:srgbClr val="1B212C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08" name="Google Shape;208;p25"/>
          <p:cNvSpPr txBox="1"/>
          <p:nvPr/>
        </p:nvSpPr>
        <p:spPr>
          <a:xfrm>
            <a:off x="3514985" y="3292564"/>
            <a:ext cx="4993200" cy="1537200"/>
          </a:xfrm>
          <a:prstGeom prst="rect">
            <a:avLst/>
          </a:prstGeom>
          <a:noFill/>
          <a:ln>
            <a:noFill/>
          </a:ln>
        </p:spPr>
        <p:txBody>
          <a:bodyPr anchorCtr="0" anchor="t" bIns="152175" lIns="152175" spcFirstLastPara="1" rIns="152175" wrap="square" tIns="15217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62"/>
              <a:t>в 25 раз сокращение времени для контроля </a:t>
            </a:r>
            <a:br>
              <a:rPr lang="ru-RU" sz="2662"/>
            </a:br>
            <a:r>
              <a:rPr lang="ru-RU" sz="2662"/>
              <a:t>и </a:t>
            </a:r>
            <a:r>
              <a:rPr lang="ru-RU" sz="2662"/>
              <a:t>формирования</a:t>
            </a:r>
            <a:r>
              <a:rPr lang="ru-RU" sz="2662"/>
              <a:t> отчетов</a:t>
            </a:r>
            <a:endParaRPr sz="2330"/>
          </a:p>
        </p:txBody>
      </p:sp>
      <p:sp>
        <p:nvSpPr>
          <p:cNvPr id="209" name="Google Shape;209;p25"/>
          <p:cNvSpPr/>
          <p:nvPr/>
        </p:nvSpPr>
        <p:spPr>
          <a:xfrm>
            <a:off x="834825" y="1597723"/>
            <a:ext cx="4465200" cy="10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</a:rPr>
              <a:t>Трудоемкий очный контроль </a:t>
            </a:r>
            <a:r>
              <a:rPr lang="ru-RU" sz="1800">
                <a:solidFill>
                  <a:schemeClr val="dk1"/>
                </a:solidFill>
              </a:rPr>
              <a:t>соблюдения</a:t>
            </a:r>
            <a:r>
              <a:rPr lang="ru-RU" sz="1800">
                <a:solidFill>
                  <a:schemeClr val="dk1"/>
                </a:solidFill>
              </a:rPr>
              <a:t> исполнительской дисциплины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210" name="Google Shape;210;p25"/>
          <p:cNvSpPr/>
          <p:nvPr/>
        </p:nvSpPr>
        <p:spPr>
          <a:xfrm>
            <a:off x="6076887" y="1597725"/>
            <a:ext cx="5394300" cy="1007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</a:rPr>
              <a:t>Автоматизированный учет рабочего времени сотрудников с использованием специализированной информационной системы</a:t>
            </a:r>
            <a:endParaRPr sz="1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6"/>
          <p:cNvSpPr txBox="1"/>
          <p:nvPr>
            <p:ph type="ctrTitle"/>
          </p:nvPr>
        </p:nvSpPr>
        <p:spPr>
          <a:xfrm>
            <a:off x="3056475" y="2603225"/>
            <a:ext cx="4992900" cy="788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26292"/>
              </a:buClr>
              <a:buSzPts val="3200"/>
              <a:buFont typeface="Trebuchet MS"/>
              <a:buNone/>
            </a:pPr>
            <a:r>
              <a:rPr lang="ru-RU" sz="3200">
                <a:solidFill>
                  <a:srgbClr val="226292"/>
                </a:solidFill>
              </a:rPr>
              <a:t>СПАСИБО ЗА ВНИМАНИЕ!</a:t>
            </a:r>
            <a:endParaRPr sz="3200">
              <a:solidFill>
                <a:srgbClr val="164161"/>
              </a:solidFill>
            </a:endParaRPr>
          </a:p>
        </p:txBody>
      </p:sp>
      <p:sp>
        <p:nvSpPr>
          <p:cNvPr id="216" name="Google Shape;216;p26"/>
          <p:cNvSpPr txBox="1"/>
          <p:nvPr>
            <p:ph idx="1" type="subTitle"/>
          </p:nvPr>
        </p:nvSpPr>
        <p:spPr>
          <a:xfrm>
            <a:off x="697168" y="4881518"/>
            <a:ext cx="8770800" cy="1510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920"/>
              <a:buNone/>
            </a:pPr>
            <a:r>
              <a:rPr lang="ru-RU" sz="2400">
                <a:solidFill>
                  <a:srgbClr val="205828"/>
                </a:solidFill>
                <a:latin typeface="Arial"/>
                <a:ea typeface="Arial"/>
                <a:cs typeface="Arial"/>
                <a:sym typeface="Arial"/>
              </a:rPr>
              <a:t>Докладчик: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rPr b="1" lang="ru-RU" sz="2200">
                <a:solidFill>
                  <a:srgbClr val="164161"/>
                </a:solidFill>
                <a:latin typeface="Arial"/>
                <a:ea typeface="Arial"/>
                <a:cs typeface="Arial"/>
                <a:sym typeface="Arial"/>
              </a:rPr>
              <a:t>Председатель КРИО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rPr b="1" lang="ru-RU" sz="2200">
                <a:solidFill>
                  <a:srgbClr val="164161"/>
                </a:solidFill>
                <a:latin typeface="Arial"/>
                <a:ea typeface="Arial"/>
                <a:cs typeface="Arial"/>
                <a:sym typeface="Arial"/>
              </a:rPr>
              <a:t>Олейников Андрей Валериевич</a:t>
            </a:r>
            <a:endParaRPr b="1" sz="2900">
              <a:solidFill>
                <a:srgbClr val="16416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7" name="Google Shape;217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41575" y="61601"/>
            <a:ext cx="732450" cy="89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63809" y="170349"/>
            <a:ext cx="1212193" cy="6030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26"/>
          <p:cNvPicPr preferRelativeResize="0"/>
          <p:nvPr/>
        </p:nvPicPr>
        <p:blipFill rotWithShape="1">
          <a:blip r:embed="rId5">
            <a:alphaModFix/>
          </a:blip>
          <a:srcRect b="2765" l="-1226" r="2295" t="2850"/>
          <a:stretch/>
        </p:blipFill>
        <p:spPr>
          <a:xfrm>
            <a:off x="6572103" y="284007"/>
            <a:ext cx="544526" cy="4481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