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9" r:id="rId1"/>
  </p:sldMasterIdLst>
  <p:notesMasterIdLst>
    <p:notesMasterId r:id="rId10"/>
  </p:notesMasterIdLst>
  <p:sldIdLst>
    <p:sldId id="291" r:id="rId2"/>
    <p:sldId id="295" r:id="rId3"/>
    <p:sldId id="288" r:id="rId4"/>
    <p:sldId id="294" r:id="rId5"/>
    <p:sldId id="293" r:id="rId6"/>
    <p:sldId id="290" r:id="rId7"/>
    <p:sldId id="296" r:id="rId8"/>
    <p:sldId id="280" r:id="rId9"/>
  </p:sldIdLst>
  <p:sldSz cx="12192000" cy="6858000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73AF"/>
    <a:srgbClr val="0A43B6"/>
    <a:srgbClr val="FF3300"/>
    <a:srgbClr val="00823B"/>
    <a:srgbClr val="EA6E1A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5" autoAdjust="0"/>
    <p:restoredTop sz="94762" autoAdjust="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8151656574843042"/>
          <c:y val="0.10990319476898308"/>
          <c:w val="0.81848333589326738"/>
          <c:h val="0.7816178713321683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Было до реализации проекта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1.0626331283057706E-3"/>
                  <c:y val="9.20232227829376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425-4954-B425-06C384E7372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Обработка обращений через ПОС, дни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33E-4B7A-9D01-9FC28B133E4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Стало после реализации проекта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5.4712841745845585E-3"/>
                  <c:y val="1.90345658164300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F425-4954-B425-06C384E7372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Обработка обращений через ПОС, дни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33E-4B7A-9D01-9FC28B133E4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56021888"/>
        <c:axId val="256016400"/>
      </c:barChart>
      <c:catAx>
        <c:axId val="2560218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6016400"/>
        <c:crosses val="autoZero"/>
        <c:auto val="1"/>
        <c:lblAlgn val="ctr"/>
        <c:lblOffset val="100"/>
        <c:noMultiLvlLbl val="0"/>
      </c:catAx>
      <c:valAx>
        <c:axId val="256016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60218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0445971789027612E-3"/>
          <c:y val="2.9236477019319963E-2"/>
          <c:w val="0.99198722830700714"/>
          <c:h val="0.145671210421879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0.62344</cdr:x>
      <cdr:y>0.56103</cdr:y>
    </cdr:from>
    <cdr:to>
      <cdr:x>0.6244</cdr:x>
      <cdr:y>0.65115</cdr:y>
    </cdr:to>
    <cdr:cxnSp macro="">
      <cdr:nvCxnSpPr>
        <cdr:cNvPr id="2" name="Прямая со стрелкой 1">
          <a:extLst xmlns:a="http://schemas.openxmlformats.org/drawingml/2006/main">
            <a:ext uri="{FF2B5EF4-FFF2-40B4-BE49-F238E27FC236}">
              <a16:creationId xmlns:lc="http://schemas.openxmlformats.org/drawingml/2006/lockedCanvas" xmlns:a16="http://schemas.microsoft.com/office/drawing/2014/main" xmlns="" id="{35F3C3F6-5025-49BC-9534-5C47FC2DBB09}"/>
            </a:ext>
          </a:extLst>
        </cdr:cNvPr>
        <cdr:cNvCxnSpPr/>
      </cdr:nvCxnSpPr>
      <cdr:spPr>
        <a:xfrm xmlns:a="http://schemas.openxmlformats.org/drawingml/2006/main">
          <a:off x="2926497" y="2797730"/>
          <a:ext cx="4507" cy="449376"/>
        </a:xfrm>
        <a:prstGeom xmlns:a="http://schemas.openxmlformats.org/drawingml/2006/main" prst="straightConnector1">
          <a:avLst/>
        </a:prstGeom>
        <a:noFill xmlns:a="http://schemas.openxmlformats.org/drawingml/2006/main"/>
        <a:ln xmlns:a="http://schemas.openxmlformats.org/drawingml/2006/main" w="25400" cap="flat">
          <a:solidFill>
            <a:srgbClr val="00B050"/>
          </a:solidFill>
          <a:prstDash val="solid"/>
          <a:bevel/>
          <a:tailEnd type="triangle"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1581" cy="495346"/>
          </a:xfrm>
          <a:prstGeom prst="rect">
            <a:avLst/>
          </a:prstGeom>
        </p:spPr>
        <p:txBody>
          <a:bodyPr vert="horz" lIns="90681" tIns="45340" rIns="90681" bIns="4534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1"/>
            <a:ext cx="2921581" cy="495346"/>
          </a:xfrm>
          <a:prstGeom prst="rect">
            <a:avLst/>
          </a:prstGeom>
        </p:spPr>
        <p:txBody>
          <a:bodyPr vert="horz" lIns="90681" tIns="45340" rIns="90681" bIns="45340" rtlCol="0"/>
          <a:lstStyle>
            <a:lvl1pPr algn="r">
              <a:defRPr sz="1200"/>
            </a:lvl1pPr>
          </a:lstStyle>
          <a:p>
            <a:fld id="{4DD7758F-D589-4845-8758-229F170258DF}" type="datetimeFigureOut">
              <a:rPr lang="ru-RU" smtClean="0"/>
              <a:pPr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296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81" tIns="45340" rIns="90681" bIns="4534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751222"/>
            <a:ext cx="5393690" cy="3887360"/>
          </a:xfrm>
          <a:prstGeom prst="rect">
            <a:avLst/>
          </a:prstGeom>
        </p:spPr>
        <p:txBody>
          <a:bodyPr vert="horz" lIns="90681" tIns="45340" rIns="90681" bIns="4534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8"/>
            <a:ext cx="2921581" cy="495345"/>
          </a:xfrm>
          <a:prstGeom prst="rect">
            <a:avLst/>
          </a:prstGeom>
        </p:spPr>
        <p:txBody>
          <a:bodyPr vert="horz" lIns="90681" tIns="45340" rIns="90681" bIns="4534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8"/>
            <a:ext cx="2921581" cy="495345"/>
          </a:xfrm>
          <a:prstGeom prst="rect">
            <a:avLst/>
          </a:prstGeom>
        </p:spPr>
        <p:txBody>
          <a:bodyPr vert="horz" lIns="90681" tIns="45340" rIns="90681" bIns="45340" rtlCol="0" anchor="b"/>
          <a:lstStyle>
            <a:lvl1pPr algn="r">
              <a:defRPr sz="1200"/>
            </a:lvl1pPr>
          </a:lstStyle>
          <a:p>
            <a:fld id="{E541020F-455D-4294-868F-E7DED243BC6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114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73863">
              <a:defRPr/>
            </a:pPr>
            <a:fld id="{827532A2-DA06-744D-9B20-9C50BFCC3550}" type="slidenum">
              <a:rPr lang="en-US" sz="600">
                <a:solidFill>
                  <a:prstClr val="black"/>
                </a:solidFill>
              </a:rPr>
              <a:pPr defTabSz="373863">
                <a:defRPr/>
              </a:pPr>
              <a:t>4</a:t>
            </a:fld>
            <a:endParaRPr lang="en-US" sz="6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3967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1020F-455D-4294-868F-E7DED243BC6B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138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1020F-455D-4294-868F-E7DED243BC6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097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373863">
              <a:defRPr/>
            </a:pPr>
            <a:fld id="{827532A2-DA06-744D-9B20-9C50BFCC3550}" type="slidenum">
              <a:rPr lang="en-US" sz="600">
                <a:solidFill>
                  <a:prstClr val="black"/>
                </a:solidFill>
              </a:rPr>
              <a:pPr defTabSz="373863">
                <a:defRPr/>
              </a:pPr>
              <a:t>7</a:t>
            </a:fld>
            <a:endParaRPr lang="en-US" sz="6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0832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65500" y="482600"/>
            <a:ext cx="5649913" cy="31781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ED875-7CA7-4683-B586-34E1A4A09D12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822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19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377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95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757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023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438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043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820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321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5967418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438304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170156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993462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191048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6075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299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5C4D6B36-8DA3-4C7E-B61C-5AB9FF8291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025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B8287B5-F489-4333-A2A1-35D1FB5986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472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  <p:sldLayoutId id="2147483822" r:id="rId13"/>
    <p:sldLayoutId id="2147483823" r:id="rId14"/>
    <p:sldLayoutId id="2147483824" r:id="rId15"/>
    <p:sldLayoutId id="2147483825" r:id="rId16"/>
    <p:sldLayoutId id="2147483826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9.emf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20.png"/><Relationship Id="rId10" Type="http://schemas.openxmlformats.org/officeDocument/2006/relationships/chart" Target="../charts/chart1.xml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927" y="2661747"/>
            <a:ext cx="3956598" cy="25221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Прямоугольник 4"/>
          <p:cNvSpPr/>
          <p:nvPr/>
        </p:nvSpPr>
        <p:spPr>
          <a:xfrm>
            <a:off x="3019021" y="290293"/>
            <a:ext cx="68705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«</a:t>
            </a:r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рассмотрения обращений граждан, поступивших через ПОС</a:t>
            </a:r>
            <a:r>
              <a:rPr lang="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»</a:t>
            </a:r>
            <a:endParaRPr lang="ru-RU" sz="3600" b="1" i="1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2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315324" y="2598617"/>
            <a:ext cx="35902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Сокращение срока принятия </a:t>
            </a:r>
            <a:r>
              <a:rPr lang="ru-RU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решения по 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критически важным проблемным вопросам, обозначаемым жителями ЗАТО Северск</a:t>
            </a:r>
            <a:endParaRPr lang="ru-RU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0"/>
            <a:endParaRPr lang="ru-RU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ru-RU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Докладчик</a:t>
            </a:r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/>
            <a:r>
              <a:rPr lang="ru-RU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Шабуцкая О.В.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118" y="224788"/>
            <a:ext cx="781498" cy="9526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24788"/>
            <a:ext cx="1005927" cy="8291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lum bright="-20000" contrast="40000"/>
          </a:blip>
          <a:srcRect l="22281" t="22933" r="36636" b="48010"/>
          <a:stretch/>
        </p:blipFill>
        <p:spPr>
          <a:xfrm>
            <a:off x="2793726" y="3429000"/>
            <a:ext cx="3111355" cy="17208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05927" y="5534042"/>
            <a:ext cx="1089968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300" b="1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ПП РФ </a:t>
            </a:r>
            <a:r>
              <a:rPr lang="ru-RU" sz="1300" b="1" i="1" dirty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10 ноября 2020 г. N 1802 </a:t>
            </a:r>
            <a:r>
              <a:rPr lang="ru-RU" sz="1300" b="1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 </a:t>
            </a:r>
            <a:r>
              <a:rPr lang="ru-RU" sz="1300" b="1" i="1" dirty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проведении эксперимента по использованию федеральной </a:t>
            </a:r>
            <a:r>
              <a:rPr lang="ru-RU" sz="1300" b="1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ГИС «Госуслуг» </a:t>
            </a:r>
            <a:r>
              <a:rPr lang="ru-RU" sz="1300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300" i="1" dirty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направления гражданами и юридическими лицами в государственные органы, органы местного самоуправления, </a:t>
            </a:r>
            <a:r>
              <a:rPr lang="ru-RU" sz="1300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государственные</a:t>
            </a:r>
            <a:br>
              <a:rPr lang="ru-RU" sz="1300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300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муниципальные </a:t>
            </a:r>
            <a:r>
              <a:rPr lang="ru-RU" sz="1300" i="1" dirty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учреждения, иные организации, осуществляющие публично значимые функции, и их должностным лицам сообщений и обращений, а также для направления такими органами и организациями ответов на указанные сообщения и </a:t>
            </a:r>
            <a:r>
              <a:rPr lang="ru-RU" sz="1300" i="1" dirty="0" smtClean="0">
                <a:solidFill>
                  <a:srgbClr val="2227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обращения»</a:t>
            </a:r>
            <a:endParaRPr lang="ru-RU" sz="1300" i="1" dirty="0">
              <a:solidFill>
                <a:srgbClr val="22272F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700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/>
          <a:srcRect l="7500" t="11175" r="9786" b="5523"/>
          <a:stretch/>
        </p:blipFill>
        <p:spPr>
          <a:xfrm>
            <a:off x="330156" y="148047"/>
            <a:ext cx="11626712" cy="6586462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287B5-F489-4333-A2A1-35D1FB5986DA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800115" y="6028609"/>
            <a:ext cx="3918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r>
              <a:rPr lang="ru-RU" sz="1400" b="1" dirty="0" smtClean="0">
                <a:solidFill>
                  <a:prstClr val="black">
                    <a:tint val="75000"/>
                  </a:prstClr>
                </a:solidFill>
              </a:rPr>
              <a:t>2</a:t>
            </a:r>
            <a:endParaRPr lang="ru-RU" sz="1400" b="1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348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3" t="19861"/>
          <a:stretch/>
        </p:blipFill>
        <p:spPr bwMode="auto">
          <a:xfrm>
            <a:off x="2200275" y="776311"/>
            <a:ext cx="9601027" cy="55604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7115"/>
            <a:ext cx="1007818" cy="829392"/>
          </a:xfrm>
          <a:prstGeom prst="rect">
            <a:avLst/>
          </a:prstGeom>
        </p:spPr>
      </p:pic>
      <p:sp>
        <p:nvSpPr>
          <p:cNvPr id="2" name="Номер слайда 20"/>
          <p:cNvSpPr txBox="1">
            <a:spLocks/>
          </p:cNvSpPr>
          <p:nvPr/>
        </p:nvSpPr>
        <p:spPr>
          <a:xfrm>
            <a:off x="11801302" y="6076686"/>
            <a:ext cx="329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1550" y="1297578"/>
            <a:ext cx="77724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настоящее время значительная часть обращений граждан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поступает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через Платформу обратной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связи (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), в Администрации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ЗАТО Северск обращений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составляет в среднем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25% (порядка 100 обращений/мес.) от общего количества обращений.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это единый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цифровой канал коммуникации между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горожанами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органами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власти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Однако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существующий процесс обработки этих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обращений характеризуется рядом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недостатков: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превышение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установленных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сроков </a:t>
            </a:r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рассмотрения (особенно это актуально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категорий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фаст-трек»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7дн.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сроком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недостаточный уровень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удовлетворенности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заявителями качеством </a:t>
            </a:r>
            <a:r>
              <a:rPr lang="ru-RU" dirty="0" smtClean="0">
                <a:latin typeface="YS Geo"/>
              </a:rPr>
              <a:t>ответа </a:t>
            </a:r>
            <a:r>
              <a:rPr lang="ru-RU" dirty="0">
                <a:latin typeface="YS Geo"/>
              </a:rPr>
              <a:t>—</a:t>
            </a:r>
            <a:r>
              <a:rPr lang="ru-RU" dirty="0" smtClean="0">
                <a:latin typeface="YS Geo"/>
              </a:rPr>
              <a:t> не решают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YS Geo"/>
              </a:rPr>
              <a:t>вопрос-проблему</a:t>
            </a:r>
            <a:r>
              <a:rPr lang="ru-RU" dirty="0">
                <a:latin typeface="YS Geo"/>
              </a:rPr>
              <a:t>, не содержат конкретных </a:t>
            </a:r>
            <a:r>
              <a:rPr lang="ru-RU" dirty="0" smtClean="0">
                <a:latin typeface="YS Geo"/>
              </a:rPr>
              <a:t>мер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сложности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контролем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качества и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полноты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ответов.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9008740" y="919186"/>
            <a:ext cx="2527771" cy="11667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/>
          </a:p>
          <a:p>
            <a:pPr algn="ctr">
              <a:defRPr/>
            </a:pPr>
            <a:r>
              <a:rPr lang="ru-RU" sz="2700" b="1" i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Обоснование выбора проекта</a:t>
            </a:r>
          </a:p>
          <a:p>
            <a:pPr>
              <a:defRPr/>
            </a:pPr>
            <a:r>
              <a:rPr kumimoji="0" lang="ru-RU" sz="3600" i="1" u="none" strike="noStrike" kern="0" normalizeH="0" baseline="0" noProof="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0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6" t="7534" r="16237" b="12575"/>
          <a:stretch/>
        </p:blipFill>
        <p:spPr bwMode="auto">
          <a:xfrm>
            <a:off x="969849" y="4781763"/>
            <a:ext cx="28575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6" cstate="print"/>
          <a:srcRect t="-1131" r="38527" b="53647"/>
          <a:stretch/>
        </p:blipFill>
        <p:spPr>
          <a:xfrm>
            <a:off x="969849" y="1217529"/>
            <a:ext cx="1420925" cy="10630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060" name="Picture 12" descr="Купить Ирригатор KUPLACE / Ирригатор для зубов / Ирригатор для полости рта / Портативный ирригатор, 4 насадки в комплекте, бирюз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49" y="4188385"/>
            <a:ext cx="293314" cy="50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Купить Ирригатор KUPLACE / Ирригатор для зубов / Ирригатор для полости рта / Портативный ирригатор, 4 насадки в комплекте, бирюз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49" y="5328537"/>
            <a:ext cx="293314" cy="50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62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12" name="Номер слайда 20"/>
          <p:cNvSpPr txBox="1">
            <a:spLocks/>
          </p:cNvSpPr>
          <p:nvPr/>
        </p:nvSpPr>
        <p:spPr>
          <a:xfrm>
            <a:off x="11861076" y="6078179"/>
            <a:ext cx="261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fld id="{7B8287B5-F489-4333-A2A1-35D1FB5986DA}" type="slidenum">
              <a:rPr lang="ru-RU" sz="1400" b="1" smtClean="0">
                <a:solidFill>
                  <a:prstClr val="black">
                    <a:tint val="75000"/>
                  </a:prstClr>
                </a:solidFill>
              </a:rPr>
              <a:pPr algn="r">
                <a:defRPr/>
              </a:pPr>
              <a:t>4</a:t>
            </a:fld>
            <a:endParaRPr lang="ru-RU" sz="1400" b="1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1743075" y="744855"/>
            <a:ext cx="9441107" cy="3600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 algn="ctr">
              <a:defRPr/>
            </a:pPr>
            <a:r>
              <a:rPr lang="ru-RU" sz="2700" b="1" i="1" dirty="0" smtClean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F8351"/>
                  </a:fgClr>
                  <a:bgClr>
                    <a:srgbClr val="9F8351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Почему </a:t>
            </a:r>
            <a:r>
              <a:rPr lang="ru-RU" sz="2700" b="1" i="1" dirty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F8351"/>
                  </a:fgClr>
                  <a:bgClr>
                    <a:srgbClr val="9F8351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процесс актуален в </a:t>
            </a:r>
            <a:r>
              <a:rPr lang="ru-RU" sz="2700" b="1" i="1" dirty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текущей </a:t>
            </a:r>
            <a:r>
              <a:rPr lang="ru-RU" sz="2700" b="1" i="1" dirty="0" smtClean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системе</a:t>
            </a:r>
            <a:endParaRPr lang="ru-RU" sz="3600" i="1" kern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print"/>
          <a:srcRect l="50569" t="19079" r="23335" b="23524"/>
          <a:stretch/>
        </p:blipFill>
        <p:spPr>
          <a:xfrm>
            <a:off x="1743074" y="1209675"/>
            <a:ext cx="9441107" cy="54641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496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/>
          <a:srcRect l="50665" t="19332" r="16169" b="46128"/>
          <a:stretch/>
        </p:blipFill>
        <p:spPr>
          <a:xfrm>
            <a:off x="1304924" y="2307772"/>
            <a:ext cx="10260059" cy="41355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5" name="Номер слайда 20"/>
          <p:cNvSpPr txBox="1">
            <a:spLocks/>
          </p:cNvSpPr>
          <p:nvPr/>
        </p:nvSpPr>
        <p:spPr>
          <a:xfrm>
            <a:off x="11826240" y="6078179"/>
            <a:ext cx="3657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fld id="{7B8287B5-F489-4333-A2A1-35D1FB5986DA}" type="slidenum">
              <a:rPr lang="ru-RU" sz="1400" b="1" smtClean="0">
                <a:solidFill>
                  <a:prstClr val="black">
                    <a:tint val="75000"/>
                  </a:prstClr>
                </a:solidFill>
              </a:rPr>
              <a:pPr algn="r">
                <a:defRPr/>
              </a:pPr>
              <a:t>5</a:t>
            </a:fld>
            <a:endParaRPr lang="ru-RU" sz="1400" b="1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1304924" y="705394"/>
            <a:ext cx="10260059" cy="14091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>
              <a:solidFill>
                <a:prstClr val="black"/>
              </a:solidFill>
            </a:endParaRPr>
          </a:p>
          <a:p>
            <a:pPr algn="ctr">
              <a:defRPr/>
            </a:pPr>
            <a:r>
              <a:rPr lang="ru-RU" sz="2700" b="1" i="1" dirty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F8351"/>
                  </a:fgClr>
                  <a:bgClr>
                    <a:srgbClr val="9F8351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Выявление проблем </a:t>
            </a:r>
            <a:r>
              <a:rPr lang="ru-RU" sz="2700" b="1" i="1" dirty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текущего </a:t>
            </a:r>
            <a:r>
              <a:rPr lang="ru-RU" sz="2700" b="1" i="1" dirty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F8351"/>
                  </a:fgClr>
                  <a:bgClr>
                    <a:srgbClr val="9F8351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состояния, препятствующих росту ключевых показателей </a:t>
            </a:r>
            <a:r>
              <a:rPr lang="ru-RU" sz="2700" b="1" i="1" dirty="0">
                <a:ln w="12700">
                  <a:solidFill>
                    <a:srgbClr val="9F8351">
                      <a:lumMod val="50000"/>
                    </a:srgbClr>
                  </a:solidFill>
                  <a:prstDash val="solid"/>
                </a:ln>
                <a:solidFill>
                  <a:srgbClr val="6AAC91">
                    <a:lumMod val="75000"/>
                  </a:srgbClr>
                </a:solidFill>
                <a:effectLst>
                  <a:innerShdw blurRad="177800">
                    <a:srgbClr val="9F8351">
                      <a:lumMod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эффективности процесса</a:t>
            </a:r>
          </a:p>
          <a:p>
            <a:pPr>
              <a:defRPr/>
            </a:pPr>
            <a:r>
              <a:rPr lang="ru-RU" sz="3600" i="1" kern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lang="ru-RU" sz="3600" i="1" kern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/>
          <a:srcRect l="2552" t="5878" b="3764"/>
          <a:stretch/>
        </p:blipFill>
        <p:spPr>
          <a:xfrm>
            <a:off x="1229013" y="1506583"/>
            <a:ext cx="1679898" cy="1331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824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2" name="Номер слайда 20"/>
          <p:cNvSpPr txBox="1">
            <a:spLocks/>
          </p:cNvSpPr>
          <p:nvPr/>
        </p:nvSpPr>
        <p:spPr>
          <a:xfrm>
            <a:off x="11878491" y="6028609"/>
            <a:ext cx="313509" cy="414696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8287B5-F489-4333-A2A1-35D1FB5986DA}" type="slidenum">
              <a:rPr kumimoji="0" lang="ru-RU" sz="14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FAFECD1F-50F8-4630-CE08-F66FA70A1FE2}"/>
              </a:ext>
            </a:extLst>
          </p:cNvPr>
          <p:cNvSpPr/>
          <p:nvPr/>
        </p:nvSpPr>
        <p:spPr>
          <a:xfrm>
            <a:off x="1752600" y="692467"/>
            <a:ext cx="9431582" cy="3600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 algn="ctr">
              <a:defRPr/>
            </a:pPr>
            <a:r>
              <a:rPr lang="ru-RU" sz="2700" b="1" i="1" noProof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Карта </a:t>
            </a:r>
            <a:r>
              <a:rPr lang="ru-RU" sz="2700" b="1" i="1" noProof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целевого состояния </a:t>
            </a:r>
            <a:r>
              <a:rPr lang="ru-RU" sz="2700" b="1" i="1" noProof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процесса</a:t>
            </a:r>
            <a:endParaRPr kumimoji="0" lang="ru-RU" sz="3600" i="1" u="none" strike="noStrike" kern="0" normalizeH="0" baseline="0" noProof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/>
          <a:srcRect l="50599" t="23333" r="23281" b="23611"/>
          <a:stretch/>
        </p:blipFill>
        <p:spPr>
          <a:xfrm>
            <a:off x="1752600" y="1104900"/>
            <a:ext cx="9431582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3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8767" y="3474063"/>
            <a:ext cx="454005" cy="45961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8"/>
            <a:ext cx="1007818" cy="8293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0" cy="64008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AFECD1F-50F8-4630-CE08-F66FA70A1FE2}"/>
              </a:ext>
            </a:extLst>
          </p:cNvPr>
          <p:cNvSpPr/>
          <p:nvPr/>
        </p:nvSpPr>
        <p:spPr>
          <a:xfrm>
            <a:off x="1605919" y="706725"/>
            <a:ext cx="9897413" cy="118635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tlCol="0" anchor="ctr"/>
          <a:lstStyle/>
          <a:p>
            <a:pPr>
              <a:defRPr/>
            </a:pPr>
            <a:endParaRPr lang="ru-RU" sz="3600" b="1" dirty="0" smtClean="0">
              <a:solidFill>
                <a:prstClr val="black"/>
              </a:solidFill>
            </a:endParaRPr>
          </a:p>
          <a:p>
            <a:pPr algn="ctr">
              <a:defRPr/>
            </a:pPr>
            <a:r>
              <a:rPr lang="ru-RU" sz="2700" b="1" i="1" dirty="0" smtClean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solidFill>
                  <a:srgbClr val="728653">
                    <a:lumMod val="60000"/>
                    <a:lumOff val="40000"/>
                  </a:srgbClr>
                </a:solid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Внедрение процесса </a:t>
            </a:r>
            <a:r>
              <a:rPr lang="ru-RU" sz="2700" b="1" i="1" dirty="0" smtClean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766F54"/>
                  </a:fgClr>
                  <a:bgClr>
                    <a:srgbClr val="766F54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</a:t>
            </a:r>
            <a:r>
              <a:rPr lang="ru-RU" sz="2700" b="1" i="1" dirty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766F54"/>
                  </a:fgClr>
                  <a:bgClr>
                    <a:srgbClr val="766F54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Оптимизация процесса рассмотрения обращений граждан, поступивших через </a:t>
            </a:r>
            <a:r>
              <a:rPr lang="ru-RU" sz="2700" b="1" i="1" dirty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solidFill>
                  <a:srgbClr val="DE7E18">
                    <a:lumMod val="60000"/>
                    <a:lumOff val="40000"/>
                  </a:srgbClr>
                </a:solid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ПОС</a:t>
            </a:r>
            <a:r>
              <a:rPr lang="ru" sz="2800" b="1" i="1" dirty="0" smtClean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766F54"/>
                  </a:fgClr>
                  <a:bgClr>
                    <a:srgbClr val="766F54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»</a:t>
            </a:r>
            <a:r>
              <a:rPr lang="ru-RU" sz="2700" b="1" i="1" dirty="0" smtClean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pattFill prst="dkUpDiag">
                  <a:fgClr>
                    <a:srgbClr val="766F54"/>
                  </a:fgClr>
                  <a:bgClr>
                    <a:srgbClr val="766F54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2700" b="1" i="1" dirty="0" smtClean="0">
                <a:ln w="12700">
                  <a:solidFill>
                    <a:srgbClr val="766F54">
                      <a:lumMod val="75000"/>
                    </a:srgbClr>
                  </a:solidFill>
                  <a:prstDash val="solid"/>
                </a:ln>
                <a:solidFill>
                  <a:srgbClr val="728653">
                    <a:lumMod val="60000"/>
                    <a:lumOff val="40000"/>
                  </a:srgbClr>
                </a:solidFill>
                <a:effectLst>
                  <a:outerShdw dist="38100" dir="2640000" algn="bl" rotWithShape="0">
                    <a:srgbClr val="766F54">
                      <a:lumMod val="7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обеспечит</a:t>
            </a:r>
            <a:endParaRPr lang="ru-RU" sz="2700" b="1" i="1" dirty="0">
              <a:ln w="12700">
                <a:solidFill>
                  <a:srgbClr val="766F54">
                    <a:lumMod val="75000"/>
                  </a:srgbClr>
                </a:solidFill>
                <a:prstDash val="solid"/>
              </a:ln>
              <a:solidFill>
                <a:srgbClr val="728653">
                  <a:lumMod val="60000"/>
                  <a:lumOff val="40000"/>
                </a:srgbClr>
              </a:solidFill>
              <a:effectLst>
                <a:outerShdw dist="38100" dir="2640000" algn="bl" rotWithShape="0">
                  <a:srgbClr val="766F54">
                    <a:lumMod val="7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u-RU" sz="3600" i="1" kern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endParaRPr lang="ru-RU" sz="3600" i="1" kern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Номер слайда 20"/>
          <p:cNvSpPr txBox="1">
            <a:spLocks/>
          </p:cNvSpPr>
          <p:nvPr/>
        </p:nvSpPr>
        <p:spPr>
          <a:xfrm>
            <a:off x="11817531" y="6078179"/>
            <a:ext cx="3744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algn="r">
              <a:defRPr/>
            </a:pPr>
            <a:fld id="{7B8287B5-F489-4333-A2A1-35D1FB5986DA}" type="slidenum">
              <a:rPr lang="ru-RU" sz="1400" b="1" smtClean="0">
                <a:solidFill>
                  <a:prstClr val="black">
                    <a:tint val="75000"/>
                  </a:prstClr>
                </a:solidFill>
              </a:rPr>
              <a:pPr algn="r">
                <a:defRPr/>
              </a:pPr>
              <a:t>7</a:t>
            </a:fld>
            <a:endParaRPr lang="ru-RU" sz="1400" b="1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0941" y="3940378"/>
            <a:ext cx="454005" cy="45961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/>
          <a:srcRect l="-1" t="7758" r="10347" b="1"/>
          <a:stretch/>
        </p:blipFill>
        <p:spPr>
          <a:xfrm>
            <a:off x="5176868" y="4386618"/>
            <a:ext cx="407028" cy="42395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3379" y="4925997"/>
            <a:ext cx="454005" cy="4596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85749" y="5405897"/>
            <a:ext cx="454005" cy="459610"/>
          </a:xfrm>
          <a:prstGeom prst="rect">
            <a:avLst/>
          </a:prstGeom>
        </p:spPr>
      </p:pic>
      <p:grpSp>
        <p:nvGrpSpPr>
          <p:cNvPr id="20" name="object 2"/>
          <p:cNvGrpSpPr/>
          <p:nvPr/>
        </p:nvGrpSpPr>
        <p:grpSpPr>
          <a:xfrm>
            <a:off x="5607384" y="2212980"/>
            <a:ext cx="1953991" cy="1923414"/>
            <a:chOff x="5056409" y="1523111"/>
            <a:chExt cx="1795145" cy="1923414"/>
          </a:xfrm>
        </p:grpSpPr>
        <p:sp>
          <p:nvSpPr>
            <p:cNvPr id="21" name="object 3"/>
            <p:cNvSpPr/>
            <p:nvPr/>
          </p:nvSpPr>
          <p:spPr>
            <a:xfrm>
              <a:off x="5062505" y="1694688"/>
              <a:ext cx="1657350" cy="1745614"/>
            </a:xfrm>
            <a:custGeom>
              <a:avLst/>
              <a:gdLst/>
              <a:ahLst/>
              <a:cxnLst/>
              <a:rect l="l" t="t" r="r" b="b"/>
              <a:pathLst>
                <a:path w="1657350" h="1745614">
                  <a:moveTo>
                    <a:pt x="828515" y="0"/>
                  </a:moveTo>
                  <a:lnTo>
                    <a:pt x="781260" y="1415"/>
                  </a:lnTo>
                  <a:lnTo>
                    <a:pt x="734212" y="5653"/>
                  </a:lnTo>
                  <a:lnTo>
                    <a:pt x="687487" y="12701"/>
                  </a:lnTo>
                  <a:lnTo>
                    <a:pt x="641202" y="22547"/>
                  </a:lnTo>
                  <a:lnTo>
                    <a:pt x="595470" y="35178"/>
                  </a:lnTo>
                  <a:lnTo>
                    <a:pt x="550742" y="50440"/>
                  </a:lnTo>
                  <a:lnTo>
                    <a:pt x="507397" y="68101"/>
                  </a:lnTo>
                  <a:lnTo>
                    <a:pt x="465484" y="88070"/>
                  </a:lnTo>
                  <a:lnTo>
                    <a:pt x="425049" y="110255"/>
                  </a:lnTo>
                  <a:lnTo>
                    <a:pt x="386141" y="134566"/>
                  </a:lnTo>
                  <a:lnTo>
                    <a:pt x="348807" y="160910"/>
                  </a:lnTo>
                  <a:lnTo>
                    <a:pt x="313094" y="189197"/>
                  </a:lnTo>
                  <a:lnTo>
                    <a:pt x="279049" y="219335"/>
                  </a:lnTo>
                  <a:lnTo>
                    <a:pt x="246720" y="251233"/>
                  </a:lnTo>
                  <a:lnTo>
                    <a:pt x="216156" y="284799"/>
                  </a:lnTo>
                  <a:lnTo>
                    <a:pt x="187402" y="319942"/>
                  </a:lnTo>
                  <a:lnTo>
                    <a:pt x="160506" y="356570"/>
                  </a:lnTo>
                  <a:lnTo>
                    <a:pt x="135517" y="394593"/>
                  </a:lnTo>
                  <a:lnTo>
                    <a:pt x="112481" y="433918"/>
                  </a:lnTo>
                  <a:lnTo>
                    <a:pt x="91446" y="474454"/>
                  </a:lnTo>
                  <a:lnTo>
                    <a:pt x="72459" y="516111"/>
                  </a:lnTo>
                  <a:lnTo>
                    <a:pt x="55568" y="558796"/>
                  </a:lnTo>
                  <a:lnTo>
                    <a:pt x="40820" y="602418"/>
                  </a:lnTo>
                  <a:lnTo>
                    <a:pt x="28263" y="646886"/>
                  </a:lnTo>
                  <a:lnTo>
                    <a:pt x="17944" y="692109"/>
                  </a:lnTo>
                  <a:lnTo>
                    <a:pt x="9911" y="737994"/>
                  </a:lnTo>
                  <a:lnTo>
                    <a:pt x="4211" y="784451"/>
                  </a:lnTo>
                  <a:lnTo>
                    <a:pt x="891" y="831389"/>
                  </a:lnTo>
                  <a:lnTo>
                    <a:pt x="0" y="878715"/>
                  </a:lnTo>
                  <a:lnTo>
                    <a:pt x="1583" y="926339"/>
                  </a:lnTo>
                  <a:lnTo>
                    <a:pt x="5690" y="974169"/>
                  </a:lnTo>
                  <a:lnTo>
                    <a:pt x="12367" y="1022113"/>
                  </a:lnTo>
                  <a:lnTo>
                    <a:pt x="21662" y="1070081"/>
                  </a:lnTo>
                  <a:lnTo>
                    <a:pt x="33622" y="1117981"/>
                  </a:lnTo>
                  <a:lnTo>
                    <a:pt x="48112" y="1165103"/>
                  </a:lnTo>
                  <a:lnTo>
                    <a:pt x="64878" y="1210766"/>
                  </a:lnTo>
                  <a:lnTo>
                    <a:pt x="83835" y="1254921"/>
                  </a:lnTo>
                  <a:lnTo>
                    <a:pt x="104896" y="1297517"/>
                  </a:lnTo>
                  <a:lnTo>
                    <a:pt x="127974" y="1338505"/>
                  </a:lnTo>
                  <a:lnTo>
                    <a:pt x="152983" y="1377834"/>
                  </a:lnTo>
                  <a:lnTo>
                    <a:pt x="179835" y="1415454"/>
                  </a:lnTo>
                  <a:lnTo>
                    <a:pt x="208444" y="1451316"/>
                  </a:lnTo>
                  <a:lnTo>
                    <a:pt x="238724" y="1485370"/>
                  </a:lnTo>
                  <a:lnTo>
                    <a:pt x="270587" y="1517565"/>
                  </a:lnTo>
                  <a:lnTo>
                    <a:pt x="303947" y="1547852"/>
                  </a:lnTo>
                  <a:lnTo>
                    <a:pt x="338717" y="1576181"/>
                  </a:lnTo>
                  <a:lnTo>
                    <a:pt x="374811" y="1602502"/>
                  </a:lnTo>
                  <a:lnTo>
                    <a:pt x="412142" y="1626765"/>
                  </a:lnTo>
                  <a:lnTo>
                    <a:pt x="450622" y="1648920"/>
                  </a:lnTo>
                  <a:lnTo>
                    <a:pt x="490166" y="1668917"/>
                  </a:lnTo>
                  <a:lnTo>
                    <a:pt x="530687" y="1686707"/>
                  </a:lnTo>
                  <a:lnTo>
                    <a:pt x="572098" y="1702238"/>
                  </a:lnTo>
                  <a:lnTo>
                    <a:pt x="614312" y="1715462"/>
                  </a:lnTo>
                  <a:lnTo>
                    <a:pt x="657243" y="1726329"/>
                  </a:lnTo>
                  <a:lnTo>
                    <a:pt x="700803" y="1734788"/>
                  </a:lnTo>
                  <a:lnTo>
                    <a:pt x="744907" y="1740790"/>
                  </a:lnTo>
                  <a:lnTo>
                    <a:pt x="789467" y="1744284"/>
                  </a:lnTo>
                  <a:lnTo>
                    <a:pt x="834397" y="1745221"/>
                  </a:lnTo>
                  <a:lnTo>
                    <a:pt x="879611" y="1743551"/>
                  </a:lnTo>
                  <a:lnTo>
                    <a:pt x="925020" y="1739224"/>
                  </a:lnTo>
                  <a:lnTo>
                    <a:pt x="970540" y="1732190"/>
                  </a:lnTo>
                  <a:lnTo>
                    <a:pt x="1016082" y="1722399"/>
                  </a:lnTo>
                  <a:lnTo>
                    <a:pt x="1061560" y="1709801"/>
                  </a:lnTo>
                  <a:lnTo>
                    <a:pt x="1106289" y="1694539"/>
                  </a:lnTo>
                  <a:lnTo>
                    <a:pt x="1149634" y="1676878"/>
                  </a:lnTo>
                  <a:lnTo>
                    <a:pt x="1191547" y="1656909"/>
                  </a:lnTo>
                  <a:lnTo>
                    <a:pt x="1231981" y="1634724"/>
                  </a:lnTo>
                  <a:lnTo>
                    <a:pt x="1270890" y="1610413"/>
                  </a:lnTo>
                  <a:lnTo>
                    <a:pt x="1308224" y="1584069"/>
                  </a:lnTo>
                  <a:lnTo>
                    <a:pt x="1343937" y="1555782"/>
                  </a:lnTo>
                  <a:lnTo>
                    <a:pt x="1377982" y="1525644"/>
                  </a:lnTo>
                  <a:lnTo>
                    <a:pt x="1410310" y="1493746"/>
                  </a:lnTo>
                  <a:lnTo>
                    <a:pt x="1440875" y="1460180"/>
                  </a:lnTo>
                  <a:lnTo>
                    <a:pt x="1469629" y="1425037"/>
                  </a:lnTo>
                  <a:lnTo>
                    <a:pt x="1496524" y="1388409"/>
                  </a:lnTo>
                  <a:lnTo>
                    <a:pt x="1521514" y="1350386"/>
                  </a:lnTo>
                  <a:lnTo>
                    <a:pt x="1544550" y="1311061"/>
                  </a:lnTo>
                  <a:lnTo>
                    <a:pt x="1565585" y="1270525"/>
                  </a:lnTo>
                  <a:lnTo>
                    <a:pt x="1584572" y="1228868"/>
                  </a:lnTo>
                  <a:lnTo>
                    <a:pt x="1601463" y="1186183"/>
                  </a:lnTo>
                  <a:lnTo>
                    <a:pt x="1616211" y="1142561"/>
                  </a:lnTo>
                  <a:lnTo>
                    <a:pt x="1628768" y="1098093"/>
                  </a:lnTo>
                  <a:lnTo>
                    <a:pt x="1639087" y="1052870"/>
                  </a:lnTo>
                  <a:lnTo>
                    <a:pt x="1647120" y="1006985"/>
                  </a:lnTo>
                  <a:lnTo>
                    <a:pt x="1652820" y="960528"/>
                  </a:lnTo>
                  <a:lnTo>
                    <a:pt x="1656140" y="913590"/>
                  </a:lnTo>
                  <a:lnTo>
                    <a:pt x="1657031" y="866264"/>
                  </a:lnTo>
                  <a:lnTo>
                    <a:pt x="1655447" y="818640"/>
                  </a:lnTo>
                  <a:lnTo>
                    <a:pt x="1651341" y="770810"/>
                  </a:lnTo>
                  <a:lnTo>
                    <a:pt x="1644664" y="722866"/>
                  </a:lnTo>
                  <a:lnTo>
                    <a:pt x="1635369" y="674898"/>
                  </a:lnTo>
                  <a:lnTo>
                    <a:pt x="1623408" y="626999"/>
                  </a:lnTo>
                  <a:lnTo>
                    <a:pt x="828515" y="872489"/>
                  </a:lnTo>
                  <a:lnTo>
                    <a:pt x="82851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2" name="object 4"/>
            <p:cNvSpPr/>
            <p:nvPr/>
          </p:nvSpPr>
          <p:spPr>
            <a:xfrm>
              <a:off x="5062505" y="1694688"/>
              <a:ext cx="1657350" cy="1745614"/>
            </a:xfrm>
            <a:custGeom>
              <a:avLst/>
              <a:gdLst/>
              <a:ahLst/>
              <a:cxnLst/>
              <a:rect l="l" t="t" r="r" b="b"/>
              <a:pathLst>
                <a:path w="1657350" h="1745614">
                  <a:moveTo>
                    <a:pt x="1623408" y="626999"/>
                  </a:moveTo>
                  <a:lnTo>
                    <a:pt x="1635369" y="674898"/>
                  </a:lnTo>
                  <a:lnTo>
                    <a:pt x="1644664" y="722866"/>
                  </a:lnTo>
                  <a:lnTo>
                    <a:pt x="1651341" y="770810"/>
                  </a:lnTo>
                  <a:lnTo>
                    <a:pt x="1655447" y="818640"/>
                  </a:lnTo>
                  <a:lnTo>
                    <a:pt x="1657031" y="866264"/>
                  </a:lnTo>
                  <a:lnTo>
                    <a:pt x="1656140" y="913590"/>
                  </a:lnTo>
                  <a:lnTo>
                    <a:pt x="1652820" y="960528"/>
                  </a:lnTo>
                  <a:lnTo>
                    <a:pt x="1647120" y="1006985"/>
                  </a:lnTo>
                  <a:lnTo>
                    <a:pt x="1639087" y="1052870"/>
                  </a:lnTo>
                  <a:lnTo>
                    <a:pt x="1628768" y="1098093"/>
                  </a:lnTo>
                  <a:lnTo>
                    <a:pt x="1616211" y="1142561"/>
                  </a:lnTo>
                  <a:lnTo>
                    <a:pt x="1601463" y="1186183"/>
                  </a:lnTo>
                  <a:lnTo>
                    <a:pt x="1584572" y="1228868"/>
                  </a:lnTo>
                  <a:lnTo>
                    <a:pt x="1565585" y="1270525"/>
                  </a:lnTo>
                  <a:lnTo>
                    <a:pt x="1544550" y="1311061"/>
                  </a:lnTo>
                  <a:lnTo>
                    <a:pt x="1521514" y="1350386"/>
                  </a:lnTo>
                  <a:lnTo>
                    <a:pt x="1496524" y="1388409"/>
                  </a:lnTo>
                  <a:lnTo>
                    <a:pt x="1469629" y="1425037"/>
                  </a:lnTo>
                  <a:lnTo>
                    <a:pt x="1440875" y="1460180"/>
                  </a:lnTo>
                  <a:lnTo>
                    <a:pt x="1410310" y="1493746"/>
                  </a:lnTo>
                  <a:lnTo>
                    <a:pt x="1377982" y="1525644"/>
                  </a:lnTo>
                  <a:lnTo>
                    <a:pt x="1343937" y="1555782"/>
                  </a:lnTo>
                  <a:lnTo>
                    <a:pt x="1308224" y="1584069"/>
                  </a:lnTo>
                  <a:lnTo>
                    <a:pt x="1270890" y="1610413"/>
                  </a:lnTo>
                  <a:lnTo>
                    <a:pt x="1231981" y="1634724"/>
                  </a:lnTo>
                  <a:lnTo>
                    <a:pt x="1191547" y="1656909"/>
                  </a:lnTo>
                  <a:lnTo>
                    <a:pt x="1149634" y="1676878"/>
                  </a:lnTo>
                  <a:lnTo>
                    <a:pt x="1106289" y="1694539"/>
                  </a:lnTo>
                  <a:lnTo>
                    <a:pt x="1061560" y="1709801"/>
                  </a:lnTo>
                  <a:lnTo>
                    <a:pt x="1016082" y="1722399"/>
                  </a:lnTo>
                  <a:lnTo>
                    <a:pt x="970540" y="1732190"/>
                  </a:lnTo>
                  <a:lnTo>
                    <a:pt x="925020" y="1739224"/>
                  </a:lnTo>
                  <a:lnTo>
                    <a:pt x="879611" y="1743551"/>
                  </a:lnTo>
                  <a:lnTo>
                    <a:pt x="834397" y="1745221"/>
                  </a:lnTo>
                  <a:lnTo>
                    <a:pt x="789467" y="1744284"/>
                  </a:lnTo>
                  <a:lnTo>
                    <a:pt x="744907" y="1740790"/>
                  </a:lnTo>
                  <a:lnTo>
                    <a:pt x="700803" y="1734788"/>
                  </a:lnTo>
                  <a:lnTo>
                    <a:pt x="657243" y="1726329"/>
                  </a:lnTo>
                  <a:lnTo>
                    <a:pt x="614312" y="1715462"/>
                  </a:lnTo>
                  <a:lnTo>
                    <a:pt x="572098" y="1702238"/>
                  </a:lnTo>
                  <a:lnTo>
                    <a:pt x="530687" y="1686707"/>
                  </a:lnTo>
                  <a:lnTo>
                    <a:pt x="490166" y="1668917"/>
                  </a:lnTo>
                  <a:lnTo>
                    <a:pt x="450622" y="1648920"/>
                  </a:lnTo>
                  <a:lnTo>
                    <a:pt x="412142" y="1626765"/>
                  </a:lnTo>
                  <a:lnTo>
                    <a:pt x="374811" y="1602502"/>
                  </a:lnTo>
                  <a:lnTo>
                    <a:pt x="338717" y="1576181"/>
                  </a:lnTo>
                  <a:lnTo>
                    <a:pt x="303947" y="1547852"/>
                  </a:lnTo>
                  <a:lnTo>
                    <a:pt x="270587" y="1517565"/>
                  </a:lnTo>
                  <a:lnTo>
                    <a:pt x="238724" y="1485370"/>
                  </a:lnTo>
                  <a:lnTo>
                    <a:pt x="208444" y="1451316"/>
                  </a:lnTo>
                  <a:lnTo>
                    <a:pt x="179835" y="1415454"/>
                  </a:lnTo>
                  <a:lnTo>
                    <a:pt x="152983" y="1377834"/>
                  </a:lnTo>
                  <a:lnTo>
                    <a:pt x="127974" y="1338505"/>
                  </a:lnTo>
                  <a:lnTo>
                    <a:pt x="104896" y="1297517"/>
                  </a:lnTo>
                  <a:lnTo>
                    <a:pt x="83835" y="1254921"/>
                  </a:lnTo>
                  <a:lnTo>
                    <a:pt x="64878" y="1210766"/>
                  </a:lnTo>
                  <a:lnTo>
                    <a:pt x="48112" y="1165103"/>
                  </a:lnTo>
                  <a:lnTo>
                    <a:pt x="33622" y="1117981"/>
                  </a:lnTo>
                  <a:lnTo>
                    <a:pt x="21662" y="1070081"/>
                  </a:lnTo>
                  <a:lnTo>
                    <a:pt x="12367" y="1022113"/>
                  </a:lnTo>
                  <a:lnTo>
                    <a:pt x="5690" y="974169"/>
                  </a:lnTo>
                  <a:lnTo>
                    <a:pt x="1583" y="926339"/>
                  </a:lnTo>
                  <a:lnTo>
                    <a:pt x="0" y="878715"/>
                  </a:lnTo>
                  <a:lnTo>
                    <a:pt x="891" y="831389"/>
                  </a:lnTo>
                  <a:lnTo>
                    <a:pt x="4211" y="784451"/>
                  </a:lnTo>
                  <a:lnTo>
                    <a:pt x="9911" y="737994"/>
                  </a:lnTo>
                  <a:lnTo>
                    <a:pt x="17944" y="692109"/>
                  </a:lnTo>
                  <a:lnTo>
                    <a:pt x="28263" y="646886"/>
                  </a:lnTo>
                  <a:lnTo>
                    <a:pt x="40820" y="602418"/>
                  </a:lnTo>
                  <a:lnTo>
                    <a:pt x="55568" y="558796"/>
                  </a:lnTo>
                  <a:lnTo>
                    <a:pt x="72459" y="516111"/>
                  </a:lnTo>
                  <a:lnTo>
                    <a:pt x="91446" y="474454"/>
                  </a:lnTo>
                  <a:lnTo>
                    <a:pt x="112481" y="433918"/>
                  </a:lnTo>
                  <a:lnTo>
                    <a:pt x="135517" y="394593"/>
                  </a:lnTo>
                  <a:lnTo>
                    <a:pt x="160506" y="356570"/>
                  </a:lnTo>
                  <a:lnTo>
                    <a:pt x="187402" y="319942"/>
                  </a:lnTo>
                  <a:lnTo>
                    <a:pt x="216156" y="284799"/>
                  </a:lnTo>
                  <a:lnTo>
                    <a:pt x="246720" y="251233"/>
                  </a:lnTo>
                  <a:lnTo>
                    <a:pt x="279049" y="219335"/>
                  </a:lnTo>
                  <a:lnTo>
                    <a:pt x="313094" y="189197"/>
                  </a:lnTo>
                  <a:lnTo>
                    <a:pt x="348807" y="160910"/>
                  </a:lnTo>
                  <a:lnTo>
                    <a:pt x="386141" y="134566"/>
                  </a:lnTo>
                  <a:lnTo>
                    <a:pt x="425049" y="110255"/>
                  </a:lnTo>
                  <a:lnTo>
                    <a:pt x="465484" y="88070"/>
                  </a:lnTo>
                  <a:lnTo>
                    <a:pt x="507397" y="68101"/>
                  </a:lnTo>
                  <a:lnTo>
                    <a:pt x="550742" y="50440"/>
                  </a:lnTo>
                  <a:lnTo>
                    <a:pt x="595470" y="35178"/>
                  </a:lnTo>
                  <a:lnTo>
                    <a:pt x="641202" y="22547"/>
                  </a:lnTo>
                  <a:lnTo>
                    <a:pt x="687487" y="12701"/>
                  </a:lnTo>
                  <a:lnTo>
                    <a:pt x="734212" y="5653"/>
                  </a:lnTo>
                  <a:lnTo>
                    <a:pt x="781260" y="1415"/>
                  </a:lnTo>
                  <a:lnTo>
                    <a:pt x="828515" y="0"/>
                  </a:lnTo>
                  <a:lnTo>
                    <a:pt x="828515" y="872489"/>
                  </a:lnTo>
                  <a:lnTo>
                    <a:pt x="1623408" y="626999"/>
                  </a:lnTo>
                  <a:close/>
                </a:path>
              </a:pathLst>
            </a:custGeom>
            <a:ln w="12192">
              <a:solidFill>
                <a:srgbClr val="41709C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3" name="object 5"/>
            <p:cNvSpPr/>
            <p:nvPr/>
          </p:nvSpPr>
          <p:spPr>
            <a:xfrm>
              <a:off x="6018656" y="1529461"/>
              <a:ext cx="826135" cy="880110"/>
            </a:xfrm>
            <a:custGeom>
              <a:avLst/>
              <a:gdLst/>
              <a:ahLst/>
              <a:cxnLst/>
              <a:rect l="l" t="t" r="r" b="b"/>
              <a:pathLst>
                <a:path w="826134" h="880110">
                  <a:moveTo>
                    <a:pt x="0" y="0"/>
                  </a:moveTo>
                  <a:lnTo>
                    <a:pt x="2666" y="879983"/>
                  </a:lnTo>
                  <a:lnTo>
                    <a:pt x="826008" y="631698"/>
                  </a:lnTo>
                  <a:lnTo>
                    <a:pt x="810443" y="583651"/>
                  </a:lnTo>
                  <a:lnTo>
                    <a:pt x="792402" y="536994"/>
                  </a:lnTo>
                  <a:lnTo>
                    <a:pt x="771972" y="491796"/>
                  </a:lnTo>
                  <a:lnTo>
                    <a:pt x="749245" y="448125"/>
                  </a:lnTo>
                  <a:lnTo>
                    <a:pt x="724310" y="406050"/>
                  </a:lnTo>
                  <a:lnTo>
                    <a:pt x="697255" y="365639"/>
                  </a:lnTo>
                  <a:lnTo>
                    <a:pt x="668172" y="326962"/>
                  </a:lnTo>
                  <a:lnTo>
                    <a:pt x="637148" y="290088"/>
                  </a:lnTo>
                  <a:lnTo>
                    <a:pt x="604275" y="255084"/>
                  </a:lnTo>
                  <a:lnTo>
                    <a:pt x="569642" y="222020"/>
                  </a:lnTo>
                  <a:lnTo>
                    <a:pt x="533338" y="190965"/>
                  </a:lnTo>
                  <a:lnTo>
                    <a:pt x="495453" y="161987"/>
                  </a:lnTo>
                  <a:lnTo>
                    <a:pt x="456077" y="135155"/>
                  </a:lnTo>
                  <a:lnTo>
                    <a:pt x="415298" y="110538"/>
                  </a:lnTo>
                  <a:lnTo>
                    <a:pt x="373208" y="88205"/>
                  </a:lnTo>
                  <a:lnTo>
                    <a:pt x="329895" y="68224"/>
                  </a:lnTo>
                  <a:lnTo>
                    <a:pt x="285449" y="50664"/>
                  </a:lnTo>
                  <a:lnTo>
                    <a:pt x="239959" y="35594"/>
                  </a:lnTo>
                  <a:lnTo>
                    <a:pt x="193516" y="23082"/>
                  </a:lnTo>
                  <a:lnTo>
                    <a:pt x="146209" y="13199"/>
                  </a:lnTo>
                  <a:lnTo>
                    <a:pt x="98128" y="6011"/>
                  </a:lnTo>
                  <a:lnTo>
                    <a:pt x="49361" y="15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8500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4" name="object 6"/>
            <p:cNvSpPr/>
            <p:nvPr/>
          </p:nvSpPr>
          <p:spPr>
            <a:xfrm>
              <a:off x="6018656" y="1529461"/>
              <a:ext cx="826135" cy="880110"/>
            </a:xfrm>
            <a:custGeom>
              <a:avLst/>
              <a:gdLst/>
              <a:ahLst/>
              <a:cxnLst/>
              <a:rect l="l" t="t" r="r" b="b"/>
              <a:pathLst>
                <a:path w="826134" h="880110">
                  <a:moveTo>
                    <a:pt x="0" y="0"/>
                  </a:moveTo>
                  <a:lnTo>
                    <a:pt x="49361" y="1588"/>
                  </a:lnTo>
                  <a:lnTo>
                    <a:pt x="98128" y="6011"/>
                  </a:lnTo>
                  <a:lnTo>
                    <a:pt x="146209" y="13199"/>
                  </a:lnTo>
                  <a:lnTo>
                    <a:pt x="193516" y="23082"/>
                  </a:lnTo>
                  <a:lnTo>
                    <a:pt x="239959" y="35594"/>
                  </a:lnTo>
                  <a:lnTo>
                    <a:pt x="285449" y="50664"/>
                  </a:lnTo>
                  <a:lnTo>
                    <a:pt x="329895" y="68224"/>
                  </a:lnTo>
                  <a:lnTo>
                    <a:pt x="373208" y="88205"/>
                  </a:lnTo>
                  <a:lnTo>
                    <a:pt x="415298" y="110538"/>
                  </a:lnTo>
                  <a:lnTo>
                    <a:pt x="456077" y="135155"/>
                  </a:lnTo>
                  <a:lnTo>
                    <a:pt x="495453" y="161987"/>
                  </a:lnTo>
                  <a:lnTo>
                    <a:pt x="533338" y="190965"/>
                  </a:lnTo>
                  <a:lnTo>
                    <a:pt x="569642" y="222020"/>
                  </a:lnTo>
                  <a:lnTo>
                    <a:pt x="604275" y="255084"/>
                  </a:lnTo>
                  <a:lnTo>
                    <a:pt x="637148" y="290088"/>
                  </a:lnTo>
                  <a:lnTo>
                    <a:pt x="668172" y="326962"/>
                  </a:lnTo>
                  <a:lnTo>
                    <a:pt x="697255" y="365639"/>
                  </a:lnTo>
                  <a:lnTo>
                    <a:pt x="724310" y="406050"/>
                  </a:lnTo>
                  <a:lnTo>
                    <a:pt x="749245" y="448125"/>
                  </a:lnTo>
                  <a:lnTo>
                    <a:pt x="771972" y="491796"/>
                  </a:lnTo>
                  <a:lnTo>
                    <a:pt x="792402" y="536994"/>
                  </a:lnTo>
                  <a:lnTo>
                    <a:pt x="810443" y="583651"/>
                  </a:lnTo>
                  <a:lnTo>
                    <a:pt x="826008" y="631698"/>
                  </a:lnTo>
                  <a:lnTo>
                    <a:pt x="2666" y="879983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AD5A20"/>
              </a:solidFill>
            </a:ln>
          </p:spPr>
          <p:txBody>
            <a:bodyPr wrap="square" lIns="0" tIns="0" rIns="0" bIns="0" rtlCol="0"/>
            <a:lstStyle/>
            <a:p>
              <a:pPr>
                <a:defRPr/>
              </a:pPr>
              <a:endParaRPr kern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5" name="object 7"/>
          <p:cNvSpPr txBox="1"/>
          <p:nvPr/>
        </p:nvSpPr>
        <p:spPr>
          <a:xfrm>
            <a:off x="1605919" y="1476375"/>
            <a:ext cx="4019028" cy="5079596"/>
          </a:xfrm>
          <a:prstGeom prst="rect">
            <a:avLst/>
          </a:prstGeom>
        </p:spPr>
        <p:txBody>
          <a:bodyPr vert="horz" wrap="square" lIns="0" tIns="369570" rIns="0" bIns="0" rtlCol="0">
            <a:spAutoFit/>
          </a:bodyPr>
          <a:lstStyle/>
          <a:p>
            <a:pPr marL="644525" algn="ctr">
              <a:spcBef>
                <a:spcPts val="2910"/>
              </a:spcBef>
            </a:pPr>
            <a:r>
              <a:rPr lang="ru-RU" sz="7200" b="1" spc="-25" dirty="0" smtClean="0">
                <a:solidFill>
                  <a:srgbClr val="FF8500"/>
                </a:solidFill>
                <a:latin typeface="Arial"/>
                <a:cs typeface="Arial"/>
              </a:rPr>
              <a:t>25</a:t>
            </a:r>
            <a:r>
              <a:rPr sz="7200" b="1" spc="-25" dirty="0" smtClean="0">
                <a:solidFill>
                  <a:srgbClr val="FF8500"/>
                </a:solidFill>
                <a:latin typeface="Arial"/>
                <a:cs typeface="Arial"/>
              </a:rPr>
              <a:t>%</a:t>
            </a:r>
            <a:endParaRPr sz="72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641985">
              <a:spcBef>
                <a:spcPts val="705"/>
              </a:spcBef>
            </a:pPr>
            <a:r>
              <a:rPr lang="ru-RU" sz="1600" b="1" dirty="0" smtClean="0">
                <a:solidFill>
                  <a:srgbClr val="FF8500"/>
                </a:solidFill>
                <a:latin typeface="Arial"/>
                <a:cs typeface="Arial"/>
              </a:rPr>
              <a:t>рост числа пользователей </a:t>
            </a:r>
            <a:r>
              <a:rPr lang="ru-RU" sz="1600" b="1" spc="-10" dirty="0" smtClean="0">
                <a:solidFill>
                  <a:srgbClr val="FF8500"/>
                </a:solidFill>
                <a:latin typeface="Arial"/>
                <a:cs typeface="Arial"/>
              </a:rPr>
              <a:t>ПОС</a:t>
            </a:r>
            <a:r>
              <a:rPr lang="ru-RU" b="1" spc="-10" dirty="0" smtClean="0">
                <a:solidFill>
                  <a:srgbClr val="FF8500"/>
                </a:solidFill>
                <a:latin typeface="Arial"/>
                <a:cs typeface="Arial"/>
              </a:rPr>
              <a:t> -</a:t>
            </a:r>
            <a:r>
              <a:rPr lang="ru-RU" sz="1600" b="1" spc="-10" dirty="0" smtClean="0">
                <a:solidFill>
                  <a:srgbClr val="FF8500"/>
                </a:solidFill>
                <a:latin typeface="Arial"/>
                <a:cs typeface="Arial"/>
              </a:rPr>
              <a:t> </a:t>
            </a:r>
            <a:r>
              <a:rPr lang="ru-RU" sz="1600" b="1" spc="-10" dirty="0">
                <a:solidFill>
                  <a:srgbClr val="FF8500"/>
                </a:solidFill>
                <a:latin typeface="Arial"/>
                <a:cs typeface="Arial"/>
              </a:rPr>
              <a:t>СООБЩЕНИЯ через </a:t>
            </a:r>
            <a:r>
              <a:rPr lang="ru-RU" sz="1600" b="1" spc="-10" dirty="0" smtClean="0">
                <a:solidFill>
                  <a:srgbClr val="FF8500"/>
                </a:solidFill>
                <a:latin typeface="Arial"/>
                <a:cs typeface="Arial"/>
              </a:rPr>
              <a:t>сервис это:</a:t>
            </a:r>
            <a:endParaRPr sz="16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b="1" dirty="0">
                <a:solidFill>
                  <a:prstClr val="black"/>
                </a:solidFill>
                <a:latin typeface="Arial"/>
                <a:cs typeface="Arial"/>
              </a:rPr>
              <a:t>Простота и доступность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подачи,</a:t>
            </a: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b="1" dirty="0" smtClean="0">
                <a:solidFill>
                  <a:prstClr val="black"/>
                </a:solidFill>
                <a:latin typeface="Arial"/>
                <a:cs typeface="Arial"/>
              </a:rPr>
              <a:t>На 80% быстрее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решена проблема, обозначенная заявителем,</a:t>
            </a:r>
            <a:endParaRPr lang="ru-RU" sz="16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b="1" dirty="0" smtClean="0">
                <a:solidFill>
                  <a:prstClr val="black"/>
                </a:solidFill>
                <a:latin typeface="Arial"/>
                <a:cs typeface="Arial"/>
              </a:rPr>
              <a:t>Распределение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обращений по компетентным органам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власти,</a:t>
            </a: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Оперативность при отправке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ответа - исключение 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бумажной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волокиты,</a:t>
            </a: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качества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обслуживания,</a:t>
            </a: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Рост </a:t>
            </a:r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доверия к органам </a:t>
            </a:r>
            <a:r>
              <a:rPr lang="ru-RU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власти</a:t>
            </a:r>
            <a:endParaRPr lang="ru-RU" sz="1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улучшение </a:t>
            </a: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имиджа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служб, ведомств,</a:t>
            </a:r>
            <a:endParaRPr lang="ru-RU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86385">
              <a:buClr>
                <a:srgbClr val="FF9933"/>
              </a:buClr>
              <a:buFontTx/>
              <a:buChar char="•"/>
              <a:tabLst>
                <a:tab pos="299085" algn="l"/>
              </a:tabLst>
            </a:pPr>
            <a:r>
              <a:rPr lang="ru-RU" sz="1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Единый </a:t>
            </a:r>
            <a:r>
              <a:rPr lang="ru-RU" sz="1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формат 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взаимодействия</a:t>
            </a:r>
          </a:p>
          <a:p>
            <a:pPr marL="12700">
              <a:buClr>
                <a:srgbClr val="FF9933"/>
              </a:buClr>
              <a:tabLst>
                <a:tab pos="299085" algn="l"/>
              </a:tabLst>
            </a:pPr>
            <a:r>
              <a:rPr lang="ru-RU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гражданами и пр.</a:t>
            </a:r>
          </a:p>
        </p:txBody>
      </p:sp>
      <p:sp>
        <p:nvSpPr>
          <p:cNvPr id="26" name="object 10"/>
          <p:cNvSpPr/>
          <p:nvPr/>
        </p:nvSpPr>
        <p:spPr>
          <a:xfrm>
            <a:off x="4942738" y="2019061"/>
            <a:ext cx="219710" cy="727075"/>
          </a:xfrm>
          <a:custGeom>
            <a:avLst/>
            <a:gdLst/>
            <a:ahLst/>
            <a:cxnLst/>
            <a:rect l="l" t="t" r="r" b="b"/>
            <a:pathLst>
              <a:path w="219709" h="727075">
                <a:moveTo>
                  <a:pt x="146303" y="182879"/>
                </a:moveTo>
                <a:lnTo>
                  <a:pt x="73151" y="182879"/>
                </a:lnTo>
                <a:lnTo>
                  <a:pt x="73151" y="726693"/>
                </a:lnTo>
                <a:lnTo>
                  <a:pt x="146303" y="726693"/>
                </a:lnTo>
                <a:lnTo>
                  <a:pt x="146303" y="182879"/>
                </a:lnTo>
                <a:close/>
              </a:path>
              <a:path w="219709" h="727075">
                <a:moveTo>
                  <a:pt x="109727" y="0"/>
                </a:moveTo>
                <a:lnTo>
                  <a:pt x="0" y="219455"/>
                </a:lnTo>
                <a:lnTo>
                  <a:pt x="73151" y="219455"/>
                </a:lnTo>
                <a:lnTo>
                  <a:pt x="73151" y="182879"/>
                </a:lnTo>
                <a:lnTo>
                  <a:pt x="201167" y="182879"/>
                </a:lnTo>
                <a:lnTo>
                  <a:pt x="109727" y="0"/>
                </a:lnTo>
                <a:close/>
              </a:path>
              <a:path w="219709" h="727075">
                <a:moveTo>
                  <a:pt x="201167" y="182879"/>
                </a:moveTo>
                <a:lnTo>
                  <a:pt x="146303" y="182879"/>
                </a:lnTo>
                <a:lnTo>
                  <a:pt x="146303" y="219455"/>
                </a:lnTo>
                <a:lnTo>
                  <a:pt x="219455" y="219455"/>
                </a:lnTo>
                <a:lnTo>
                  <a:pt x="201167" y="182879"/>
                </a:lnTo>
                <a:close/>
              </a:path>
            </a:pathLst>
          </a:custGeom>
          <a:solidFill>
            <a:srgbClr val="FF8500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408332" y="1771650"/>
            <a:ext cx="4095000" cy="4834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016000" algn="ctr">
              <a:spcBef>
                <a:spcPts val="2910"/>
              </a:spcBef>
            </a:pPr>
            <a:r>
              <a:rPr lang="ru-RU" sz="7200" b="1" spc="-25" dirty="0" smtClean="0">
                <a:solidFill>
                  <a:srgbClr val="5194D2"/>
                </a:solidFill>
                <a:latin typeface="Arial"/>
                <a:cs typeface="Arial"/>
              </a:rPr>
              <a:t>   75</a:t>
            </a:r>
            <a:r>
              <a:rPr lang="ru-RU" sz="7200" b="1" spc="-25" dirty="0">
                <a:solidFill>
                  <a:srgbClr val="5194D2"/>
                </a:solidFill>
                <a:latin typeface="Arial"/>
                <a:cs typeface="Arial"/>
              </a:rPr>
              <a:t>%</a:t>
            </a:r>
            <a:endParaRPr lang="ru-RU" sz="7200" dirty="0">
              <a:solidFill>
                <a:prstClr val="black"/>
              </a:solidFill>
              <a:latin typeface="Arial"/>
              <a:cs typeface="Arial"/>
            </a:endParaRPr>
          </a:p>
          <a:p>
            <a:pPr marR="1024890" algn="r">
              <a:spcBef>
                <a:spcPts val="705"/>
              </a:spcBef>
            </a:pPr>
            <a:r>
              <a:rPr lang="ru-RU" sz="1600" b="1" dirty="0" smtClean="0">
                <a:solidFill>
                  <a:srgbClr val="5194D2"/>
                </a:solidFill>
                <a:latin typeface="Arial"/>
                <a:cs typeface="Arial"/>
              </a:rPr>
              <a:t>снижение</a:t>
            </a:r>
            <a:r>
              <a:rPr lang="ru-RU" sz="1600" b="1" spc="-55" dirty="0" smtClean="0">
                <a:solidFill>
                  <a:srgbClr val="5194D2"/>
                </a:solidFill>
                <a:latin typeface="Arial"/>
                <a:cs typeface="Arial"/>
              </a:rPr>
              <a:t> количества                                        письменных </a:t>
            </a:r>
            <a:r>
              <a:rPr lang="ru-RU" sz="1600" b="1" spc="-10" dirty="0" smtClean="0">
                <a:solidFill>
                  <a:srgbClr val="5194D2"/>
                </a:solidFill>
                <a:latin typeface="Arial"/>
                <a:cs typeface="Arial"/>
              </a:rPr>
              <a:t>ОБРАЩЕНИЙ</a:t>
            </a:r>
            <a:r>
              <a:rPr lang="ru-RU" sz="1600" b="1" dirty="0" smtClean="0">
                <a:solidFill>
                  <a:srgbClr val="5194D2"/>
                </a:solidFill>
                <a:latin typeface="Arial"/>
                <a:cs typeface="Arial"/>
              </a:rPr>
              <a:t>:</a:t>
            </a:r>
            <a:endParaRPr lang="ru-RU" sz="16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b="1" dirty="0">
                <a:solidFill>
                  <a:srgbClr val="C00000"/>
                </a:solidFill>
                <a:latin typeface="Arial"/>
                <a:cs typeface="Arial"/>
              </a:rPr>
              <a:t>Длительное ожидание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ответа из-за бумажной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обработки,</a:t>
            </a: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b="1" dirty="0" smtClean="0">
                <a:solidFill>
                  <a:srgbClr val="C00000"/>
                </a:solidFill>
                <a:latin typeface="Arial"/>
                <a:cs typeface="Arial"/>
              </a:rPr>
              <a:t>Адресованы</a:t>
            </a:r>
            <a:r>
              <a:rPr lang="ru-RU" sz="1600" spc="-65" dirty="0" smtClean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в</a:t>
            </a:r>
            <a:r>
              <a:rPr lang="ru-RU" sz="1600" spc="-5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конкретные</a:t>
            </a:r>
            <a:r>
              <a:rPr lang="ru-RU" sz="1600" spc="-30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органы</a:t>
            </a:r>
            <a:r>
              <a:rPr lang="ru-RU" sz="1600" spc="-4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и</a:t>
            </a:r>
            <a:r>
              <a:rPr lang="ru-RU" sz="1600" spc="-5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ru-RU" sz="1600" spc="-10" dirty="0" smtClean="0">
                <a:solidFill>
                  <a:prstClr val="black"/>
                </a:solidFill>
                <a:latin typeface="Arial"/>
                <a:cs typeface="Arial"/>
              </a:rPr>
              <a:t>организации,</a:t>
            </a: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Необходимость </a:t>
            </a:r>
            <a:r>
              <a:rPr lang="ru-RU" sz="1600" b="1" dirty="0">
                <a:solidFill>
                  <a:srgbClr val="C00000"/>
                </a:solidFill>
                <a:latin typeface="Arial"/>
                <a:cs typeface="Arial"/>
              </a:rPr>
              <a:t>личного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посещения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учреждения,</a:t>
            </a: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b="1" dirty="0">
                <a:solidFill>
                  <a:srgbClr val="C00000"/>
                </a:solidFill>
                <a:latin typeface="Arial"/>
                <a:cs typeface="Arial"/>
              </a:rPr>
              <a:t>Ограниченное время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работы приемных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органов,</a:t>
            </a: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Затраты</a:t>
            </a:r>
            <a:r>
              <a:rPr lang="ru-RU" sz="1600" b="1" dirty="0" smtClean="0">
                <a:solidFill>
                  <a:srgbClr val="C00000"/>
                </a:solidFill>
                <a:latin typeface="Arial"/>
                <a:cs typeface="Arial"/>
              </a:rPr>
              <a:t> на почтовую отправку,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 на консультации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по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оформлению,</a:t>
            </a: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Отсутствие электронного </a:t>
            </a:r>
            <a:r>
              <a:rPr lang="ru-RU" sz="1600" b="1" dirty="0">
                <a:solidFill>
                  <a:srgbClr val="C00000"/>
                </a:solidFill>
                <a:latin typeface="Arial"/>
                <a:cs typeface="Arial"/>
              </a:rPr>
              <a:t>доступа к истории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обращений,</a:t>
            </a:r>
            <a:endParaRPr lang="ru-RU" sz="1600" dirty="0">
              <a:solidFill>
                <a:prstClr val="black"/>
              </a:solidFill>
              <a:latin typeface="Arial"/>
              <a:cs typeface="Arial"/>
            </a:endParaRPr>
          </a:p>
          <a:p>
            <a:pPr marL="297815" marR="391795" indent="-285750" algn="just">
              <a:lnSpc>
                <a:spcPts val="1730"/>
              </a:lnSpc>
              <a:buClr>
                <a:srgbClr val="9DC3E6"/>
              </a:buClr>
              <a:buFont typeface="Arial" panose="020B0604020202020204" pitchFamily="34" charset="0"/>
              <a:buChar char="•"/>
              <a:tabLst>
                <a:tab pos="299085" algn="l"/>
              </a:tabLst>
            </a:pP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Риск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потери </a:t>
            </a:r>
            <a:r>
              <a:rPr lang="ru-RU" sz="1600" b="1" dirty="0">
                <a:solidFill>
                  <a:srgbClr val="C00000"/>
                </a:solidFill>
                <a:latin typeface="Arial"/>
                <a:cs typeface="Arial"/>
              </a:rPr>
              <a:t>документов </a:t>
            </a:r>
            <a:r>
              <a:rPr lang="ru-RU" sz="1600" dirty="0">
                <a:solidFill>
                  <a:prstClr val="black"/>
                </a:solidFill>
                <a:latin typeface="Arial"/>
                <a:cs typeface="Arial"/>
              </a:rPr>
              <a:t>при </a:t>
            </a:r>
            <a:r>
              <a:rPr lang="ru-RU" sz="1600" dirty="0" smtClean="0">
                <a:solidFill>
                  <a:prstClr val="black"/>
                </a:solidFill>
                <a:latin typeface="Arial"/>
                <a:cs typeface="Arial"/>
              </a:rPr>
              <a:t>пересылке и пр.</a:t>
            </a:r>
            <a:endParaRPr lang="ru-RU" sz="1600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0285083" y="2019060"/>
            <a:ext cx="182891" cy="727075"/>
          </a:xfrm>
          <a:prstGeom prst="downArrow">
            <a:avLst/>
          </a:prstGeom>
          <a:solidFill>
            <a:srgbClr val="11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70941" y="5983694"/>
            <a:ext cx="454005" cy="459610"/>
          </a:xfrm>
          <a:prstGeom prst="rect">
            <a:avLst/>
          </a:prstGeom>
        </p:spPr>
      </p:pic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25000"/>
                    </a14:imgEffect>
                    <a14:imgEffect>
                      <a14:colorTemperature colorTemp="47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66" t="13900" r="14233" b="11600"/>
          <a:stretch/>
        </p:blipFill>
        <p:spPr bwMode="auto">
          <a:xfrm>
            <a:off x="5907175" y="4195733"/>
            <a:ext cx="1233736" cy="1334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497249" y="5564269"/>
            <a:ext cx="23150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n w="12700">
                  <a:solidFill>
                    <a:srgbClr val="A53010"/>
                  </a:solidFill>
                  <a:prstDash val="solid"/>
                </a:ln>
                <a:pattFill prst="pct50">
                  <a:fgClr>
                    <a:srgbClr val="A53010"/>
                  </a:fgClr>
                  <a:bgClr>
                    <a:srgbClr val="A53010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A53010"/>
                  </a:outerShdw>
                </a:effectLst>
              </a:rPr>
              <a:t>Проект </a:t>
            </a:r>
            <a:r>
              <a:rPr lang="ru-RU" b="1" dirty="0" smtClean="0">
                <a:ln w="12700">
                  <a:solidFill>
                    <a:srgbClr val="A53010"/>
                  </a:solidFill>
                  <a:prstDash val="solid"/>
                </a:ln>
                <a:pattFill prst="pct50">
                  <a:fgClr>
                    <a:srgbClr val="A53010"/>
                  </a:fgClr>
                  <a:bgClr>
                    <a:srgbClr val="A53010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A53010"/>
                  </a:outerShdw>
                </a:effectLst>
              </a:rPr>
              <a:t>рекомендуется</a:t>
            </a:r>
          </a:p>
          <a:p>
            <a:pPr algn="ctr"/>
            <a:r>
              <a:rPr lang="ru-RU" b="1" dirty="0" smtClean="0">
                <a:ln w="12700">
                  <a:solidFill>
                    <a:srgbClr val="A53010"/>
                  </a:solidFill>
                  <a:prstDash val="solid"/>
                </a:ln>
                <a:pattFill prst="pct50">
                  <a:fgClr>
                    <a:srgbClr val="A53010"/>
                  </a:fgClr>
                  <a:bgClr>
                    <a:srgbClr val="A53010">
                      <a:lumMod val="20000"/>
                      <a:lumOff val="80000"/>
                    </a:srgbClr>
                  </a:bgClr>
                </a:pattFill>
                <a:effectLst>
                  <a:outerShdw dist="38100" dir="2640000" algn="bl" rotWithShape="0">
                    <a:srgbClr val="A53010"/>
                  </a:outerShdw>
                </a:effectLst>
              </a:rPr>
              <a:t>к тиражированию</a:t>
            </a:r>
            <a:endParaRPr lang="ru-RU" b="1" dirty="0">
              <a:ln w="12700">
                <a:solidFill>
                  <a:srgbClr val="A53010"/>
                </a:solidFill>
                <a:prstDash val="solid"/>
              </a:ln>
              <a:pattFill prst="pct50">
                <a:fgClr>
                  <a:srgbClr val="A53010"/>
                </a:fgClr>
                <a:bgClr>
                  <a:srgbClr val="A53010">
                    <a:lumMod val="20000"/>
                    <a:lumOff val="80000"/>
                  </a:srgbClr>
                </a:bgClr>
              </a:pattFill>
              <a:effectLst>
                <a:outerShdw dist="38100" dir="2640000" algn="bl" rotWithShape="0">
                  <a:srgbClr val="A5301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98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6" name="Picture 372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2" t="16866" b="7730"/>
          <a:stretch/>
        </p:blipFill>
        <p:spPr bwMode="auto">
          <a:xfrm>
            <a:off x="173833" y="575856"/>
            <a:ext cx="7487058" cy="37571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957" y="1595"/>
          <a:ext cx="1955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8" name="think-cell Slide" r:id="rId6" imgW="360" imgH="360" progId="">
                  <p:embed/>
                </p:oleObj>
              </mc:Choice>
              <mc:Fallback>
                <p:oleObj name="think-cell Slide" r:id="rId6" imgW="360" imgH="360" progId="">
                  <p:embed/>
                  <p:pic>
                    <p:nvPicPr>
                      <p:cNvPr id="0" name="Picture 3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7" y="1595"/>
                        <a:ext cx="1955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одзаголовок 4">
            <a:extLst>
              <a:ext uri="{FF2B5EF4-FFF2-40B4-BE49-F238E27FC236}">
                <a16:creationId xmlns="" xmlns:a16="http://schemas.microsoft.com/office/drawing/2014/main" id="{6606CED7-1700-A14B-9EC7-E137772CA85D}"/>
              </a:ext>
            </a:extLst>
          </p:cNvPr>
          <p:cNvSpPr txBox="1">
            <a:spLocks/>
          </p:cNvSpPr>
          <p:nvPr/>
        </p:nvSpPr>
        <p:spPr>
          <a:xfrm>
            <a:off x="384217" y="1486710"/>
            <a:ext cx="6004291" cy="3412047"/>
          </a:xfrm>
        </p:spPr>
        <p:txBody>
          <a:bodyPr lIns="65273" tIns="32641" rIns="65273" bIns="32641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  <a:sym typeface="Trebuchet MS" panose="020B0603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6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A13C540C-704E-4613-9F0D-30351564FE5F}"/>
              </a:ext>
            </a:extLst>
          </p:cNvPr>
          <p:cNvSpPr/>
          <p:nvPr/>
        </p:nvSpPr>
        <p:spPr>
          <a:xfrm>
            <a:off x="1" y="-1"/>
            <a:ext cx="16383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00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E01313C7-2EB2-44B7-B8DB-D4D8CAF3E45C}"/>
              </a:ext>
            </a:extLst>
          </p:cNvPr>
          <p:cNvSpPr/>
          <p:nvPr/>
        </p:nvSpPr>
        <p:spPr>
          <a:xfrm>
            <a:off x="4657726" y="495299"/>
            <a:ext cx="16383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00" dirty="0"/>
          </a:p>
        </p:txBody>
      </p:sp>
      <p:sp>
        <p:nvSpPr>
          <p:cNvPr id="7" name="TextBox 6"/>
          <p:cNvSpPr txBox="1"/>
          <p:nvPr/>
        </p:nvSpPr>
        <p:spPr>
          <a:xfrm>
            <a:off x="2378523" y="5382276"/>
            <a:ext cx="6196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СПАСИБО ЗА </a:t>
            </a:r>
            <a:r>
              <a:rPr lang="ru-RU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ВНИМАНИЕ</a:t>
            </a:r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Номер слайда 20"/>
          <p:cNvSpPr txBox="1">
            <a:spLocks/>
          </p:cNvSpPr>
          <p:nvPr/>
        </p:nvSpPr>
        <p:spPr>
          <a:xfrm>
            <a:off x="11713030" y="6492875"/>
            <a:ext cx="2612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184182" y="6028607"/>
            <a:ext cx="1007818" cy="82939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712476" y="575857"/>
            <a:ext cx="1374815" cy="1157149"/>
          </a:xfrm>
          <a:prstGeom prst="rect">
            <a:avLst/>
          </a:prstGeom>
        </p:spPr>
      </p:pic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1554875936"/>
              </p:ext>
            </p:extLst>
          </p:nvPr>
        </p:nvGraphicFramePr>
        <p:xfrm>
          <a:off x="7280155" y="575856"/>
          <a:ext cx="4694131" cy="4986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15" name="TextBox 1"/>
          <p:cNvSpPr txBox="1"/>
          <p:nvPr/>
        </p:nvSpPr>
        <p:spPr>
          <a:xfrm>
            <a:off x="10382251" y="3428999"/>
            <a:ext cx="801932" cy="33855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45718" tIns="45718" rIns="45718" bIns="45718" numCol="1" spcCol="38100" rtlCol="0" anchor="t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872017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600" b="1" i="1" strike="noStrike" cap="none" spc="0" normalizeH="0" baseline="0" dirty="0" smtClean="0">
                <a:ln>
                  <a:noFill/>
                </a:ln>
                <a:solidFill>
                  <a:srgbClr val="00B05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(-77%)</a:t>
            </a:r>
            <a:endParaRPr kumimoji="0" lang="ru-RU" sz="1600" b="1" i="1" strike="noStrike" cap="none" spc="0" normalizeH="0" baseline="0" dirty="0">
              <a:ln>
                <a:noFill/>
              </a:ln>
              <a:solidFill>
                <a:srgbClr val="00B05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10123715" y="2984240"/>
            <a:ext cx="1250302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45718" tIns="45718" rIns="45718" bIns="45718" numCol="1" spcCol="38100" rtlCol="0" anchor="t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872017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800" b="1" i="1" strike="noStrike" cap="none" spc="0" normalizeH="0" baseline="0" dirty="0" smtClean="0">
                <a:ln>
                  <a:noFill/>
                </a:ln>
                <a:solidFill>
                  <a:srgbClr val="00B0F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&lt; </a:t>
            </a:r>
            <a:r>
              <a:rPr kumimoji="0" lang="ru-RU" sz="1800" b="1" i="1" strike="noStrike" cap="none" spc="0" normalizeH="0" baseline="0" dirty="0" smtClean="0">
                <a:ln>
                  <a:noFill/>
                </a:ln>
                <a:solidFill>
                  <a:srgbClr val="00B0F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в</a:t>
            </a:r>
            <a:r>
              <a:rPr kumimoji="0" lang="en-US" sz="1800" b="1" i="1" strike="noStrike" cap="none" spc="0" normalizeH="0" baseline="0" dirty="0" smtClean="0">
                <a:ln>
                  <a:noFill/>
                </a:ln>
                <a:solidFill>
                  <a:srgbClr val="00B0F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 4 </a:t>
            </a:r>
            <a:r>
              <a:rPr kumimoji="0" lang="ru-RU" sz="1800" b="1" i="1" strike="noStrike" cap="none" spc="0" normalizeH="0" baseline="0" dirty="0" smtClean="0">
                <a:ln>
                  <a:noFill/>
                </a:ln>
                <a:solidFill>
                  <a:srgbClr val="00B0F0"/>
                </a:solidFill>
                <a:uFillTx/>
                <a:latin typeface="Arial" panose="020B0604020202020204" pitchFamily="34" charset="0"/>
                <a:cs typeface="Arial" panose="020B0604020202020204" pitchFamily="34" charset="0"/>
                <a:sym typeface="Helvetica Neue"/>
              </a:rPr>
              <a:t>раза</a:t>
            </a:r>
            <a:endParaRPr kumimoji="0" lang="ru-RU" sz="1800" b="1" i="1" strike="noStrike" cap="none" spc="0" normalizeH="0" baseline="0" dirty="0">
              <a:ln>
                <a:noFill/>
              </a:ln>
              <a:solidFill>
                <a:srgbClr val="00B0F0"/>
              </a:solidFill>
              <a:uFillTx/>
              <a:latin typeface="Arial" panose="020B0604020202020204" pitchFamily="34" charset="0"/>
              <a:cs typeface="Arial" panose="020B0604020202020204" pitchFamily="34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58706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49308</TotalTime>
  <Words>256</Words>
  <Application>Microsoft Office PowerPoint</Application>
  <PresentationFormat>Широкоэкранный</PresentationFormat>
  <Paragraphs>71</Paragraphs>
  <Slides>8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</vt:lpstr>
      <vt:lpstr>Arial Narrow</vt:lpstr>
      <vt:lpstr>Calibri</vt:lpstr>
      <vt:lpstr>Century Gothic</vt:lpstr>
      <vt:lpstr>Helvetica Neue</vt:lpstr>
      <vt:lpstr>Trebuchet MS</vt:lpstr>
      <vt:lpstr>Wingdings 3</vt:lpstr>
      <vt:lpstr>YS Geo</vt:lpstr>
      <vt:lpstr>Легкий дым</vt:lpstr>
      <vt:lpstr>think-cell Slide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Планы-графики выявления правообладателей ранее учтенных объектов недвижимости в субъектах Российской Федерации</dc:title>
  <dc:creator>Ложникова Светлана Алексеевна</dc:creator>
  <cp:lastModifiedBy>Голобокова А.В.</cp:lastModifiedBy>
  <cp:revision>441</cp:revision>
  <cp:lastPrinted>2025-11-12T02:43:24Z</cp:lastPrinted>
  <dcterms:created xsi:type="dcterms:W3CDTF">2023-05-23T08:39:04Z</dcterms:created>
  <dcterms:modified xsi:type="dcterms:W3CDTF">2025-11-24T05:39:27Z</dcterms:modified>
</cp:coreProperties>
</file>