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49" r:id="rId2"/>
  </p:sldMasterIdLst>
  <p:notesMasterIdLst>
    <p:notesMasterId r:id="rId16"/>
  </p:notesMasterIdLst>
  <p:sldIdLst>
    <p:sldId id="256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786563" cy="99234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/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844" cy="496173"/>
          </a:xfrm>
          <a:prstGeom prst="rect">
            <a:avLst/>
          </a:prstGeom>
        </p:spPr>
        <p:txBody>
          <a:bodyPr vert="horz" lIns="80202" tIns="40101" rIns="80202" bIns="40101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4149" y="0"/>
            <a:ext cx="2940844" cy="496173"/>
          </a:xfrm>
          <a:prstGeom prst="rect">
            <a:avLst/>
          </a:prstGeom>
        </p:spPr>
        <p:txBody>
          <a:bodyPr vert="horz" lIns="80202" tIns="40101" rIns="80202" bIns="40101" rtlCol="0"/>
          <a:lstStyle>
            <a:lvl1pPr algn="r">
              <a:defRPr sz="1100"/>
            </a:lvl1pPr>
          </a:lstStyle>
          <a:p>
            <a:fld id="{C58A16A6-0BF5-499D-ACD8-442ED57E144B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" y="744538"/>
            <a:ext cx="6615113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02" tIns="40101" rIns="80202" bIns="4010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8657" y="4713645"/>
            <a:ext cx="5429250" cy="4465558"/>
          </a:xfrm>
          <a:prstGeom prst="rect">
            <a:avLst/>
          </a:prstGeom>
        </p:spPr>
        <p:txBody>
          <a:bodyPr vert="horz" lIns="80202" tIns="40101" rIns="80202" bIns="4010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5998"/>
            <a:ext cx="2940844" cy="496173"/>
          </a:xfrm>
          <a:prstGeom prst="rect">
            <a:avLst/>
          </a:prstGeom>
        </p:spPr>
        <p:txBody>
          <a:bodyPr vert="horz" lIns="80202" tIns="40101" rIns="80202" bIns="40101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4149" y="9425998"/>
            <a:ext cx="2940844" cy="496173"/>
          </a:xfrm>
          <a:prstGeom prst="rect">
            <a:avLst/>
          </a:prstGeom>
        </p:spPr>
        <p:txBody>
          <a:bodyPr vert="horz" lIns="80202" tIns="40101" rIns="80202" bIns="40101" rtlCol="0" anchor="b"/>
          <a:lstStyle>
            <a:lvl1pPr algn="r">
              <a:defRPr sz="1100"/>
            </a:lvl1pPr>
          </a:lstStyle>
          <a:p>
            <a:fld id="{8CCF778E-AA82-4C75-AC6A-F01C3DAD12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21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defPPr/>
            <a:lvl1pPr lvl="0" algn="ctr">
              <a:defRPr sz="6000"/>
            </a:lvl1pPr>
          </a:lstStyle>
          <a:p>
            <a:r>
              <a:t>Образец заголовка</a:t>
            </a: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 sz="2400"/>
            </a:lvl1pPr>
            <a:lvl2pPr marL="457200" lvl="1" indent="0" algn="ctr">
              <a:buNone/>
              <a:defRPr sz="2000"/>
            </a:lvl2pPr>
            <a:lvl3pPr marL="914400" lvl="2" indent="0" algn="ctr">
              <a:buNone/>
              <a:defRPr sz="1800"/>
            </a:lvl3pPr>
            <a:lvl4pPr marL="1371600" lvl="3" indent="0" algn="ctr">
              <a:buNone/>
              <a:defRPr sz="1600"/>
            </a:lvl4pPr>
            <a:lvl5pPr marL="1828800" lvl="4" indent="0" algn="ctr">
              <a:buNone/>
              <a:defRPr sz="1600"/>
            </a:lvl5pPr>
            <a:lvl6pPr marL="2286000" lvl="5" indent="0" algn="ctr">
              <a:buNone/>
              <a:defRPr sz="1600"/>
            </a:lvl6pPr>
            <a:lvl7pPr marL="2743200" lvl="6" indent="0" algn="ctr">
              <a:buNone/>
              <a:defRPr sz="1600"/>
            </a:lvl7pPr>
            <a:lvl8pPr marL="3200400" lvl="7" indent="0" algn="ctr">
              <a:buNone/>
              <a:defRPr sz="1600"/>
            </a:lvl8pPr>
            <a:lvl9pPr marL="3657600" lvl="8" indent="0" algn="ctr">
              <a:buNone/>
              <a:defRPr sz="1600"/>
            </a:lvl9pPr>
          </a:lstStyle>
          <a:p>
            <a:r>
              <a:t>Образец подзаголовка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36" name="Shape 13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137" name="Shape 13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38" name="Shape 13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6000"/>
            </a:lvl1pPr>
          </a:lstStyle>
          <a:p>
            <a:r>
              <a:t>Образец заголовка</a:t>
            </a:r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95" name="Shape 95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96" name="Shape 9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7" name="Shape 77"/>
          <p:cNvSpPr txBox="1">
            <a:spLocks noGrp="1"/>
          </p:cNvSpPr>
          <p:nvPr>
            <p:ph type="body" idx="5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78" name="Shape 7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79" name="Shape 7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80" name="Shape 8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64" name="Shape 64"/>
          <p:cNvSpPr txBox="1">
            <a:spLocks noGrp="1"/>
          </p:cNvSpPr>
          <p:nvPr>
            <p:ph type="body" idx="5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5" name="Shape 65"/>
          <p:cNvSpPr txBox="1">
            <a:spLocks noGrp="1"/>
          </p:cNvSpPr>
          <p:nvPr>
            <p:ph type="body" idx="6"/>
          </p:nvPr>
        </p:nvSpPr>
        <p:spPr>
          <a:xfrm>
            <a:off x="6172200" y="1681163"/>
            <a:ext cx="51831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body" idx="7"/>
          </p:nvPr>
        </p:nvSpPr>
        <p:spPr>
          <a:xfrm>
            <a:off x="6172200" y="2505075"/>
            <a:ext cx="51831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100" name="Shape 10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1" name="Shape 101"/>
          <p:cNvSpPr txBox="1">
            <a:spLocks noGrp="1"/>
          </p:cNvSpPr>
          <p:nvPr>
            <p:ph type="body" idx="5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2" name="Shape 10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103" name="Shape 10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04" name="Shape 10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141" name="Shape 1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142" name="Shape 142"/>
          <p:cNvSpPr txBox="1">
            <a:spLocks noGrp="1"/>
          </p:cNvSpPr>
          <p:nvPr>
            <p:ph type="body" idx="5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43" name="Shape 14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45" name="Shape 14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3" name="Shape 12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124" name="Shape 12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90" name="Shape 9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01.11.2025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92" name="Shape 9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 idx="2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defPPr/>
            <a:lvl1pPr lvl="0" algn="ctr">
              <a:defRPr sz="6000"/>
            </a:lvl1pPr>
          </a:lstStyle>
          <a:p>
            <a:r>
              <a:t>Образец заголовка</a:t>
            </a:r>
          </a:p>
        </p:txBody>
      </p:sp>
      <p:sp>
        <p:nvSpPr>
          <p:cNvPr id="83" name="Shape 83"/>
          <p:cNvSpPr txBox="1">
            <a:spLocks noGrp="1"/>
          </p:cNvSpPr>
          <p:nvPr>
            <p:ph type="subTitle" idx="3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 sz="2400"/>
            </a:lvl1pPr>
            <a:lvl2pPr marL="457200" lvl="1" indent="0" algn="ctr">
              <a:buNone/>
              <a:defRPr sz="2000"/>
            </a:lvl2pPr>
            <a:lvl3pPr marL="914400" lvl="2" indent="0" algn="ctr">
              <a:buNone/>
              <a:defRPr sz="1800"/>
            </a:lvl3pPr>
            <a:lvl4pPr marL="1371600" lvl="3" indent="0" algn="ctr">
              <a:buNone/>
              <a:defRPr sz="1600"/>
            </a:lvl4pPr>
            <a:lvl5pPr marL="1828800" lvl="4" indent="0" algn="ctr">
              <a:buNone/>
              <a:defRPr sz="1600"/>
            </a:lvl5pPr>
            <a:lvl6pPr marL="2286000" lvl="5" indent="0" algn="ctr">
              <a:buNone/>
              <a:defRPr sz="1600"/>
            </a:lvl6pPr>
            <a:lvl7pPr marL="2743200" lvl="6" indent="0" algn="ctr">
              <a:buNone/>
              <a:defRPr sz="1600"/>
            </a:lvl7pPr>
            <a:lvl8pPr marL="3200400" lvl="7" indent="0" algn="ctr">
              <a:buNone/>
              <a:defRPr sz="1600"/>
            </a:lvl8pPr>
            <a:lvl9pPr marL="3657600" lvl="8" indent="0" algn="ctr">
              <a:buNone/>
              <a:defRPr sz="1600"/>
            </a:lvl9pPr>
          </a:lstStyle>
          <a:p>
            <a:r>
              <a:t>Образец подзаголовка</a:t>
            </a:r>
          </a:p>
        </p:txBody>
      </p:sp>
      <p:sp>
        <p:nvSpPr>
          <p:cNvPr id="84" name="Shape 8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85" name="Shape 8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6" name="Shape 8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 idx="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39" name="Shape 39"/>
          <p:cNvSpPr txBox="1">
            <a:spLocks noGrp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2" name="Shape 4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title" idx="2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6000"/>
            </a:lvl1pPr>
          </a:lstStyle>
          <a:p>
            <a:r>
              <a:t>Образец заголовка</a:t>
            </a:r>
          </a:p>
        </p:txBody>
      </p:sp>
      <p:sp>
        <p:nvSpPr>
          <p:cNvPr id="45" name="Shape 45"/>
          <p:cNvSpPr txBox="1">
            <a:spLocks noGrp="1"/>
          </p:cNvSpPr>
          <p:nvPr>
            <p:ph type="body" idx="3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46" name="Shape 46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47" name="Shape 47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title" idx="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48" name="Shape 14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49" name="Shape 14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50" name="Shape 15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title" idx="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28" name="Shape 128"/>
          <p:cNvSpPr txBox="1">
            <a:spLocks noGrp="1"/>
          </p:cNvSpPr>
          <p:nvPr>
            <p:ph type="body" idx="3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29" name="Shape 129"/>
          <p:cNvSpPr txBox="1">
            <a:spLocks noGrp="1"/>
          </p:cNvSpPr>
          <p:nvPr>
            <p:ph type="body" idx="4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30" name="Shape 13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5" name="Shape 15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 idx="2"/>
          </p:nvPr>
        </p:nvSpPr>
        <p:spPr>
          <a:xfrm>
            <a:off x="839788" y="365125"/>
            <a:ext cx="10515600" cy="132556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07" name="Shape 107"/>
          <p:cNvSpPr txBox="1">
            <a:spLocks noGrp="1"/>
          </p:cNvSpPr>
          <p:nvPr>
            <p:ph type="body" idx="3"/>
          </p:nvPr>
        </p:nvSpPr>
        <p:spPr>
          <a:xfrm>
            <a:off x="839788" y="1681163"/>
            <a:ext cx="51577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08" name="Shape 108"/>
          <p:cNvSpPr txBox="1">
            <a:spLocks noGrp="1"/>
          </p:cNvSpPr>
          <p:nvPr>
            <p:ph type="body" idx="4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9" name="Shape 109"/>
          <p:cNvSpPr txBox="1">
            <a:spLocks noGrp="1"/>
          </p:cNvSpPr>
          <p:nvPr>
            <p:ph type="body" idx="8"/>
          </p:nvPr>
        </p:nvSpPr>
        <p:spPr>
          <a:xfrm>
            <a:off x="6172200" y="1681163"/>
            <a:ext cx="5183187" cy="823911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110" name="Shape 110"/>
          <p:cNvSpPr txBox="1">
            <a:spLocks noGrp="1"/>
          </p:cNvSpPr>
          <p:nvPr>
            <p:ph type="body" idx="9"/>
          </p:nvPr>
        </p:nvSpPr>
        <p:spPr>
          <a:xfrm>
            <a:off x="6172200" y="2505075"/>
            <a:ext cx="5183187" cy="3684588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1" name="Shape 11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12" name="Shape 11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13" name="Shape 11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 idx="2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19" name="Shape 19"/>
          <p:cNvSpPr txBox="1">
            <a:spLocks noGrp="1"/>
          </p:cNvSpPr>
          <p:nvPr>
            <p:ph type="body" idx="3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20" name="Shape 20"/>
          <p:cNvSpPr txBox="1">
            <a:spLocks noGrp="1"/>
          </p:cNvSpPr>
          <p:nvPr>
            <p:ph type="body" idx="4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21" name="Shape 2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22" name="Shape 2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 idx="2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defPPr/>
            <a:lvl1pPr lvl="0">
              <a:defRPr sz="3200"/>
            </a:lvl1pPr>
          </a:lstStyle>
          <a:p>
            <a:r>
              <a:t>Образец заголовка</a:t>
            </a:r>
          </a:p>
        </p:txBody>
      </p:sp>
      <p:sp>
        <p:nvSpPr>
          <p:cNvPr id="26" name="Shape 26"/>
          <p:cNvSpPr txBox="1">
            <a:spLocks noGrp="1"/>
          </p:cNvSpPr>
          <p:nvPr>
            <p:ph type="body" idx="3"/>
          </p:nvPr>
        </p:nvSpPr>
        <p:spPr>
          <a:xfrm>
            <a:off x="5183188" y="987425"/>
            <a:ext cx="6172199" cy="4873625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4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600"/>
            </a:lvl1pPr>
            <a:lvl2pPr marL="457200" lvl="1" indent="0">
              <a:buNone/>
              <a:defRPr sz="1400"/>
            </a:lvl2pPr>
            <a:lvl3pPr marL="914400" lvl="2" indent="0">
              <a:buNone/>
              <a:defRPr sz="1200"/>
            </a:lvl3pPr>
            <a:lvl4pPr marL="1371600" lvl="3" indent="0">
              <a:buNone/>
              <a:defRPr sz="1000"/>
            </a:lvl4pPr>
            <a:lvl5pPr marL="1828800" lvl="4" indent="0">
              <a:buNone/>
              <a:defRPr sz="1000"/>
            </a:lvl5pPr>
            <a:lvl6pPr marL="2286000" lvl="5" indent="0">
              <a:buNone/>
              <a:defRPr sz="1000"/>
            </a:lvl6pPr>
            <a:lvl7pPr marL="2743200" lvl="6" indent="0">
              <a:buNone/>
              <a:defRPr sz="1000"/>
            </a:lvl7pPr>
            <a:lvl8pPr marL="3200400" lvl="7" indent="0">
              <a:buNone/>
              <a:defRPr sz="1000"/>
            </a:lvl8pPr>
            <a:lvl9pPr marL="3657600" lvl="8" indent="0">
              <a:buNone/>
              <a:defRPr sz="10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id="28" name="Shape 2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29" name="Shape 2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 idx="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51" name="Shape 51"/>
          <p:cNvSpPr txBox="1">
            <a:spLocks noGrp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52" name="Shape 5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53" name="Shape 5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>
            <a:spLocks noGrp="1"/>
          </p:cNvSpPr>
          <p:nvPr>
            <p:ph type="title" idx="2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id="116" name="Shape 116"/>
          <p:cNvSpPr txBox="1">
            <a:spLocks noGrp="1"/>
          </p:cNvSpPr>
          <p:nvPr>
            <p:ph type="body" idx="3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17" name="Shape 11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18" name="Shape 11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19" name="Shape 1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01.11.2025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 idx="2"/>
          </p:nvPr>
        </p:nvSpPr>
        <p:spPr>
          <a:xfrm>
            <a:off x="838200" y="365125"/>
            <a:ext cx="10515600" cy="1325562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Образец заголовка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3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01.11.2025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2" name="Shape 12"/>
          <p:cNvSpPr txBox="1"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>
                <a:solidFill>
                  <a:srgbClr val="000000">
                    <a:tint val="75000"/>
                  </a:srgbClr>
                </a:solidFill>
              </a:rP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/>
      <a:lvl1pPr lvl="0" algn="l">
        <a:lnSpc>
          <a:spcPct val="90000"/>
        </a:lnSpc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228600" lvl="0" indent="-228600" algn="l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lvl="1" indent="-228600" algn="l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/>
          <p:nvPr/>
        </p:nvSpPr>
        <p:spPr>
          <a:xfrm>
            <a:off x="0" y="0"/>
            <a:ext cx="12166600" cy="6858000"/>
          </a:xfrm>
          <a:prstGeom prst="rect">
            <a:avLst/>
          </a:prstGeom>
          <a:blipFill>
            <a:blip r:embed="rId2"/>
            <a:stretch/>
          </a:blip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54" name="Picture 154"/>
          <p:cNvPicPr/>
          <p:nvPr/>
        </p:nvPicPr>
        <p:blipFill>
          <a:blip r:embed="rId3"/>
          <a:stretch/>
        </p:blipFill>
        <p:spPr>
          <a:xfrm>
            <a:off x="1026920" y="209894"/>
            <a:ext cx="1145719" cy="548257"/>
          </a:xfrm>
          <a:prstGeom prst="rect">
            <a:avLst/>
          </a:prstGeom>
        </p:spPr>
      </p:pic>
      <p:pic>
        <p:nvPicPr>
          <p:cNvPr id="156" name="Picture 156"/>
          <p:cNvPicPr/>
          <p:nvPr/>
        </p:nvPicPr>
        <p:blipFill>
          <a:blip r:embed="rId4"/>
          <a:srcRect l="-1222" t="2846" r="2294" b="2770"/>
          <a:stretch/>
        </p:blipFill>
        <p:spPr>
          <a:xfrm>
            <a:off x="2172639" y="194654"/>
            <a:ext cx="544526" cy="448122"/>
          </a:xfrm>
          <a:prstGeom prst="rect">
            <a:avLst/>
          </a:prstGeom>
        </p:spPr>
      </p:pic>
      <p:pic>
        <p:nvPicPr>
          <p:cNvPr id="158" name="Picture 158"/>
          <p:cNvPicPr/>
          <p:nvPr/>
        </p:nvPicPr>
        <p:blipFill>
          <a:blip r:embed="rId5"/>
          <a:stretch/>
        </p:blipFill>
        <p:spPr>
          <a:xfrm>
            <a:off x="220572" y="162826"/>
            <a:ext cx="562508" cy="685723"/>
          </a:xfrm>
          <a:prstGeom prst="rect">
            <a:avLst/>
          </a:prstGeom>
        </p:spPr>
      </p:pic>
      <p:sp>
        <p:nvSpPr>
          <p:cNvPr id="159" name="Shape 159"/>
          <p:cNvSpPr/>
          <p:nvPr/>
        </p:nvSpPr>
        <p:spPr>
          <a:xfrm>
            <a:off x="6190636" y="758151"/>
            <a:ext cx="6001364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6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Оптимизация</a:t>
            </a:r>
            <a:r>
              <a:rPr sz="36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процесса уборки спиленных веток</a:t>
            </a:r>
            <a:r>
              <a:rPr sz="36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endParaRPr sz="3600" b="1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  <a:p>
            <a:pPr marL="0" indent="0" algn="l"/>
            <a:r>
              <a:rPr lang="ru-RU" sz="36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д</a:t>
            </a:r>
            <a:r>
              <a:rPr lang="ru-RU" sz="36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еревьев и их </a:t>
            </a:r>
            <a:r>
              <a:rPr sz="3600" b="1" dirty="0" err="1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утилизаци</a:t>
            </a:r>
            <a:r>
              <a:rPr sz="36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endParaRPr sz="3600" b="1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60" name="Shape 160"/>
          <p:cNvSpPr txBox="1"/>
          <p:nvPr/>
        </p:nvSpPr>
        <p:spPr>
          <a:xfrm>
            <a:off x="6083300" y="5517232"/>
            <a:ext cx="5993257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800" b="1" i="0" u="none" strike="noStrike" cap="none" spc="0" baseline="0" dirty="0" err="1">
                <a:solidFill>
                  <a:schemeClr val="bg1"/>
                </a:solidFill>
                <a:latin typeface="Arial Black"/>
                <a:ea typeface="Arial Black"/>
                <a:cs typeface="Arial Black"/>
              </a:rPr>
              <a:t>Докладчик</a:t>
            </a:r>
            <a:r>
              <a:rPr sz="2800" b="1" i="0" u="none" strike="noStrike" cap="none" spc="0" baseline="0" dirty="0" smtClean="0">
                <a:solidFill>
                  <a:schemeClr val="bg1"/>
                </a:solidFill>
                <a:latin typeface="Arial Black"/>
                <a:ea typeface="Arial Black"/>
                <a:cs typeface="Arial Black"/>
              </a:rPr>
              <a:t>:</a:t>
            </a:r>
            <a:r>
              <a:rPr lang="ru-RU" sz="2800" b="1" i="0" u="none" strike="noStrike" cap="none" spc="0" baseline="0" dirty="0" smtClean="0">
                <a:solidFill>
                  <a:schemeClr val="bg1"/>
                </a:solidFill>
                <a:latin typeface="Arial Black"/>
                <a:ea typeface="Arial Black"/>
                <a:cs typeface="Arial Black"/>
              </a:rPr>
              <a:t> </a:t>
            </a:r>
          </a:p>
          <a:p>
            <a:pPr marL="0" marR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0" u="none" strike="noStrike" cap="none" spc="0" baseline="0" dirty="0" smtClean="0">
                <a:solidFill>
                  <a:schemeClr val="bg1"/>
                </a:solidFill>
                <a:latin typeface="Arial Black"/>
                <a:ea typeface="Arial Black"/>
                <a:cs typeface="Arial Black"/>
              </a:rPr>
              <a:t>Дорофеев Олег Георгиевич</a:t>
            </a:r>
            <a:r>
              <a:rPr sz="2800" b="1" i="0" u="none" strike="noStrike" cap="none" spc="0" baseline="0" dirty="0" smtClean="0">
                <a:solidFill>
                  <a:schemeClr val="bg1"/>
                </a:solidFill>
                <a:latin typeface="Arial Black"/>
                <a:ea typeface="Arial Black"/>
                <a:cs typeface="Arial Black"/>
              </a:rPr>
              <a:t> </a:t>
            </a:r>
            <a:endParaRPr sz="1800" b="0" i="0" u="none" strike="noStrike" cap="none" spc="0" baseline="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476" t="11151" r="9248" b="5900"/>
          <a:stretch/>
        </p:blipFill>
        <p:spPr>
          <a:xfrm>
            <a:off x="335360" y="188640"/>
            <a:ext cx="11370357" cy="637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17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3" name="Shape 163"/>
          <p:cNvSpPr/>
          <p:nvPr/>
        </p:nvSpPr>
        <p:spPr>
          <a:xfrm>
            <a:off x="90852" y="164838"/>
            <a:ext cx="6534909" cy="58477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Статистические данные</a:t>
            </a:r>
          </a:p>
        </p:txBody>
      </p:sp>
      <p:pic>
        <p:nvPicPr>
          <p:cNvPr id="165" name="Picture 165"/>
          <p:cNvPicPr/>
          <p:nvPr/>
        </p:nvPicPr>
        <p:blipFill>
          <a:blip r:embed="rId2"/>
          <a:stretch/>
        </p:blipFill>
        <p:spPr>
          <a:xfrm>
            <a:off x="6213264" y="13119"/>
            <a:ext cx="6674270" cy="6831025"/>
          </a:xfrm>
          <a:prstGeom prst="rect">
            <a:avLst/>
          </a:prstGeom>
        </p:spPr>
      </p:pic>
      <p:sp>
        <p:nvSpPr>
          <p:cNvPr id="166" name="Shape 166"/>
          <p:cNvSpPr/>
          <p:nvPr/>
        </p:nvSpPr>
        <p:spPr>
          <a:xfrm>
            <a:off x="3048000" y="3105835"/>
            <a:ext cx="6096000" cy="646330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7" name="Shape 167"/>
          <p:cNvSpPr/>
          <p:nvPr/>
        </p:nvSpPr>
        <p:spPr>
          <a:xfrm>
            <a:off x="3048000" y="3105835"/>
            <a:ext cx="6096000" cy="646330"/>
          </a:xfrm>
          <a:prstGeom prst="rect">
            <a:avLst/>
          </a:prstGeom>
        </p:spPr>
        <p:txBody>
          <a:bodyPr lIns="91440" tIns="45720" rIns="91440" bIns="45720">
            <a:spAutoFit/>
          </a:bodyPr>
          <a:lstStyle/>
          <a:p>
            <a:pPr marL="0" indent="0" algn="l"/>
            <a: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sz="180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8" name="Shape 168"/>
          <p:cNvSpPr txBox="1"/>
          <p:nvPr/>
        </p:nvSpPr>
        <p:spPr>
          <a:xfrm>
            <a:off x="3636127" y="2531226"/>
            <a:ext cx="1513556" cy="7817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45</a:t>
            </a:r>
            <a:r>
              <a:rPr lang="ru-RU"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0</a:t>
            </a:r>
            <a:endParaRPr sz="3600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  <a:p>
            <a:pPr marL="0" indent="0" algn="l">
              <a:lnSpc>
                <a:spcPct val="80000"/>
              </a:lnSpc>
            </a:pPr>
            <a:r>
              <a:rPr sz="2000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деревьев</a:t>
            </a:r>
            <a:endParaRPr sz="2000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69" name="Shape 169"/>
          <p:cNvSpPr txBox="1"/>
          <p:nvPr/>
        </p:nvSpPr>
        <p:spPr>
          <a:xfrm>
            <a:off x="3548071" y="3515094"/>
            <a:ext cx="14157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1</a:t>
            </a:r>
            <a:r>
              <a:rPr lang="ru-RU"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958</a:t>
            </a:r>
          </a:p>
        </p:txBody>
      </p:sp>
      <p:sp>
        <p:nvSpPr>
          <p:cNvPr id="170" name="Shape 170"/>
          <p:cNvSpPr txBox="1"/>
          <p:nvPr/>
        </p:nvSpPr>
        <p:spPr>
          <a:xfrm>
            <a:off x="3661994" y="4505546"/>
            <a:ext cx="11079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8</a:t>
            </a:r>
            <a:r>
              <a:rPr lang="ru-RU" sz="36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15</a:t>
            </a:r>
            <a:endParaRPr sz="3600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71" name="Shape 171"/>
          <p:cNvSpPr txBox="1"/>
          <p:nvPr/>
        </p:nvSpPr>
        <p:spPr>
          <a:xfrm>
            <a:off x="5195828" y="3674409"/>
            <a:ext cx="46839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0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м</a:t>
            </a:r>
            <a:r>
              <a:rPr sz="2000" b="1" baseline="30000">
                <a:solidFill>
                  <a:srgbClr val="002060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72" name="Shape 172"/>
          <p:cNvSpPr txBox="1"/>
          <p:nvPr/>
        </p:nvSpPr>
        <p:spPr>
          <a:xfrm>
            <a:off x="391759" y="1810733"/>
            <a:ext cx="2581156" cy="523220"/>
          </a:xfrm>
          <a:prstGeom prst="rect">
            <a:avLst/>
          </a:prstGeom>
          <a:noFill/>
          <a:ln>
            <a:solidFill>
              <a:srgbClr val="002060"/>
            </a:solidFill>
            <a:prstDash val="solid"/>
          </a:ln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8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за</a:t>
            </a:r>
            <a:r>
              <a:rPr sz="28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1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8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год</a:t>
            </a:r>
            <a:r>
              <a:rPr sz="28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МБЭУ:</a:t>
            </a:r>
          </a:p>
        </p:txBody>
      </p:sp>
      <p:sp>
        <p:nvSpPr>
          <p:cNvPr id="173" name="Shape 173"/>
          <p:cNvSpPr txBox="1"/>
          <p:nvPr/>
        </p:nvSpPr>
        <p:spPr>
          <a:xfrm>
            <a:off x="391759" y="2707742"/>
            <a:ext cx="19939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4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обработало</a:t>
            </a:r>
          </a:p>
        </p:txBody>
      </p:sp>
      <p:sp>
        <p:nvSpPr>
          <p:cNvPr id="174" name="Shape 174"/>
          <p:cNvSpPr txBox="1"/>
          <p:nvPr/>
        </p:nvSpPr>
        <p:spPr>
          <a:xfrm>
            <a:off x="391759" y="3667180"/>
            <a:ext cx="1520672" cy="461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4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вывезло</a:t>
            </a:r>
          </a:p>
        </p:txBody>
      </p:sp>
      <p:sp>
        <p:nvSpPr>
          <p:cNvPr id="175" name="Shape 175"/>
          <p:cNvSpPr txBox="1"/>
          <p:nvPr/>
        </p:nvSpPr>
        <p:spPr>
          <a:xfrm>
            <a:off x="391759" y="4503754"/>
            <a:ext cx="311195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2400" b="1" dirty="0" err="1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затрат</a:t>
            </a:r>
            <a:r>
              <a:rPr lang="ru-RU" sz="2400" b="1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ы</a:t>
            </a:r>
            <a:endParaRPr sz="2400" b="1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  <a:p>
            <a:pPr marL="0" indent="0" algn="l"/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на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вывоз с учетом ГСМ</a:t>
            </a:r>
            <a:endParaRPr sz="2400" b="1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76" name="Shape 176"/>
          <p:cNvSpPr/>
          <p:nvPr/>
        </p:nvSpPr>
        <p:spPr>
          <a:xfrm>
            <a:off x="415968" y="3356447"/>
            <a:ext cx="5381328" cy="0"/>
          </a:xfrm>
          <a:prstGeom prst="line">
            <a:avLst/>
          </a:prstGeom>
          <a:ln w="28575">
            <a:solidFill>
              <a:srgbClr val="002060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77" name="Shape 177"/>
          <p:cNvSpPr/>
          <p:nvPr/>
        </p:nvSpPr>
        <p:spPr>
          <a:xfrm>
            <a:off x="415968" y="4289136"/>
            <a:ext cx="5381328" cy="0"/>
          </a:xfrm>
          <a:prstGeom prst="line">
            <a:avLst/>
          </a:prstGeom>
          <a:ln w="28575">
            <a:solidFill>
              <a:srgbClr val="002060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78" name="Shape 178"/>
          <p:cNvSpPr txBox="1"/>
          <p:nvPr/>
        </p:nvSpPr>
        <p:spPr>
          <a:xfrm>
            <a:off x="4690358" y="4573421"/>
            <a:ext cx="133863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20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тыс. руб.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/>
          <p:nvPr/>
        </p:nvSpPr>
        <p:spPr>
          <a:xfrm>
            <a:off x="0" y="-32473"/>
            <a:ext cx="12192000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36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1" name="Shape 181"/>
          <p:cNvSpPr/>
          <p:nvPr/>
        </p:nvSpPr>
        <p:spPr>
          <a:xfrm>
            <a:off x="214041" y="35262"/>
            <a:ext cx="11977959" cy="107721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Калькуляция</a:t>
            </a:r>
            <a:r>
              <a:rPr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затрат</a:t>
            </a:r>
            <a:r>
              <a:rPr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утилизации</a:t>
            </a:r>
            <a:r>
              <a:rPr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веток</a:t>
            </a:r>
            <a:r>
              <a:rPr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и </a:t>
            </a:r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деревьев</a:t>
            </a:r>
            <a:r>
              <a:rPr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 </a:t>
            </a:r>
            <a:r>
              <a:rPr lang="ru-RU" sz="32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в</a:t>
            </a:r>
            <a:r>
              <a:rPr sz="32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год</a:t>
            </a:r>
            <a:endParaRPr sz="3200" b="1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82" name="Shape 182"/>
          <p:cNvSpPr txBox="1"/>
          <p:nvPr/>
        </p:nvSpPr>
        <p:spPr>
          <a:xfrm>
            <a:off x="4343725" y="1691365"/>
            <a:ext cx="3756926" cy="646331"/>
          </a:xfrm>
          <a:prstGeom prst="rect">
            <a:avLst/>
          </a:prstGeom>
          <a:noFill/>
          <a:ln>
            <a:solidFill>
              <a:srgbClr val="002060"/>
            </a:solidFill>
            <a:prstDash val="solid"/>
          </a:ln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8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3600" dirty="0" err="1"/>
              <a:t>Затраты</a:t>
            </a:r>
            <a:r>
              <a:rPr sz="3600" dirty="0"/>
              <a:t>, </a:t>
            </a:r>
            <a:r>
              <a:rPr sz="2400" dirty="0" err="1"/>
              <a:t>тыс</a:t>
            </a:r>
            <a:r>
              <a:rPr sz="2400" dirty="0"/>
              <a:t>. </a:t>
            </a:r>
            <a:r>
              <a:rPr sz="2400" dirty="0" err="1"/>
              <a:t>руб</a:t>
            </a:r>
            <a:r>
              <a:rPr sz="2400" dirty="0"/>
              <a:t>.</a:t>
            </a:r>
          </a:p>
        </p:txBody>
      </p:sp>
      <p:sp>
        <p:nvSpPr>
          <p:cNvPr id="183" name="Shape 183"/>
          <p:cNvSpPr txBox="1"/>
          <p:nvPr/>
        </p:nvSpPr>
        <p:spPr>
          <a:xfrm>
            <a:off x="283122" y="1691365"/>
            <a:ext cx="3378169" cy="646331"/>
          </a:xfrm>
          <a:prstGeom prst="rect">
            <a:avLst/>
          </a:prstGeom>
          <a:noFill/>
          <a:ln>
            <a:solidFill>
              <a:srgbClr val="002060"/>
            </a:solidFill>
            <a:prstDash val="solid"/>
          </a:ln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8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3600"/>
              <a:t>Статья затрат</a:t>
            </a:r>
          </a:p>
        </p:txBody>
      </p:sp>
      <p:sp>
        <p:nvSpPr>
          <p:cNvPr id="184" name="Shape 184"/>
          <p:cNvSpPr txBox="1"/>
          <p:nvPr/>
        </p:nvSpPr>
        <p:spPr>
          <a:xfrm>
            <a:off x="241621" y="4231981"/>
            <a:ext cx="2172518" cy="9541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4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2800"/>
              <a:t>персонал</a:t>
            </a:r>
          </a:p>
          <a:p>
            <a:r>
              <a:rPr sz="2800"/>
              <a:t>(7 человек)</a:t>
            </a:r>
          </a:p>
        </p:txBody>
      </p:sp>
      <p:sp>
        <p:nvSpPr>
          <p:cNvPr id="185" name="Shape 185"/>
          <p:cNvSpPr txBox="1"/>
          <p:nvPr/>
        </p:nvSpPr>
        <p:spPr>
          <a:xfrm>
            <a:off x="275364" y="3443336"/>
            <a:ext cx="33859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4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2800"/>
              <a:t>транспортировка </a:t>
            </a:r>
          </a:p>
        </p:txBody>
      </p:sp>
      <p:sp>
        <p:nvSpPr>
          <p:cNvPr id="186" name="Shape 186"/>
          <p:cNvSpPr txBox="1"/>
          <p:nvPr/>
        </p:nvSpPr>
        <p:spPr>
          <a:xfrm>
            <a:off x="241621" y="2700063"/>
            <a:ext cx="361310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4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2800"/>
              <a:t>оплата утилизации</a:t>
            </a:r>
          </a:p>
        </p:txBody>
      </p:sp>
      <p:sp>
        <p:nvSpPr>
          <p:cNvPr id="187" name="Shape 187"/>
          <p:cNvSpPr txBox="1"/>
          <p:nvPr/>
        </p:nvSpPr>
        <p:spPr>
          <a:xfrm>
            <a:off x="4628727" y="2797006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lang="ru-RU" sz="2800" b="1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419 </a:t>
            </a:r>
            <a:r>
              <a:rPr lang="ru-RU" sz="2800" b="1" dirty="0" err="1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тыс.руб</a:t>
            </a:r>
            <a:endParaRPr sz="2800" b="1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88" name="Shape 188"/>
          <p:cNvSpPr txBox="1"/>
          <p:nvPr/>
        </p:nvSpPr>
        <p:spPr>
          <a:xfrm flipH="1">
            <a:off x="4621186" y="3579445"/>
            <a:ext cx="30589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lang="ru-RU" sz="2800" b="1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815 </a:t>
            </a:r>
            <a:r>
              <a:rPr lang="ru-RU" sz="2800" b="1" dirty="0" err="1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тыс.руб</a:t>
            </a:r>
            <a:endParaRPr sz="2800" b="1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89" name="Shape 189"/>
          <p:cNvSpPr txBox="1"/>
          <p:nvPr/>
        </p:nvSpPr>
        <p:spPr>
          <a:xfrm>
            <a:off x="4651606" y="4638968"/>
            <a:ext cx="1847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endParaRPr sz="3600" b="1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190" name="Shape 190"/>
          <p:cNvSpPr/>
          <p:nvPr/>
        </p:nvSpPr>
        <p:spPr>
          <a:xfrm>
            <a:off x="3937053" y="1843832"/>
            <a:ext cx="4655" cy="3342256"/>
          </a:xfrm>
          <a:prstGeom prst="line">
            <a:avLst/>
          </a:prstGeom>
          <a:ln w="28575">
            <a:solidFill>
              <a:srgbClr val="002060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91" name="Shape 191"/>
          <p:cNvSpPr/>
          <p:nvPr/>
        </p:nvSpPr>
        <p:spPr>
          <a:xfrm>
            <a:off x="4476229" y="2642203"/>
            <a:ext cx="5182229" cy="1602266"/>
          </a:xfrm>
          <a:prstGeom prst="roundRect">
            <a:avLst/>
          </a:prstGeom>
          <a:noFill/>
          <a:ln w="76200">
            <a:solidFill>
              <a:srgbClr val="BBC4FF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2" name="Shape 192"/>
          <p:cNvSpPr/>
          <p:nvPr/>
        </p:nvSpPr>
        <p:spPr>
          <a:xfrm flipV="1">
            <a:off x="6018615" y="3420006"/>
            <a:ext cx="1215408" cy="1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 w="med" len="me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93" name="Shape 193"/>
          <p:cNvSpPr txBox="1"/>
          <p:nvPr/>
        </p:nvSpPr>
        <p:spPr>
          <a:xfrm>
            <a:off x="7301724" y="2781117"/>
            <a:ext cx="235673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36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Снизить</a:t>
            </a:r>
          </a:p>
          <a:p>
            <a:pPr marL="0" indent="0" algn="l"/>
            <a:r>
              <a:rPr sz="36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затраты</a:t>
            </a:r>
          </a:p>
        </p:txBody>
      </p:sp>
      <p:sp>
        <p:nvSpPr>
          <p:cNvPr id="194" name="Shape 194"/>
          <p:cNvSpPr/>
          <p:nvPr/>
        </p:nvSpPr>
        <p:spPr>
          <a:xfrm>
            <a:off x="6469499" y="4791456"/>
            <a:ext cx="5722501" cy="2076490"/>
          </a:xfrm>
          <a:prstGeom prst="rect">
            <a:avLst/>
          </a:prstGeom>
          <a:solidFill>
            <a:srgbClr val="BBC4FF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5" name="Shape 195"/>
          <p:cNvSpPr txBox="1"/>
          <p:nvPr/>
        </p:nvSpPr>
        <p:spPr>
          <a:xfrm>
            <a:off x="6662035" y="5229773"/>
            <a:ext cx="3679211" cy="12741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sz="24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Средняя цена </a:t>
            </a:r>
          </a:p>
          <a:p>
            <a:pPr marL="0" indent="0" algn="l">
              <a:lnSpc>
                <a:spcPct val="80000"/>
              </a:lnSpc>
            </a:pPr>
            <a:r>
              <a:rPr sz="24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утилизации </a:t>
            </a:r>
          </a:p>
          <a:p>
            <a:pPr marL="0" indent="0" algn="l">
              <a:lnSpc>
                <a:spcPct val="80000"/>
              </a:lnSpc>
            </a:pPr>
            <a:r>
              <a:rPr sz="24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древесных отходов </a:t>
            </a:r>
          </a:p>
          <a:p>
            <a:pPr marL="0" indent="0" algn="l">
              <a:lnSpc>
                <a:spcPct val="80000"/>
              </a:lnSpc>
            </a:pPr>
            <a:r>
              <a:rPr sz="240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составляет</a:t>
            </a:r>
          </a:p>
        </p:txBody>
      </p:sp>
      <p:sp>
        <p:nvSpPr>
          <p:cNvPr id="196" name="Shape 196"/>
          <p:cNvSpPr txBox="1"/>
          <p:nvPr/>
        </p:nvSpPr>
        <p:spPr>
          <a:xfrm>
            <a:off x="10341247" y="5299812"/>
            <a:ext cx="1569660" cy="10525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lang="ru-RU" sz="54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534</a:t>
            </a:r>
            <a:endParaRPr sz="5400" dirty="0">
              <a:solidFill>
                <a:srgbClr val="FF0000"/>
              </a:solidFill>
              <a:latin typeface="Arial Black"/>
              <a:ea typeface="Arial Black"/>
              <a:cs typeface="Arial Black"/>
            </a:endParaRPr>
          </a:p>
          <a:p>
            <a:pPr marL="0" indent="0" algn="l">
              <a:lnSpc>
                <a:spcPct val="80000"/>
              </a:lnSpc>
            </a:pPr>
            <a:r>
              <a:rPr sz="1800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руб</a:t>
            </a:r>
            <a:r>
              <a:rPr sz="2400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./</a:t>
            </a:r>
            <a:r>
              <a:rPr lang="ru-RU" sz="2400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т</a:t>
            </a:r>
            <a:endParaRPr sz="2400" baseline="30000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title" idx="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99" name="Shape 19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0" name="Shape 200"/>
          <p:cNvSpPr/>
          <p:nvPr/>
        </p:nvSpPr>
        <p:spPr>
          <a:xfrm>
            <a:off x="-1" y="0"/>
            <a:ext cx="12192000" cy="1077218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Логистическая карта и варианты организации процесса</a:t>
            </a:r>
          </a:p>
        </p:txBody>
      </p:sp>
      <p:pic>
        <p:nvPicPr>
          <p:cNvPr id="202" name="Picture 202"/>
          <p:cNvPicPr/>
          <p:nvPr/>
        </p:nvPicPr>
        <p:blipFill>
          <a:blip r:embed="rId2"/>
          <a:stretch/>
        </p:blipFill>
        <p:spPr>
          <a:xfrm>
            <a:off x="1" y="1077218"/>
            <a:ext cx="12192000" cy="5780782"/>
          </a:xfrm>
          <a:prstGeom prst="rect">
            <a:avLst/>
          </a:prstGeom>
        </p:spPr>
      </p:pic>
      <p:sp>
        <p:nvSpPr>
          <p:cNvPr id="203" name="Shape 203"/>
          <p:cNvSpPr/>
          <p:nvPr/>
        </p:nvSpPr>
        <p:spPr>
          <a:xfrm>
            <a:off x="-1" y="4989282"/>
            <a:ext cx="5017477" cy="1689495"/>
          </a:xfrm>
          <a:prstGeom prst="rect">
            <a:avLst/>
          </a:prstGeom>
          <a:solidFill>
            <a:srgbClr val="BBC4FF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4" name="Shape 204"/>
          <p:cNvSpPr txBox="1"/>
          <p:nvPr/>
        </p:nvSpPr>
        <p:spPr>
          <a:xfrm>
            <a:off x="2859677" y="4989282"/>
            <a:ext cx="26883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lang="ru-RU" sz="40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135</a:t>
            </a:r>
            <a:r>
              <a:rPr sz="3200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600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км</a:t>
            </a:r>
            <a:endParaRPr sz="3600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5" name="Shape 205"/>
          <p:cNvSpPr txBox="1"/>
          <p:nvPr/>
        </p:nvSpPr>
        <p:spPr>
          <a:xfrm>
            <a:off x="88945" y="5151892"/>
            <a:ext cx="2262639" cy="7571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Расстояние</a:t>
            </a:r>
            <a:r>
              <a:rPr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</a:p>
          <a:p>
            <a:pPr marL="0" indent="0" algn="l">
              <a:lnSpc>
                <a:spcPct val="80000"/>
              </a:lnSpc>
            </a:pPr>
            <a:r>
              <a:rPr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до</a:t>
            </a:r>
            <a:r>
              <a:rPr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полигона</a:t>
            </a:r>
            <a:r>
              <a:rPr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и обратно</a:t>
            </a:r>
            <a:r>
              <a:rPr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endParaRPr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206" name="Shape 206"/>
          <p:cNvSpPr txBox="1"/>
          <p:nvPr/>
        </p:nvSpPr>
        <p:spPr>
          <a:xfrm>
            <a:off x="130623" y="5995514"/>
            <a:ext cx="2494594" cy="683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/>
            <a:lvl1pPr marL="0" lvl="0" indent="0" algn="l">
              <a:defRPr sz="2400">
                <a:solidFill>
                  <a:srgbClr val="00206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dirty="0" err="1"/>
              <a:t>Время</a:t>
            </a:r>
            <a:r>
              <a:rPr dirty="0"/>
              <a:t> </a:t>
            </a:r>
          </a:p>
          <a:p>
            <a:pPr>
              <a:lnSpc>
                <a:spcPct val="80000"/>
              </a:lnSpc>
            </a:pP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один</a:t>
            </a:r>
            <a:r>
              <a:rPr dirty="0"/>
              <a:t> </a:t>
            </a:r>
            <a:r>
              <a:rPr dirty="0" err="1"/>
              <a:t>рейс</a:t>
            </a:r>
            <a:endParaRPr dirty="0"/>
          </a:p>
        </p:txBody>
      </p:sp>
      <p:sp>
        <p:nvSpPr>
          <p:cNvPr id="207" name="Shape 207"/>
          <p:cNvSpPr txBox="1"/>
          <p:nvPr/>
        </p:nvSpPr>
        <p:spPr>
          <a:xfrm>
            <a:off x="2859677" y="5842337"/>
            <a:ext cx="173334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lang="ru-RU" sz="4000" dirty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3</a:t>
            </a:r>
            <a:r>
              <a:rPr sz="2800" dirty="0" smtClean="0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3600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ч</a:t>
            </a:r>
            <a:endParaRPr sz="4400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grpSp>
        <p:nvGrpSpPr>
          <p:cNvPr id="208" name="Shape 208"/>
          <p:cNvGrpSpPr/>
          <p:nvPr/>
        </p:nvGrpSpPr>
        <p:grpSpPr>
          <a:xfrm>
            <a:off x="8161215" y="1276203"/>
            <a:ext cx="4030783" cy="2277807"/>
            <a:chOff x="0" y="0"/>
            <a:chExt cx="4030783" cy="2277807"/>
          </a:xfrm>
        </p:grpSpPr>
        <p:sp>
          <p:nvSpPr>
            <p:cNvPr id="209" name="Shape 209"/>
            <p:cNvSpPr/>
            <p:nvPr/>
          </p:nvSpPr>
          <p:spPr>
            <a:xfrm>
              <a:off x="0" y="0"/>
              <a:ext cx="4030783" cy="2277807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 anchor="ctr"/>
            <a:lstStyle/>
            <a:p>
              <a:pPr marL="0" indent="0" algn="ctr"/>
              <a:endParaRPr sz="18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0" name="Shape 210"/>
            <p:cNvSpPr txBox="1"/>
            <p:nvPr/>
          </p:nvSpPr>
          <p:spPr>
            <a:xfrm>
              <a:off x="595477" y="246368"/>
              <a:ext cx="2790635" cy="64633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marL="0" indent="0" algn="l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Удаленность полигона</a:t>
              </a:r>
            </a:p>
            <a:p>
              <a:pPr marL="0" indent="0" algn="l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приводит к:</a:t>
              </a:r>
            </a:p>
          </p:txBody>
        </p:sp>
        <p:sp>
          <p:nvSpPr>
            <p:cNvPr id="211" name="Shape 211"/>
            <p:cNvSpPr txBox="1"/>
            <p:nvPr/>
          </p:nvSpPr>
          <p:spPr>
            <a:xfrm>
              <a:off x="595477" y="929432"/>
              <a:ext cx="220752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marL="0" indent="0" algn="l"/>
              <a:r>
                <a:rPr sz="1800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большим затратам</a:t>
              </a:r>
            </a:p>
          </p:txBody>
        </p:sp>
        <p:sp>
          <p:nvSpPr>
            <p:cNvPr id="212" name="Shape 212"/>
            <p:cNvSpPr txBox="1"/>
            <p:nvPr/>
          </p:nvSpPr>
          <p:spPr>
            <a:xfrm>
              <a:off x="595477" y="1310959"/>
              <a:ext cx="2914323" cy="369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marL="0" indent="0" algn="l"/>
              <a:r>
                <a:rPr sz="1800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быстрому износу техники</a:t>
              </a:r>
            </a:p>
          </p:txBody>
        </p:sp>
        <p:sp>
          <p:nvSpPr>
            <p:cNvPr id="213" name="Shape 213"/>
            <p:cNvSpPr txBox="1"/>
            <p:nvPr/>
          </p:nvSpPr>
          <p:spPr>
            <a:xfrm>
              <a:off x="595477" y="1714528"/>
              <a:ext cx="292874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91440" tIns="45720" rIns="91440" bIns="45720">
              <a:spAutoFit/>
            </a:bodyPr>
            <a:lstStyle/>
            <a:p>
              <a:pPr marL="0" indent="0" algn="l"/>
              <a:r>
                <a:rPr sz="1800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снижению оперативности</a:t>
              </a:r>
            </a:p>
          </p:txBody>
        </p:sp>
        <p:sp>
          <p:nvSpPr>
            <p:cNvPr id="214" name="Shape 214"/>
            <p:cNvSpPr/>
            <p:nvPr/>
          </p:nvSpPr>
          <p:spPr>
            <a:xfrm>
              <a:off x="207125" y="1004646"/>
              <a:ext cx="304799" cy="218902"/>
            </a:xfrm>
            <a:prstGeom prst="chevron">
              <a:avLst/>
            </a:prstGeom>
            <a:solidFill>
              <a:srgbClr val="002060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marL="0" indent="0" algn="ctr"/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5" name="Shape 215"/>
            <p:cNvSpPr/>
            <p:nvPr/>
          </p:nvSpPr>
          <p:spPr>
            <a:xfrm>
              <a:off x="207125" y="1399619"/>
              <a:ext cx="304799" cy="218902"/>
            </a:xfrm>
            <a:prstGeom prst="chevron">
              <a:avLst/>
            </a:prstGeom>
            <a:solidFill>
              <a:srgbClr val="002060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marL="0" indent="0" algn="ctr"/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207125" y="1794592"/>
              <a:ext cx="304799" cy="218902"/>
            </a:xfrm>
            <a:prstGeom prst="chevron">
              <a:avLst/>
            </a:prstGeom>
            <a:solidFill>
              <a:srgbClr val="002060"/>
            </a:solidFill>
            <a:ln>
              <a:noFill/>
            </a:ln>
          </p:spPr>
          <p:txBody>
            <a:bodyPr lIns="91440" tIns="45720" rIns="91440" bIns="45720" anchor="ctr"/>
            <a:lstStyle/>
            <a:p>
              <a:pPr marL="0" indent="0" algn="ctr"/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/>
          <p:nvPr/>
        </p:nvSpPr>
        <p:spPr>
          <a:xfrm>
            <a:off x="-93044" y="-24287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220" name="Picture 220"/>
          <p:cNvPicPr/>
          <p:nvPr/>
        </p:nvPicPr>
        <p:blipFill>
          <a:blip r:embed="rId2"/>
          <a:stretch/>
        </p:blipFill>
        <p:spPr>
          <a:xfrm>
            <a:off x="4395221" y="457416"/>
            <a:ext cx="844631" cy="844631"/>
          </a:xfrm>
          <a:prstGeom prst="rect">
            <a:avLst/>
          </a:prstGeom>
          <a:ln>
            <a:solidFill>
              <a:srgbClr val="FAF9E7"/>
            </a:solidFill>
            <a:prstDash val="solid"/>
          </a:ln>
        </p:spPr>
      </p:pic>
      <p:sp>
        <p:nvSpPr>
          <p:cNvPr id="221" name="Shape 221"/>
          <p:cNvSpPr/>
          <p:nvPr/>
        </p:nvSpPr>
        <p:spPr>
          <a:xfrm>
            <a:off x="4718186" y="1658054"/>
            <a:ext cx="310057" cy="272163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2" name="Shape 222"/>
          <p:cNvSpPr/>
          <p:nvPr/>
        </p:nvSpPr>
        <p:spPr>
          <a:xfrm>
            <a:off x="3383715" y="1484564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Поступило задание  на снос дерева </a:t>
            </a:r>
          </a:p>
        </p:txBody>
      </p:sp>
      <p:sp>
        <p:nvSpPr>
          <p:cNvPr id="223" name="Shape 223"/>
          <p:cNvSpPr txBox="1"/>
          <p:nvPr/>
        </p:nvSpPr>
        <p:spPr>
          <a:xfrm>
            <a:off x="3383715" y="1175946"/>
            <a:ext cx="1342954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4" name="Shape 224"/>
          <p:cNvSpPr/>
          <p:nvPr/>
        </p:nvSpPr>
        <p:spPr>
          <a:xfrm>
            <a:off x="3073658" y="1669798"/>
            <a:ext cx="310056" cy="272163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5" name="Shape 225"/>
          <p:cNvSpPr/>
          <p:nvPr/>
        </p:nvSpPr>
        <p:spPr>
          <a:xfrm>
            <a:off x="1673735" y="1484563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Мастер расписывает задание</a:t>
            </a:r>
          </a:p>
        </p:txBody>
      </p:sp>
      <p:sp>
        <p:nvSpPr>
          <p:cNvPr id="226" name="Shape 226"/>
          <p:cNvSpPr txBox="1"/>
          <p:nvPr/>
        </p:nvSpPr>
        <p:spPr>
          <a:xfrm>
            <a:off x="1673735" y="1175945"/>
            <a:ext cx="1342954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7" name="Shape 227"/>
          <p:cNvSpPr/>
          <p:nvPr/>
        </p:nvSpPr>
        <p:spPr>
          <a:xfrm>
            <a:off x="1982368" y="1175944"/>
            <a:ext cx="828175" cy="307777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1400" b="1" spc="-4">
                <a:solidFill>
                  <a:schemeClr val="bg1"/>
                </a:solidFill>
                <a:latin typeface="Arial"/>
                <a:ea typeface="Arial"/>
                <a:cs typeface="Arial"/>
              </a:rPr>
              <a:t>Мастер</a:t>
            </a:r>
            <a:endParaRPr sz="140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28" name="Shape 228"/>
          <p:cNvSpPr/>
          <p:nvPr/>
        </p:nvSpPr>
        <p:spPr>
          <a:xfrm>
            <a:off x="5091196" y="988149"/>
            <a:ext cx="2262634" cy="1363298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4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Рабочие пильщики –3</a:t>
            </a:r>
          </a:p>
          <a:p>
            <a:pPr marL="0" indent="0" algn="ctr"/>
            <a:r>
              <a:rPr sz="14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Вышка- 1</a:t>
            </a:r>
          </a:p>
          <a:p>
            <a:pPr marL="0" indent="0" algn="ctr"/>
            <a:r>
              <a:rPr sz="14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Газель - </a:t>
            </a:r>
            <a:r>
              <a:rPr sz="16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229" name="Shape 229"/>
          <p:cNvSpPr txBox="1"/>
          <p:nvPr/>
        </p:nvSpPr>
        <p:spPr>
          <a:xfrm>
            <a:off x="5239852" y="657224"/>
            <a:ext cx="1735868" cy="330924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Выехали на место</a:t>
            </a:r>
          </a:p>
        </p:txBody>
      </p:sp>
      <p:sp>
        <p:nvSpPr>
          <p:cNvPr id="230" name="Shape 230"/>
          <p:cNvSpPr/>
          <p:nvPr/>
        </p:nvSpPr>
        <p:spPr>
          <a:xfrm>
            <a:off x="6807351" y="508695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231" name="Shape 231"/>
          <p:cNvSpPr/>
          <p:nvPr/>
        </p:nvSpPr>
        <p:spPr>
          <a:xfrm>
            <a:off x="7712527" y="1411286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Спилили дерево</a:t>
            </a:r>
          </a:p>
        </p:txBody>
      </p:sp>
      <p:sp>
        <p:nvSpPr>
          <p:cNvPr id="232" name="Shape 232"/>
          <p:cNvSpPr txBox="1"/>
          <p:nvPr/>
        </p:nvSpPr>
        <p:spPr>
          <a:xfrm>
            <a:off x="7712527" y="1102668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33" name="Shape 233"/>
          <p:cNvSpPr/>
          <p:nvPr/>
        </p:nvSpPr>
        <p:spPr>
          <a:xfrm>
            <a:off x="7353830" y="1617746"/>
            <a:ext cx="310057" cy="272163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34" name="Shape 234"/>
          <p:cNvSpPr/>
          <p:nvPr/>
        </p:nvSpPr>
        <p:spPr>
          <a:xfrm>
            <a:off x="9414180" y="1417416"/>
            <a:ext cx="1342953" cy="785880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Уехали на следующее задание</a:t>
            </a:r>
          </a:p>
        </p:txBody>
      </p:sp>
      <p:sp>
        <p:nvSpPr>
          <p:cNvPr id="235" name="Shape 235"/>
          <p:cNvSpPr txBox="1"/>
          <p:nvPr/>
        </p:nvSpPr>
        <p:spPr>
          <a:xfrm>
            <a:off x="9414180" y="1108798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36" name="Shape 236"/>
          <p:cNvSpPr/>
          <p:nvPr/>
        </p:nvSpPr>
        <p:spPr>
          <a:xfrm>
            <a:off x="9079802" y="1617425"/>
            <a:ext cx="310057" cy="27216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37" name="Shape 237"/>
          <p:cNvSpPr/>
          <p:nvPr/>
        </p:nvSpPr>
        <p:spPr>
          <a:xfrm>
            <a:off x="5398474" y="3420582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Камаз – 1</a:t>
            </a:r>
          </a:p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Трактор - 1</a:t>
            </a:r>
          </a:p>
        </p:txBody>
      </p:sp>
      <p:sp>
        <p:nvSpPr>
          <p:cNvPr id="238" name="Shape 238"/>
          <p:cNvSpPr txBox="1"/>
          <p:nvPr/>
        </p:nvSpPr>
        <p:spPr>
          <a:xfrm>
            <a:off x="5398474" y="3111964"/>
            <a:ext cx="1342954" cy="308616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39" name="Shape 239"/>
          <p:cNvSpPr/>
          <p:nvPr/>
        </p:nvSpPr>
        <p:spPr>
          <a:xfrm>
            <a:off x="1941274" y="3409453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Мастер расписывает задание</a:t>
            </a:r>
          </a:p>
        </p:txBody>
      </p:sp>
      <p:sp>
        <p:nvSpPr>
          <p:cNvPr id="240" name="Shape 240"/>
          <p:cNvSpPr txBox="1"/>
          <p:nvPr/>
        </p:nvSpPr>
        <p:spPr>
          <a:xfrm>
            <a:off x="1941274" y="3100835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Мастер</a:t>
            </a:r>
          </a:p>
        </p:txBody>
      </p:sp>
      <p:sp>
        <p:nvSpPr>
          <p:cNvPr id="241" name="Shape 241"/>
          <p:cNvSpPr/>
          <p:nvPr/>
        </p:nvSpPr>
        <p:spPr>
          <a:xfrm>
            <a:off x="3341196" y="3666311"/>
            <a:ext cx="310057" cy="27216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42" name="Shape 242"/>
          <p:cNvSpPr/>
          <p:nvPr/>
        </p:nvSpPr>
        <p:spPr>
          <a:xfrm>
            <a:off x="6735637" y="3672248"/>
            <a:ext cx="310057" cy="27216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43" name="Shape 243"/>
          <p:cNvSpPr/>
          <p:nvPr/>
        </p:nvSpPr>
        <p:spPr>
          <a:xfrm>
            <a:off x="7051485" y="3409453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Погрузка спила в Камаз</a:t>
            </a:r>
          </a:p>
        </p:txBody>
      </p:sp>
      <p:sp>
        <p:nvSpPr>
          <p:cNvPr id="244" name="Shape 244"/>
          <p:cNvSpPr txBox="1"/>
          <p:nvPr/>
        </p:nvSpPr>
        <p:spPr>
          <a:xfrm>
            <a:off x="7051485" y="3100835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45" name="Shape 245"/>
          <p:cNvSpPr/>
          <p:nvPr/>
        </p:nvSpPr>
        <p:spPr>
          <a:xfrm>
            <a:off x="8169930" y="2961846"/>
            <a:ext cx="300662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46" name="Shape 246"/>
          <p:cNvSpPr/>
          <p:nvPr/>
        </p:nvSpPr>
        <p:spPr>
          <a:xfrm>
            <a:off x="3689203" y="3409453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Поступило задание  на уборку территории</a:t>
            </a:r>
          </a:p>
        </p:txBody>
      </p:sp>
      <p:sp>
        <p:nvSpPr>
          <p:cNvPr id="247" name="Shape 247"/>
          <p:cNvSpPr txBox="1"/>
          <p:nvPr/>
        </p:nvSpPr>
        <p:spPr>
          <a:xfrm>
            <a:off x="3689203" y="3100835"/>
            <a:ext cx="1342954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Мастер</a:t>
            </a:r>
          </a:p>
        </p:txBody>
      </p:sp>
      <p:sp>
        <p:nvSpPr>
          <p:cNvPr id="248" name="Shape 248"/>
          <p:cNvSpPr/>
          <p:nvPr/>
        </p:nvSpPr>
        <p:spPr>
          <a:xfrm>
            <a:off x="5048678" y="3655464"/>
            <a:ext cx="310057" cy="27216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49" name="Shape 249"/>
          <p:cNvSpPr/>
          <p:nvPr/>
        </p:nvSpPr>
        <p:spPr>
          <a:xfrm>
            <a:off x="8412119" y="3594743"/>
            <a:ext cx="310057" cy="272162"/>
          </a:xfrm>
          <a:prstGeom prst="rightArrow">
            <a:avLst/>
          </a:prstGeom>
          <a:solidFill>
            <a:srgbClr val="00206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50" name="Shape 250"/>
          <p:cNvSpPr/>
          <p:nvPr/>
        </p:nvSpPr>
        <p:spPr>
          <a:xfrm>
            <a:off x="8705209" y="3409453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Вывезли на полигон</a:t>
            </a:r>
          </a:p>
        </p:txBody>
      </p:sp>
      <p:sp>
        <p:nvSpPr>
          <p:cNvPr id="251" name="Shape 251"/>
          <p:cNvSpPr txBox="1"/>
          <p:nvPr/>
        </p:nvSpPr>
        <p:spPr>
          <a:xfrm>
            <a:off x="8705209" y="3100835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Водитель</a:t>
            </a:r>
          </a:p>
        </p:txBody>
      </p:sp>
      <p:sp>
        <p:nvSpPr>
          <p:cNvPr id="252" name="Shape 252"/>
          <p:cNvSpPr/>
          <p:nvPr/>
        </p:nvSpPr>
        <p:spPr>
          <a:xfrm>
            <a:off x="9832039" y="2976368"/>
            <a:ext cx="300662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253" name="Shape 253"/>
          <p:cNvSpPr txBox="1"/>
          <p:nvPr/>
        </p:nvSpPr>
        <p:spPr>
          <a:xfrm>
            <a:off x="1532177" y="4628559"/>
            <a:ext cx="9968058" cy="1918766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/>
          <a:p>
            <a:pPr marL="9952" indent="0" algn="ctr">
              <a:spcAft>
                <a:spcPts val="600"/>
              </a:spcAft>
            </a:pPr>
            <a:r>
              <a:rPr sz="2400" b="1" spc="-4" dirty="0" err="1">
                <a:solidFill>
                  <a:srgbClr val="FF0000"/>
                </a:solidFill>
                <a:latin typeface="Arial"/>
                <a:ea typeface="Arial"/>
                <a:cs typeface="Arial"/>
              </a:rPr>
              <a:t>Проблемы</a:t>
            </a:r>
            <a:endParaRPr sz="2400" b="1" spc="-4" dirty="0">
              <a:solidFill>
                <a:srgbClr val="FF0000"/>
              </a:solidFill>
              <a:latin typeface="Arial"/>
              <a:ea typeface="Arial"/>
              <a:cs typeface="Arial"/>
            </a:endParaRPr>
          </a:p>
          <a:p>
            <a:pPr marL="9952" indent="0" algn="just">
              <a:spcAft>
                <a:spcPts val="600"/>
              </a:spcAft>
            </a:pP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Излишнее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количество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техники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и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людей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для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сноса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и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погрузки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спила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(7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человек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).</a:t>
            </a:r>
          </a:p>
          <a:p>
            <a:pPr marL="9952" indent="0" algn="just">
              <a:spcAft>
                <a:spcPts val="600"/>
              </a:spcAft>
            </a:pP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Объемные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ветки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дерева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заполняют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кузов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КАМАЗа</a:t>
            </a:r>
            <a:r>
              <a:rPr lang="ru-RU" sz="1600" b="1" spc="-4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на 30%</a:t>
            </a:r>
            <a:r>
              <a:rPr sz="1600" b="1" spc="-4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Машина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не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загружена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по</a:t>
            </a:r>
            <a:r>
              <a:rPr sz="1600" b="1" spc="-4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весу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</a:p>
          <a:p>
            <a:pPr marL="9952" indent="0" algn="just">
              <a:spcAft>
                <a:spcPts val="600"/>
              </a:spcAft>
            </a:pP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Водитель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КАМАЗа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делает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несколько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рейсов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,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чтобы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вывезти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все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отходы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9952" indent="0" algn="just"/>
            <a:r>
              <a:rPr sz="1600" b="1" spc="-4" dirty="0" err="1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Упущенная</a:t>
            </a:r>
            <a:r>
              <a:rPr sz="1600" b="1" spc="-4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выгода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от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не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реализации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6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дерева-веток</a:t>
            </a:r>
            <a:r>
              <a:rPr sz="16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9952" indent="0" algn="just"/>
            <a:endParaRPr sz="1600" i="1" dirty="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54" name="Shape 254"/>
          <p:cNvSpPr/>
          <p:nvPr/>
        </p:nvSpPr>
        <p:spPr>
          <a:xfrm>
            <a:off x="6516206" y="2940769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255" name="Shape 255"/>
          <p:cNvSpPr/>
          <p:nvPr/>
        </p:nvSpPr>
        <p:spPr>
          <a:xfrm>
            <a:off x="9832039" y="3354088"/>
            <a:ext cx="300662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256" name="Shape 256"/>
          <p:cNvSpPr/>
          <p:nvPr/>
        </p:nvSpPr>
        <p:spPr>
          <a:xfrm>
            <a:off x="-73219" y="-13149"/>
            <a:ext cx="6335389" cy="58477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Карта текущего состояния</a:t>
            </a:r>
          </a:p>
        </p:txBody>
      </p:sp>
      <p:sp>
        <p:nvSpPr>
          <p:cNvPr id="257" name="Shape 257"/>
          <p:cNvSpPr/>
          <p:nvPr/>
        </p:nvSpPr>
        <p:spPr>
          <a:xfrm>
            <a:off x="1110389" y="5042700"/>
            <a:ext cx="300661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258" name="Shape 258"/>
          <p:cNvSpPr/>
          <p:nvPr/>
        </p:nvSpPr>
        <p:spPr>
          <a:xfrm>
            <a:off x="1110389" y="5425191"/>
            <a:ext cx="300661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2</a:t>
            </a:r>
          </a:p>
        </p:txBody>
      </p:sp>
      <p:sp>
        <p:nvSpPr>
          <p:cNvPr id="259" name="Shape 259"/>
          <p:cNvSpPr/>
          <p:nvPr/>
        </p:nvSpPr>
        <p:spPr>
          <a:xfrm>
            <a:off x="1110389" y="5783395"/>
            <a:ext cx="300661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3</a:t>
            </a:r>
          </a:p>
        </p:txBody>
      </p:sp>
      <p:sp>
        <p:nvSpPr>
          <p:cNvPr id="260" name="Shape 260"/>
          <p:cNvSpPr/>
          <p:nvPr/>
        </p:nvSpPr>
        <p:spPr>
          <a:xfrm>
            <a:off x="1110389" y="6141599"/>
            <a:ext cx="300661" cy="297057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4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/>
          <p:nvPr/>
        </p:nvSpPr>
        <p:spPr>
          <a:xfrm>
            <a:off x="-93044" y="-19484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264" name="Picture 264"/>
          <p:cNvPicPr/>
          <p:nvPr/>
        </p:nvPicPr>
        <p:blipFill>
          <a:blip r:embed="rId2"/>
          <a:stretch/>
        </p:blipFill>
        <p:spPr>
          <a:xfrm>
            <a:off x="3840562" y="451576"/>
            <a:ext cx="844631" cy="844631"/>
          </a:xfrm>
          <a:prstGeom prst="rect">
            <a:avLst/>
          </a:prstGeom>
        </p:spPr>
      </p:pic>
      <p:sp>
        <p:nvSpPr>
          <p:cNvPr id="265" name="Shape 265"/>
          <p:cNvSpPr txBox="1"/>
          <p:nvPr/>
        </p:nvSpPr>
        <p:spPr>
          <a:xfrm>
            <a:off x="128800" y="-13972"/>
            <a:ext cx="6331303" cy="58477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Карта целевого состояния</a:t>
            </a:r>
          </a:p>
        </p:txBody>
      </p:sp>
      <p:sp>
        <p:nvSpPr>
          <p:cNvPr id="266" name="Shape 266"/>
          <p:cNvSpPr txBox="1"/>
          <p:nvPr/>
        </p:nvSpPr>
        <p:spPr>
          <a:xfrm>
            <a:off x="1255237" y="4646445"/>
            <a:ext cx="10236556" cy="2103432"/>
          </a:xfrm>
          <a:prstGeom prst="rect">
            <a:avLst/>
          </a:prstGeom>
          <a:noFill/>
        </p:spPr>
        <p:txBody>
          <a:bodyPr vert="horz" wrap="square" lIns="0" tIns="10449" rIns="0" bIns="0">
            <a:spAutoFit/>
          </a:bodyPr>
          <a:lstStyle>
            <a:defPPr/>
            <a:lvl1pPr marL="0" lvl="0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952" indent="0" algn="ctr">
              <a:spcAft>
                <a:spcPts val="600"/>
              </a:spcAft>
            </a:pPr>
            <a:r>
              <a:rPr sz="2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Решения</a:t>
            </a:r>
            <a:endParaRPr sz="2400" b="1" spc="-4" dirty="0">
              <a:solidFill>
                <a:srgbClr val="00B050"/>
              </a:solidFill>
              <a:latin typeface="Arial"/>
              <a:ea typeface="Arial"/>
              <a:cs typeface="Arial"/>
            </a:endParaRPr>
          </a:p>
          <a:p>
            <a:pPr marL="9952" indent="0" algn="l"/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Измельчитель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Торнадо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позволил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измельчать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спил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в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щепу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,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для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уменьшения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объемов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отходов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</a:p>
          <a:p>
            <a:pPr marL="9952" indent="0" algn="l">
              <a:spcAft>
                <a:spcPts val="600"/>
              </a:spcAft>
            </a:pP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За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счет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сбора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отходов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за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один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выезд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9952" indent="0" algn="l">
              <a:spcAft>
                <a:spcPts val="600"/>
              </a:spcAft>
            </a:pP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Уменьшение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затрат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перевозку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за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счет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снижения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объемов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Сокращение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количества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выездов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на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полигон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9952" indent="0" algn="l">
              <a:spcAft>
                <a:spcPts val="600"/>
              </a:spcAft>
            </a:pP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Уменьшение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количества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персонала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,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необходимого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для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спила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и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погрузки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дерева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С 7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человек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до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smtClean="0">
                <a:solidFill>
                  <a:srgbClr val="00B050"/>
                </a:solidFill>
                <a:latin typeface="Arial"/>
                <a:ea typeface="Arial"/>
                <a:cs typeface="Arial"/>
              </a:rPr>
              <a:t>5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9952" indent="0" algn="l">
              <a:spcAft>
                <a:spcPts val="600"/>
              </a:spcAft>
            </a:pP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Поиск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каналов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реализации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щепы</a:t>
            </a:r>
            <a:r>
              <a:rPr sz="1400" b="1" spc="-4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Сокращение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количества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выездов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на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 </a:t>
            </a:r>
            <a:r>
              <a:rPr sz="1400" b="1" spc="-4" dirty="0" err="1">
                <a:solidFill>
                  <a:srgbClr val="00B050"/>
                </a:solidFill>
                <a:latin typeface="Arial"/>
                <a:ea typeface="Arial"/>
                <a:cs typeface="Arial"/>
              </a:rPr>
              <a:t>полигон</a:t>
            </a:r>
            <a:r>
              <a:rPr sz="1400" b="1" spc="-4" dirty="0">
                <a:solidFill>
                  <a:srgbClr val="00B050"/>
                </a:solidFill>
                <a:latin typeface="Arial"/>
                <a:ea typeface="Arial"/>
                <a:cs typeface="Arial"/>
              </a:rPr>
              <a:t>.</a:t>
            </a:r>
          </a:p>
          <a:p>
            <a:pPr marL="238552" indent="-228600">
              <a:spcAft>
                <a:spcPts val="600"/>
              </a:spcAft>
              <a:buAutoNum type="arabicPlain"/>
            </a:pPr>
            <a:endParaRPr sz="1200" i="1" dirty="0">
              <a:latin typeface="Calibri"/>
              <a:ea typeface="Calibri"/>
              <a:cs typeface="Calibri"/>
            </a:endParaRPr>
          </a:p>
        </p:txBody>
      </p:sp>
      <p:sp>
        <p:nvSpPr>
          <p:cNvPr id="267" name="Shape 267"/>
          <p:cNvSpPr/>
          <p:nvPr/>
        </p:nvSpPr>
        <p:spPr>
          <a:xfrm>
            <a:off x="4290278" y="1588420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68" name="Shape 268"/>
          <p:cNvSpPr/>
          <p:nvPr/>
        </p:nvSpPr>
        <p:spPr>
          <a:xfrm>
            <a:off x="2955807" y="1414930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Поступило задание  на снос дерева </a:t>
            </a:r>
          </a:p>
        </p:txBody>
      </p:sp>
      <p:sp>
        <p:nvSpPr>
          <p:cNvPr id="269" name="Shape 269"/>
          <p:cNvSpPr txBox="1"/>
          <p:nvPr/>
        </p:nvSpPr>
        <p:spPr>
          <a:xfrm>
            <a:off x="2955807" y="1106312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0" name="Shape 270"/>
          <p:cNvSpPr/>
          <p:nvPr/>
        </p:nvSpPr>
        <p:spPr>
          <a:xfrm>
            <a:off x="2645750" y="1600164"/>
            <a:ext cx="310057" cy="272163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1" name="Shape 271"/>
          <p:cNvSpPr/>
          <p:nvPr/>
        </p:nvSpPr>
        <p:spPr>
          <a:xfrm>
            <a:off x="1245827" y="1414929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Мастер расписывает задание</a:t>
            </a:r>
          </a:p>
        </p:txBody>
      </p:sp>
      <p:sp>
        <p:nvSpPr>
          <p:cNvPr id="272" name="Shape 272"/>
          <p:cNvSpPr txBox="1"/>
          <p:nvPr/>
        </p:nvSpPr>
        <p:spPr>
          <a:xfrm>
            <a:off x="1245827" y="1106311"/>
            <a:ext cx="1342954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3" name="Shape 273"/>
          <p:cNvSpPr/>
          <p:nvPr/>
        </p:nvSpPr>
        <p:spPr>
          <a:xfrm>
            <a:off x="1554460" y="1106310"/>
            <a:ext cx="828175" cy="307776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1400" b="1" spc="-4">
                <a:solidFill>
                  <a:schemeClr val="bg1"/>
                </a:solidFill>
                <a:latin typeface="Arial"/>
                <a:ea typeface="Arial"/>
                <a:cs typeface="Arial"/>
              </a:rPr>
              <a:t>Мастер</a:t>
            </a:r>
            <a:endParaRPr sz="140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4" name="Shape 274"/>
          <p:cNvSpPr/>
          <p:nvPr/>
        </p:nvSpPr>
        <p:spPr>
          <a:xfrm>
            <a:off x="4584129" y="918514"/>
            <a:ext cx="3283925" cy="1363298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6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Рабочие –3 чел</a:t>
            </a:r>
          </a:p>
          <a:p>
            <a:pPr marL="0" indent="0" algn="ctr"/>
            <a:r>
              <a:rPr sz="16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Вышка- 1чел</a:t>
            </a:r>
          </a:p>
          <a:p>
            <a:pPr marL="0" indent="0" algn="ctr"/>
            <a:r>
              <a:rPr sz="16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Доставка персонала – 1 чел</a:t>
            </a:r>
          </a:p>
        </p:txBody>
      </p:sp>
      <p:sp>
        <p:nvSpPr>
          <p:cNvPr id="275" name="Shape 275"/>
          <p:cNvSpPr txBox="1"/>
          <p:nvPr/>
        </p:nvSpPr>
        <p:spPr>
          <a:xfrm>
            <a:off x="5702038" y="596322"/>
            <a:ext cx="1342953" cy="308616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Выехали на место</a:t>
            </a:r>
          </a:p>
        </p:txBody>
      </p:sp>
      <p:sp>
        <p:nvSpPr>
          <p:cNvPr id="276" name="Shape 276"/>
          <p:cNvSpPr/>
          <p:nvPr/>
        </p:nvSpPr>
        <p:spPr>
          <a:xfrm>
            <a:off x="6876623" y="447793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277" name="Shape 277"/>
          <p:cNvSpPr/>
          <p:nvPr/>
        </p:nvSpPr>
        <p:spPr>
          <a:xfrm>
            <a:off x="8226752" y="1327488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Спили дерево</a:t>
            </a:r>
          </a:p>
        </p:txBody>
      </p:sp>
      <p:sp>
        <p:nvSpPr>
          <p:cNvPr id="278" name="Shape 278"/>
          <p:cNvSpPr txBox="1"/>
          <p:nvPr/>
        </p:nvSpPr>
        <p:spPr>
          <a:xfrm>
            <a:off x="8226752" y="1018870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79" name="Shape 279"/>
          <p:cNvSpPr/>
          <p:nvPr/>
        </p:nvSpPr>
        <p:spPr>
          <a:xfrm>
            <a:off x="7868054" y="1533948"/>
            <a:ext cx="310057" cy="272163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0" name="Shape 280"/>
          <p:cNvSpPr/>
          <p:nvPr/>
        </p:nvSpPr>
        <p:spPr>
          <a:xfrm>
            <a:off x="9928404" y="1333618"/>
            <a:ext cx="1342953" cy="785880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Уехали на следующее задание</a:t>
            </a:r>
          </a:p>
        </p:txBody>
      </p:sp>
      <p:sp>
        <p:nvSpPr>
          <p:cNvPr id="281" name="Shape 281"/>
          <p:cNvSpPr txBox="1"/>
          <p:nvPr/>
        </p:nvSpPr>
        <p:spPr>
          <a:xfrm>
            <a:off x="9928404" y="1025000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82" name="Shape 282"/>
          <p:cNvSpPr/>
          <p:nvPr/>
        </p:nvSpPr>
        <p:spPr>
          <a:xfrm>
            <a:off x="9594026" y="1533627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3" name="Shape 283"/>
          <p:cNvSpPr/>
          <p:nvPr/>
        </p:nvSpPr>
        <p:spPr>
          <a:xfrm>
            <a:off x="5122000" y="3460858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4" name="Shape 284"/>
          <p:cNvSpPr/>
          <p:nvPr/>
        </p:nvSpPr>
        <p:spPr>
          <a:xfrm>
            <a:off x="3787529" y="3287368"/>
            <a:ext cx="1342954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Поступило задание  на снос дерева </a:t>
            </a:r>
          </a:p>
        </p:txBody>
      </p:sp>
      <p:sp>
        <p:nvSpPr>
          <p:cNvPr id="285" name="Shape 285"/>
          <p:cNvSpPr txBox="1"/>
          <p:nvPr/>
        </p:nvSpPr>
        <p:spPr>
          <a:xfrm>
            <a:off x="3787529" y="2978750"/>
            <a:ext cx="1342954" cy="308616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6" name="Shape 286"/>
          <p:cNvSpPr/>
          <p:nvPr/>
        </p:nvSpPr>
        <p:spPr>
          <a:xfrm>
            <a:off x="3477471" y="3472602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7" name="Shape 287"/>
          <p:cNvSpPr/>
          <p:nvPr/>
        </p:nvSpPr>
        <p:spPr>
          <a:xfrm>
            <a:off x="2077549" y="3287367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Мастер расписывает задание</a:t>
            </a:r>
          </a:p>
        </p:txBody>
      </p:sp>
      <p:sp>
        <p:nvSpPr>
          <p:cNvPr id="288" name="Shape 288"/>
          <p:cNvSpPr txBox="1"/>
          <p:nvPr/>
        </p:nvSpPr>
        <p:spPr>
          <a:xfrm>
            <a:off x="2077549" y="2978749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sz="1067" b="1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89" name="Shape 289"/>
          <p:cNvSpPr/>
          <p:nvPr/>
        </p:nvSpPr>
        <p:spPr>
          <a:xfrm>
            <a:off x="2386182" y="2978748"/>
            <a:ext cx="828175" cy="307776"/>
          </a:xfrm>
          <a:prstGeom prst="rect">
            <a:avLst/>
          </a:prstGeom>
          <a:solidFill>
            <a:srgbClr val="5B9BD5"/>
          </a:solidFill>
        </p:spPr>
        <p:txBody>
          <a:bodyPr wrap="none" lIns="91440" tIns="45720" rIns="91440" bIns="45720">
            <a:spAutoFit/>
          </a:bodyPr>
          <a:lstStyle/>
          <a:p>
            <a:pPr marL="0" indent="0" algn="l"/>
            <a:r>
              <a:rPr sz="1400" b="1" spc="-4">
                <a:solidFill>
                  <a:schemeClr val="bg1"/>
                </a:solidFill>
                <a:latin typeface="Arial"/>
                <a:ea typeface="Arial"/>
                <a:cs typeface="Arial"/>
              </a:rPr>
              <a:t>Мастер</a:t>
            </a:r>
            <a:endParaRPr sz="1400">
              <a:solidFill>
                <a:schemeClr val="bg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90" name="Shape 290"/>
          <p:cNvSpPr/>
          <p:nvPr/>
        </p:nvSpPr>
        <p:spPr>
          <a:xfrm>
            <a:off x="5440540" y="3134181"/>
            <a:ext cx="1736745" cy="1294322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Камаз </a:t>
            </a:r>
          </a:p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+</a:t>
            </a:r>
          </a:p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 Измельчитель – 1</a:t>
            </a:r>
          </a:p>
        </p:txBody>
      </p:sp>
      <p:sp>
        <p:nvSpPr>
          <p:cNvPr id="291" name="Shape 291"/>
          <p:cNvSpPr txBox="1"/>
          <p:nvPr/>
        </p:nvSpPr>
        <p:spPr>
          <a:xfrm>
            <a:off x="5440539" y="2877535"/>
            <a:ext cx="1764697" cy="273599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92" name="Shape 292"/>
          <p:cNvSpPr/>
          <p:nvPr/>
        </p:nvSpPr>
        <p:spPr>
          <a:xfrm>
            <a:off x="7205237" y="3460858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93" name="Shape 293"/>
          <p:cNvSpPr/>
          <p:nvPr/>
        </p:nvSpPr>
        <p:spPr>
          <a:xfrm>
            <a:off x="7543246" y="3273519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Измельчение дерева в щепу</a:t>
            </a:r>
          </a:p>
        </p:txBody>
      </p:sp>
      <p:sp>
        <p:nvSpPr>
          <p:cNvPr id="294" name="Shape 294"/>
          <p:cNvSpPr txBox="1"/>
          <p:nvPr/>
        </p:nvSpPr>
        <p:spPr>
          <a:xfrm>
            <a:off x="7543246" y="2964901"/>
            <a:ext cx="1342953" cy="308617"/>
          </a:xfrm>
          <a:prstGeom prst="rect">
            <a:avLst/>
          </a:prstGeom>
          <a:solidFill>
            <a:srgbClr val="5B9BD5"/>
          </a:solidFill>
          <a:ln w="6350">
            <a:solidFill>
              <a:schemeClr val="accent3"/>
            </a:solidFill>
            <a:prstDash val="solid"/>
            <a:headEnd type="none" w="med" len="med"/>
            <a:tailEnd type="none" w="med" len="med"/>
          </a:ln>
        </p:spPr>
        <p:txBody>
          <a:bodyPr vert="horz" wrap="square" lIns="96000" tIns="48000" rIns="48000" bIns="48000" anchor="ctr">
            <a:noAutofit/>
          </a:bodyPr>
          <a:lstStyle>
            <a:defPPr/>
            <a:lvl1pPr marL="0" lvl="0" indent="0" algn="l">
              <a:buClr>
                <a:schemeClr val="tx2"/>
              </a:buClr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193675" lvl="1" indent="-192088" algn="l">
              <a:buClr>
                <a:schemeClr val="tx2"/>
              </a:buClr>
              <a:buSzPts val="2250"/>
              <a:buFont typeface="Arial"/>
              <a:buChar char="▪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lvl="2" indent="-261938" algn="l">
              <a:buClr>
                <a:schemeClr val="tx2"/>
              </a:buClr>
              <a:buSzPts val="2160"/>
              <a:buFont typeface="Arial"/>
              <a:buChar char="–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lvl="3" indent="-155575" algn="l">
              <a:buClr>
                <a:schemeClr val="tx2"/>
              </a:buClr>
              <a:buSzPts val="2160"/>
              <a:buFont typeface="Arial"/>
              <a:buChar char="▫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lvl="4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lvl="5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lvl="6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lvl="7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lvl="8" indent="-130175" algn="l">
              <a:buClr>
                <a:schemeClr val="tx2"/>
              </a:buClr>
              <a:buSzPts val="1602"/>
              <a:buFont typeface="Arial"/>
              <a:buChar char="-"/>
              <a:defRPr sz="1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sz="1067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Персонал</a:t>
            </a:r>
          </a:p>
        </p:txBody>
      </p:sp>
      <p:sp>
        <p:nvSpPr>
          <p:cNvPr id="295" name="Shape 295"/>
          <p:cNvSpPr/>
          <p:nvPr/>
        </p:nvSpPr>
        <p:spPr>
          <a:xfrm>
            <a:off x="6928507" y="3031802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296" name="Shape 296"/>
          <p:cNvSpPr/>
          <p:nvPr/>
        </p:nvSpPr>
        <p:spPr>
          <a:xfrm>
            <a:off x="9252161" y="3116581"/>
            <a:ext cx="1342953" cy="785881"/>
          </a:xfrm>
          <a:prstGeom prst="rect">
            <a:avLst/>
          </a:prstGeom>
          <a:solidFill>
            <a:srgbClr val="BBC4FF"/>
          </a:solidFill>
          <a:ln w="6350">
            <a:solidFill>
              <a:schemeClr val="accent4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200" b="1">
                <a:solidFill>
                  <a:schemeClr val="tx1"/>
                </a:solidFill>
                <a:latin typeface="Arial"/>
                <a:ea typeface="Arial"/>
                <a:cs typeface="Arial"/>
              </a:rPr>
              <a:t>Вывоз на полигон</a:t>
            </a:r>
          </a:p>
        </p:txBody>
      </p:sp>
      <p:sp>
        <p:nvSpPr>
          <p:cNvPr id="297" name="Shape 297"/>
          <p:cNvSpPr/>
          <p:nvPr/>
        </p:nvSpPr>
        <p:spPr>
          <a:xfrm>
            <a:off x="10294453" y="3004730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298" name="Shape 298"/>
          <p:cNvSpPr/>
          <p:nvPr/>
        </p:nvSpPr>
        <p:spPr>
          <a:xfrm>
            <a:off x="6987422" y="3693163"/>
            <a:ext cx="300662" cy="297057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299" name="Shape 299"/>
          <p:cNvSpPr/>
          <p:nvPr/>
        </p:nvSpPr>
        <p:spPr>
          <a:xfrm>
            <a:off x="8927529" y="3421000"/>
            <a:ext cx="310057" cy="272162"/>
          </a:xfrm>
          <a:prstGeom prst="rightArrow">
            <a:avLst/>
          </a:prstGeom>
          <a:solidFill>
            <a:srgbClr val="92D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2400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00" name="Shape 300"/>
          <p:cNvSpPr/>
          <p:nvPr/>
        </p:nvSpPr>
        <p:spPr>
          <a:xfrm>
            <a:off x="865985" y="5158698"/>
            <a:ext cx="233506" cy="23070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301" name="Shape 301"/>
          <p:cNvSpPr/>
          <p:nvPr/>
        </p:nvSpPr>
        <p:spPr>
          <a:xfrm>
            <a:off x="865985" y="5594645"/>
            <a:ext cx="233506" cy="23070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2</a:t>
            </a:r>
          </a:p>
        </p:txBody>
      </p:sp>
      <p:sp>
        <p:nvSpPr>
          <p:cNvPr id="302" name="Shape 302"/>
          <p:cNvSpPr/>
          <p:nvPr/>
        </p:nvSpPr>
        <p:spPr>
          <a:xfrm>
            <a:off x="865985" y="5882255"/>
            <a:ext cx="233506" cy="23070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3</a:t>
            </a:r>
          </a:p>
        </p:txBody>
      </p:sp>
      <p:sp>
        <p:nvSpPr>
          <p:cNvPr id="303" name="Shape 303"/>
          <p:cNvSpPr/>
          <p:nvPr/>
        </p:nvSpPr>
        <p:spPr>
          <a:xfrm>
            <a:off x="865985" y="6148742"/>
            <a:ext cx="233506" cy="23070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r>
              <a:rPr sz="1333" b="1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4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/>
          <p:nvPr/>
        </p:nvSpPr>
        <p:spPr>
          <a:xfrm>
            <a:off x="0" y="-55627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306" name="Shape 306"/>
          <p:cNvSpPr/>
          <p:nvPr/>
        </p:nvSpPr>
        <p:spPr>
          <a:xfrm>
            <a:off x="295175" y="294471"/>
            <a:ext cx="10090483" cy="584775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Предлагаемые решения</a:t>
            </a:r>
          </a:p>
        </p:txBody>
      </p:sp>
      <p:sp>
        <p:nvSpPr>
          <p:cNvPr id="307" name="Shape 307"/>
          <p:cNvSpPr/>
          <p:nvPr/>
        </p:nvSpPr>
        <p:spPr>
          <a:xfrm>
            <a:off x="295175" y="3828922"/>
            <a:ext cx="4636077" cy="1224950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non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Уменьшить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число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персонала</a:t>
            </a:r>
            <a:endParaRPr sz="2400" b="1" dirty="0">
              <a:solidFill>
                <a:srgbClr val="002060"/>
              </a:solidFill>
              <a:latin typeface="Arial"/>
              <a:ea typeface="Arial"/>
              <a:cs typeface="Arial"/>
            </a:endParaRPr>
          </a:p>
          <a:p>
            <a:pPr marL="0" indent="0" algn="l">
              <a:lnSpc>
                <a:spcPct val="80000"/>
              </a:lnSpc>
            </a:pP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необходимого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для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спила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</a:p>
          <a:p>
            <a:pPr marL="0" indent="0" algn="l">
              <a:lnSpc>
                <a:spcPct val="80000"/>
              </a:lnSpc>
            </a:pP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и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погрузки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дерева</a:t>
            </a:r>
            <a:r>
              <a:rPr sz="24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. </a:t>
            </a:r>
          </a:p>
          <a:p>
            <a:pPr marL="0" indent="0" algn="l">
              <a:lnSpc>
                <a:spcPct val="80000"/>
              </a:lnSpc>
            </a:pPr>
            <a:r>
              <a:rPr sz="20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(с 7 </a:t>
            </a:r>
            <a:r>
              <a:rPr sz="20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человек</a:t>
            </a:r>
            <a:r>
              <a:rPr sz="20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dirty="0" err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до</a:t>
            </a:r>
            <a:r>
              <a:rPr sz="20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 </a:t>
            </a:r>
            <a:r>
              <a:rPr sz="2000" b="1" dirty="0" smtClean="0">
                <a:solidFill>
                  <a:srgbClr val="002060"/>
                </a:solidFill>
                <a:latin typeface="Arial"/>
                <a:ea typeface="Arial"/>
                <a:cs typeface="Arial"/>
              </a:rPr>
              <a:t>5</a:t>
            </a:r>
            <a:r>
              <a:rPr sz="2000" b="1" dirty="0">
                <a:solidFill>
                  <a:srgbClr val="002060"/>
                </a:solidFill>
                <a:latin typeface="Arial"/>
                <a:ea typeface="Arial"/>
                <a:cs typeface="Arial"/>
              </a:rPr>
              <a:t>)</a:t>
            </a:r>
          </a:p>
        </p:txBody>
      </p:sp>
      <p:sp>
        <p:nvSpPr>
          <p:cNvPr id="308" name="Shape 308"/>
          <p:cNvSpPr/>
          <p:nvPr/>
        </p:nvSpPr>
        <p:spPr>
          <a:xfrm>
            <a:off x="295175" y="5360835"/>
            <a:ext cx="4636076" cy="978729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/>
          <a:p>
            <a:pPr marL="0" indent="0" algn="l">
              <a:lnSpc>
                <a:spcPct val="80000"/>
              </a:lnSpc>
            </a:pPr>
            <a:r>
              <a:rPr sz="24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Предлагать свои услуги </a:t>
            </a:r>
          </a:p>
          <a:p>
            <a:pPr marL="0" indent="0" algn="l">
              <a:lnSpc>
                <a:spcPct val="80000"/>
              </a:lnSpc>
            </a:pPr>
            <a:r>
              <a:rPr sz="24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по переработке </a:t>
            </a:r>
          </a:p>
          <a:p>
            <a:pPr marL="0" indent="0" algn="l">
              <a:lnSpc>
                <a:spcPct val="80000"/>
              </a:lnSpc>
            </a:pPr>
            <a:r>
              <a:rPr sz="2400" b="1">
                <a:solidFill>
                  <a:srgbClr val="002060"/>
                </a:solidFill>
                <a:latin typeface="Arial"/>
                <a:ea typeface="Arial"/>
                <a:cs typeface="Arial"/>
              </a:rPr>
              <a:t>и утилизации древесины</a:t>
            </a:r>
          </a:p>
        </p:txBody>
      </p:sp>
      <p:sp>
        <p:nvSpPr>
          <p:cNvPr id="309" name="Shape 309"/>
          <p:cNvSpPr txBox="1"/>
          <p:nvPr/>
        </p:nvSpPr>
        <p:spPr>
          <a:xfrm>
            <a:off x="295175" y="1328429"/>
            <a:ext cx="4636077" cy="978729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28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400" dirty="0" smtClean="0"/>
              <a:t>Приобретение</a:t>
            </a:r>
            <a:r>
              <a:rPr sz="2400" dirty="0" smtClean="0"/>
              <a:t> </a:t>
            </a:r>
            <a:r>
              <a:rPr sz="2400" dirty="0" err="1"/>
              <a:t>мобильного</a:t>
            </a:r>
            <a:endParaRPr sz="2400" dirty="0"/>
          </a:p>
          <a:p>
            <a:pPr>
              <a:lnSpc>
                <a:spcPct val="80000"/>
              </a:lnSpc>
            </a:pPr>
            <a:r>
              <a:rPr sz="2400" dirty="0" err="1"/>
              <a:t>измельчителя</a:t>
            </a:r>
            <a:r>
              <a:rPr sz="2400" dirty="0"/>
              <a:t> </a:t>
            </a:r>
          </a:p>
          <a:p>
            <a:pPr>
              <a:lnSpc>
                <a:spcPct val="80000"/>
              </a:lnSpc>
            </a:pPr>
            <a:r>
              <a:rPr sz="2400" dirty="0"/>
              <a:t>(</a:t>
            </a:r>
            <a:r>
              <a:rPr sz="2400" dirty="0" err="1"/>
              <a:t>стоимость</a:t>
            </a:r>
            <a:r>
              <a:rPr sz="2400" dirty="0"/>
              <a:t> ≈ </a:t>
            </a:r>
            <a:r>
              <a:rPr lang="ru-RU" sz="2400" dirty="0" smtClean="0"/>
              <a:t>5</a:t>
            </a:r>
            <a:r>
              <a:rPr sz="2400" dirty="0" smtClean="0"/>
              <a:t>,</a:t>
            </a:r>
            <a:r>
              <a:rPr lang="ru-RU" sz="2400" dirty="0" smtClean="0"/>
              <a:t>8</a:t>
            </a:r>
            <a:r>
              <a:rPr sz="2400" dirty="0" smtClean="0"/>
              <a:t> </a:t>
            </a:r>
            <a:r>
              <a:rPr sz="2400" dirty="0" err="1"/>
              <a:t>млн</a:t>
            </a:r>
            <a:r>
              <a:rPr sz="2400" dirty="0"/>
              <a:t>. </a:t>
            </a:r>
            <a:r>
              <a:rPr sz="2400" dirty="0" err="1"/>
              <a:t>руб</a:t>
            </a:r>
            <a:r>
              <a:rPr sz="2400" dirty="0"/>
              <a:t>.)</a:t>
            </a:r>
          </a:p>
        </p:txBody>
      </p:sp>
      <p:sp>
        <p:nvSpPr>
          <p:cNvPr id="310" name="Shape 310"/>
          <p:cNvSpPr/>
          <p:nvPr/>
        </p:nvSpPr>
        <p:spPr>
          <a:xfrm flipV="1">
            <a:off x="5415814" y="2468880"/>
            <a:ext cx="1698218" cy="18256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 w="med" len="me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1" name="Shape 311"/>
          <p:cNvSpPr txBox="1"/>
          <p:nvPr/>
        </p:nvSpPr>
        <p:spPr>
          <a:xfrm>
            <a:off x="7322964" y="1817792"/>
            <a:ext cx="4491084" cy="1027974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lnSpc>
                <a:spcPct val="80000"/>
              </a:lnSpc>
              <a:defRPr sz="24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sz="3200"/>
              <a:t>Количество рейсов </a:t>
            </a:r>
          </a:p>
          <a:p>
            <a:r>
              <a:rPr sz="3200"/>
              <a:t>сократится на </a:t>
            </a:r>
            <a:r>
              <a:rPr sz="4400">
                <a:solidFill>
                  <a:srgbClr val="FF0000"/>
                </a:solidFill>
              </a:rPr>
              <a:t>40</a:t>
            </a:r>
            <a:r>
              <a:rPr sz="3200"/>
              <a:t> %</a:t>
            </a:r>
          </a:p>
        </p:txBody>
      </p:sp>
      <p:sp>
        <p:nvSpPr>
          <p:cNvPr id="312" name="Shape 312"/>
          <p:cNvSpPr txBox="1"/>
          <p:nvPr/>
        </p:nvSpPr>
        <p:spPr>
          <a:xfrm>
            <a:off x="295174" y="2690109"/>
            <a:ext cx="4636077" cy="683264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lnSpc>
                <a:spcPct val="80000"/>
              </a:lnSpc>
              <a:defRPr sz="24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Поиск каналов реализации </a:t>
            </a:r>
          </a:p>
          <a:p>
            <a:r>
              <a:t>щепы. Сбыт щепы.</a:t>
            </a:r>
          </a:p>
        </p:txBody>
      </p:sp>
      <p:sp>
        <p:nvSpPr>
          <p:cNvPr id="313" name="Shape 313"/>
          <p:cNvSpPr txBox="1"/>
          <p:nvPr/>
        </p:nvSpPr>
        <p:spPr>
          <a:xfrm>
            <a:off x="7315920" y="5355322"/>
            <a:ext cx="4498128" cy="880240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lnSpc>
                <a:spcPct val="80000"/>
              </a:lnSpc>
              <a:defRPr sz="32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Дополнительный </a:t>
            </a:r>
          </a:p>
          <a:p>
            <a:r>
              <a:t>доход</a:t>
            </a:r>
          </a:p>
        </p:txBody>
      </p:sp>
      <p:sp>
        <p:nvSpPr>
          <p:cNvPr id="314" name="Shape 314"/>
          <p:cNvSpPr txBox="1"/>
          <p:nvPr/>
        </p:nvSpPr>
        <p:spPr>
          <a:xfrm>
            <a:off x="7315921" y="3828922"/>
            <a:ext cx="4498127" cy="1274195"/>
          </a:xfrm>
          <a:prstGeom prst="rect">
            <a:avLst/>
          </a:prstGeom>
          <a:noFill/>
          <a:ln w="38100">
            <a:solidFill>
              <a:srgbClr val="BBC4FF"/>
            </a:solidFill>
            <a:prstDash val="solid"/>
          </a:ln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lnSpc>
                <a:spcPct val="80000"/>
              </a:lnSpc>
              <a:defRPr sz="3200" b="1">
                <a:solidFill>
                  <a:srgbClr val="00206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Повышение </a:t>
            </a:r>
          </a:p>
          <a:p>
            <a:r>
              <a:t>производительности </a:t>
            </a:r>
          </a:p>
          <a:p>
            <a:r>
              <a:t>труда</a:t>
            </a:r>
          </a:p>
        </p:txBody>
      </p:sp>
      <p:sp>
        <p:nvSpPr>
          <p:cNvPr id="315" name="Shape 315"/>
          <p:cNvSpPr/>
          <p:nvPr/>
        </p:nvSpPr>
        <p:spPr>
          <a:xfrm flipV="1">
            <a:off x="5415814" y="4441397"/>
            <a:ext cx="1698218" cy="18255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 w="med" len="me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6" name="Shape 316"/>
          <p:cNvSpPr/>
          <p:nvPr/>
        </p:nvSpPr>
        <p:spPr>
          <a:xfrm flipV="1">
            <a:off x="5415814" y="5702467"/>
            <a:ext cx="1698218" cy="18255"/>
          </a:xfrm>
          <a:prstGeom prst="straightConnector1">
            <a:avLst/>
          </a:prstGeom>
          <a:ln w="76200">
            <a:solidFill>
              <a:srgbClr val="002060"/>
            </a:solidFill>
            <a:prstDash val="solid"/>
            <a:tailEnd type="triangle" w="med" len="me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/>
          <p:nvPr/>
        </p:nvSpPr>
        <p:spPr>
          <a:xfrm>
            <a:off x="352199" y="-6896"/>
            <a:ext cx="12192000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9" name="Shape 319"/>
          <p:cNvSpPr/>
          <p:nvPr/>
        </p:nvSpPr>
        <p:spPr>
          <a:xfrm>
            <a:off x="729334" y="1015983"/>
            <a:ext cx="5074638" cy="175432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marL="0" indent="0" algn="l"/>
            <a:r>
              <a:rPr sz="54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Реализация щепы </a:t>
            </a:r>
          </a:p>
        </p:txBody>
      </p:sp>
      <p:pic>
        <p:nvPicPr>
          <p:cNvPr id="321" name="Picture 321"/>
          <p:cNvPicPr/>
          <p:nvPr/>
        </p:nvPicPr>
        <p:blipFill>
          <a:blip r:embed="rId2"/>
          <a:stretch/>
        </p:blipFill>
        <p:spPr>
          <a:xfrm>
            <a:off x="6765243" y="463936"/>
            <a:ext cx="3953420" cy="2965064"/>
          </a:xfrm>
          <a:prstGeom prst="rect">
            <a:avLst/>
          </a:prstGeom>
        </p:spPr>
      </p:pic>
      <p:pic>
        <p:nvPicPr>
          <p:cNvPr id="326" name="Picture 326"/>
          <p:cNvPicPr/>
          <p:nvPr/>
        </p:nvPicPr>
        <p:blipFill>
          <a:blip r:embed="rId3"/>
          <a:stretch/>
        </p:blipFill>
        <p:spPr>
          <a:xfrm>
            <a:off x="8997986" y="3786289"/>
            <a:ext cx="2460625" cy="2125981"/>
          </a:xfrm>
          <a:prstGeom prst="rect">
            <a:avLst/>
          </a:prstGeom>
        </p:spPr>
      </p:pic>
      <p:sp>
        <p:nvSpPr>
          <p:cNvPr id="327" name="Shape 327"/>
          <p:cNvSpPr/>
          <p:nvPr/>
        </p:nvSpPr>
        <p:spPr>
          <a:xfrm>
            <a:off x="8949501" y="6084727"/>
            <a:ext cx="2630720" cy="400110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9952" indent="0" algn="ctr"/>
            <a:r>
              <a:rPr sz="2000" b="1" spc="-4">
                <a:solidFill>
                  <a:srgbClr val="002060"/>
                </a:solidFill>
                <a:latin typeface="Arial"/>
                <a:ea typeface="Arial"/>
                <a:cs typeface="Arial"/>
              </a:rPr>
              <a:t>Для нужд зоопарка</a:t>
            </a:r>
          </a:p>
        </p:txBody>
      </p:sp>
      <p:pic>
        <p:nvPicPr>
          <p:cNvPr id="329" name="Picture 329"/>
          <p:cNvPicPr/>
          <p:nvPr/>
        </p:nvPicPr>
        <p:blipFill>
          <a:blip r:embed="rId4"/>
          <a:stretch/>
        </p:blipFill>
        <p:spPr>
          <a:xfrm>
            <a:off x="352199" y="3786291"/>
            <a:ext cx="2451036" cy="2125981"/>
          </a:xfrm>
          <a:prstGeom prst="rect">
            <a:avLst/>
          </a:prstGeom>
        </p:spPr>
      </p:pic>
      <p:sp>
        <p:nvSpPr>
          <p:cNvPr id="330" name="Shape 330"/>
          <p:cNvSpPr/>
          <p:nvPr/>
        </p:nvSpPr>
        <p:spPr>
          <a:xfrm>
            <a:off x="607329" y="6090074"/>
            <a:ext cx="1862818" cy="584775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9952" indent="0" algn="ctr">
              <a:lnSpc>
                <a:spcPct val="80000"/>
              </a:lnSpc>
            </a:pPr>
            <a:r>
              <a:rPr sz="2000" b="1" spc="-4">
                <a:solidFill>
                  <a:srgbClr val="002060"/>
                </a:solidFill>
                <a:latin typeface="Arial"/>
                <a:ea typeface="Arial"/>
                <a:cs typeface="Arial"/>
              </a:rPr>
              <a:t>Приюты для </a:t>
            </a:r>
          </a:p>
          <a:p>
            <a:pPr marL="9952" indent="0" algn="ctr">
              <a:lnSpc>
                <a:spcPct val="80000"/>
              </a:lnSpc>
            </a:pPr>
            <a:r>
              <a:rPr sz="2000" b="1" spc="-4">
                <a:solidFill>
                  <a:srgbClr val="002060"/>
                </a:solidFill>
                <a:latin typeface="Arial"/>
                <a:ea typeface="Arial"/>
                <a:cs typeface="Arial"/>
              </a:rPr>
              <a:t>животных</a:t>
            </a:r>
            <a:endParaRPr sz="2000" b="1">
              <a:solidFill>
                <a:srgbClr val="002060"/>
              </a:solidFill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/>
          <p:nvPr/>
        </p:nvSpPr>
        <p:spPr>
          <a:xfrm>
            <a:off x="0" y="0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grpSp>
        <p:nvGrpSpPr>
          <p:cNvPr id="336" name="Shape 336"/>
          <p:cNvGrpSpPr/>
          <p:nvPr/>
        </p:nvGrpSpPr>
        <p:grpSpPr>
          <a:xfrm>
            <a:off x="0" y="1076515"/>
            <a:ext cx="4221271" cy="4984616"/>
            <a:chOff x="0" y="0"/>
            <a:chExt cx="4221271" cy="4984616"/>
          </a:xfrm>
        </p:grpSpPr>
        <p:sp>
          <p:nvSpPr>
            <p:cNvPr id="337" name="Shape 337"/>
            <p:cNvSpPr/>
            <p:nvPr/>
          </p:nvSpPr>
          <p:spPr>
            <a:xfrm>
              <a:off x="2402092" y="1338381"/>
              <a:ext cx="0" cy="1605385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  <a:tailEnd type="triangle" w="med" len="me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38" name="Shape 338"/>
            <p:cNvSpPr/>
            <p:nvPr/>
          </p:nvSpPr>
          <p:spPr>
            <a:xfrm>
              <a:off x="710542" y="1572857"/>
              <a:ext cx="961300" cy="3403260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39" name="Shape 339"/>
            <p:cNvSpPr/>
            <p:nvPr/>
          </p:nvSpPr>
          <p:spPr>
            <a:xfrm>
              <a:off x="1895868" y="3274489"/>
              <a:ext cx="961298" cy="17101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40" name="Shape 340"/>
            <p:cNvSpPr/>
            <p:nvPr/>
          </p:nvSpPr>
          <p:spPr>
            <a:xfrm>
              <a:off x="851970" y="1338381"/>
              <a:ext cx="1564234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41" name="Shape 341"/>
            <p:cNvSpPr/>
            <p:nvPr/>
          </p:nvSpPr>
          <p:spPr>
            <a:xfrm>
              <a:off x="2415990" y="1666957"/>
              <a:ext cx="1795607" cy="737318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>
              <a:spAutoFit/>
            </a:bodyPr>
            <a:lstStyle/>
            <a:p>
              <a:pPr marL="0" indent="0" algn="l">
                <a:lnSpc>
                  <a:spcPct val="80000"/>
                </a:lnSpc>
              </a:pPr>
              <a:r>
                <a:rPr sz="1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в</a:t>
              </a:r>
              <a:r>
                <a:rPr sz="20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 </a:t>
              </a:r>
              <a:r>
                <a:rPr sz="3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5,3</a:t>
              </a:r>
            </a:p>
            <a:p>
              <a:pPr marL="0" indent="0" algn="l">
                <a:lnSpc>
                  <a:spcPct val="80000"/>
                </a:lnSpc>
              </a:pPr>
              <a:r>
                <a:rPr sz="1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раза</a:t>
              </a:r>
            </a:p>
          </p:txBody>
        </p:sp>
        <p:sp>
          <p:nvSpPr>
            <p:cNvPr id="342" name="Shape 342"/>
            <p:cNvSpPr/>
            <p:nvPr/>
          </p:nvSpPr>
          <p:spPr>
            <a:xfrm>
              <a:off x="0" y="0"/>
              <a:ext cx="4221271" cy="981422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pPr marL="0" indent="0" algn="ctr">
                <a:lnSpc>
                  <a:spcPct val="107000"/>
                </a:lnSpc>
              </a:pPr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Сокращены затраты </a:t>
              </a:r>
            </a:p>
            <a:p>
              <a:pPr marL="0" indent="0" algn="ctr">
                <a:lnSpc>
                  <a:spcPct val="107000"/>
                </a:lnSpc>
              </a:pPr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на транспортировку веток, </a:t>
              </a:r>
            </a:p>
            <a:p>
              <a:pPr marL="0" indent="0" algn="ctr">
                <a:lnSpc>
                  <a:spcPct val="107000"/>
                </a:lnSpc>
              </a:pPr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тыс.руб в год</a:t>
              </a:r>
            </a:p>
          </p:txBody>
        </p:sp>
      </p:grpSp>
      <p:sp>
        <p:nvSpPr>
          <p:cNvPr id="343" name="Shape 343"/>
          <p:cNvSpPr/>
          <p:nvPr/>
        </p:nvSpPr>
        <p:spPr>
          <a:xfrm>
            <a:off x="293388" y="4092099"/>
            <a:ext cx="1795607" cy="46166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24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8</a:t>
            </a:r>
            <a:r>
              <a:rPr lang="ru-RU" sz="2400" b="1" dirty="0" smtClean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15</a:t>
            </a:r>
            <a:endParaRPr sz="1800" b="1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44" name="Shape 344"/>
          <p:cNvSpPr/>
          <p:nvPr/>
        </p:nvSpPr>
        <p:spPr>
          <a:xfrm>
            <a:off x="1504288" y="4974207"/>
            <a:ext cx="1795607" cy="46166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152</a:t>
            </a:r>
            <a:endParaRPr sz="1800" b="1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45" name="Shape 345"/>
          <p:cNvSpPr txBox="1"/>
          <p:nvPr/>
        </p:nvSpPr>
        <p:spPr>
          <a:xfrm>
            <a:off x="475467" y="237045"/>
            <a:ext cx="7004833" cy="58477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>
            <a:defPPr/>
            <a:lvl1pPr marL="0" lvl="0" indent="0" algn="l">
              <a:defRPr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Итоги реализации проекта </a:t>
            </a:r>
          </a:p>
        </p:txBody>
      </p:sp>
      <p:grpSp>
        <p:nvGrpSpPr>
          <p:cNvPr id="346" name="Shape 346"/>
          <p:cNvGrpSpPr/>
          <p:nvPr/>
        </p:nvGrpSpPr>
        <p:grpSpPr>
          <a:xfrm>
            <a:off x="4030144" y="1076515"/>
            <a:ext cx="4221271" cy="4984616"/>
            <a:chOff x="0" y="0"/>
            <a:chExt cx="4221271" cy="4984616"/>
          </a:xfrm>
        </p:grpSpPr>
        <p:sp>
          <p:nvSpPr>
            <p:cNvPr id="347" name="Shape 347"/>
            <p:cNvSpPr/>
            <p:nvPr/>
          </p:nvSpPr>
          <p:spPr>
            <a:xfrm>
              <a:off x="2402092" y="1338381"/>
              <a:ext cx="0" cy="1605385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  <a:tailEnd type="triangle" w="med" len="me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48" name="Shape 348"/>
            <p:cNvSpPr/>
            <p:nvPr/>
          </p:nvSpPr>
          <p:spPr>
            <a:xfrm>
              <a:off x="710542" y="1572857"/>
              <a:ext cx="961300" cy="3403260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49" name="Shape 349"/>
            <p:cNvSpPr/>
            <p:nvPr/>
          </p:nvSpPr>
          <p:spPr>
            <a:xfrm>
              <a:off x="1895868" y="3274489"/>
              <a:ext cx="961298" cy="17101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50" name="Shape 350"/>
            <p:cNvSpPr/>
            <p:nvPr/>
          </p:nvSpPr>
          <p:spPr>
            <a:xfrm>
              <a:off x="851970" y="1338381"/>
              <a:ext cx="1564234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51" name="Shape 351"/>
            <p:cNvSpPr/>
            <p:nvPr/>
          </p:nvSpPr>
          <p:spPr>
            <a:xfrm>
              <a:off x="2502422" y="1666183"/>
              <a:ext cx="1368113" cy="7325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91440" tIns="45720" rIns="91440" bIns="45720">
              <a:spAutoFit/>
            </a:bodyPr>
            <a:lstStyle/>
            <a:p>
              <a:pPr marL="0" indent="0" algn="l">
                <a:lnSpc>
                  <a:spcPct val="80000"/>
                </a:lnSpc>
              </a:pPr>
              <a:r>
                <a:rPr sz="1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в</a:t>
              </a:r>
              <a:r>
                <a:rPr sz="20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 </a:t>
              </a:r>
              <a:r>
                <a:rPr sz="3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6,5</a:t>
              </a:r>
            </a:p>
            <a:p>
              <a:pPr marL="0" indent="0" algn="l">
                <a:lnSpc>
                  <a:spcPct val="80000"/>
                </a:lnSpc>
              </a:pPr>
              <a:r>
                <a:rPr sz="1600" b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раза</a:t>
              </a:r>
            </a:p>
          </p:txBody>
        </p:sp>
        <p:sp>
          <p:nvSpPr>
            <p:cNvPr id="352" name="Shape 352"/>
            <p:cNvSpPr/>
            <p:nvPr/>
          </p:nvSpPr>
          <p:spPr>
            <a:xfrm>
              <a:off x="0" y="0"/>
              <a:ext cx="4221271" cy="923329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Сокращено количество </a:t>
              </a:r>
            </a:p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рейсов транспорта на полигон </a:t>
              </a:r>
            </a:p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в п.Сурово-Сухоречье, ед. в год</a:t>
              </a:r>
            </a:p>
          </p:txBody>
        </p:sp>
      </p:grpSp>
      <p:sp>
        <p:nvSpPr>
          <p:cNvPr id="353" name="Shape 353"/>
          <p:cNvSpPr/>
          <p:nvPr/>
        </p:nvSpPr>
        <p:spPr>
          <a:xfrm>
            <a:off x="4323532" y="4322932"/>
            <a:ext cx="1795607" cy="46166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196</a:t>
            </a:r>
            <a:endParaRPr sz="1800" b="1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54" name="Shape 354"/>
          <p:cNvSpPr/>
          <p:nvPr/>
        </p:nvSpPr>
        <p:spPr>
          <a:xfrm>
            <a:off x="6162302" y="5066540"/>
            <a:ext cx="595035" cy="461664"/>
          </a:xfrm>
          <a:prstGeom prst="rect">
            <a:avLst/>
          </a:prstGeom>
        </p:spPr>
        <p:txBody>
          <a:bodyPr wrap="none"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30</a:t>
            </a:r>
          </a:p>
        </p:txBody>
      </p:sp>
      <p:grpSp>
        <p:nvGrpSpPr>
          <p:cNvPr id="355" name="Shape 355"/>
          <p:cNvGrpSpPr/>
          <p:nvPr/>
        </p:nvGrpSpPr>
        <p:grpSpPr>
          <a:xfrm>
            <a:off x="7996470" y="1068018"/>
            <a:ext cx="4221271" cy="4984616"/>
            <a:chOff x="0" y="0"/>
            <a:chExt cx="4221271" cy="4984616"/>
          </a:xfrm>
        </p:grpSpPr>
        <p:sp>
          <p:nvSpPr>
            <p:cNvPr id="356" name="Shape 356"/>
            <p:cNvSpPr/>
            <p:nvPr/>
          </p:nvSpPr>
          <p:spPr>
            <a:xfrm>
              <a:off x="2402092" y="1338381"/>
              <a:ext cx="0" cy="1605385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  <a:tailEnd type="triangle" w="med" len="me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57" name="Shape 357"/>
            <p:cNvSpPr/>
            <p:nvPr/>
          </p:nvSpPr>
          <p:spPr>
            <a:xfrm>
              <a:off x="710542" y="1572857"/>
              <a:ext cx="961300" cy="3403260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58" name="Shape 358"/>
            <p:cNvSpPr/>
            <p:nvPr/>
          </p:nvSpPr>
          <p:spPr>
            <a:xfrm>
              <a:off x="1895868" y="3274489"/>
              <a:ext cx="961298" cy="17101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txBody>
            <a:bodyPr lIns="91440" tIns="45720" rIns="91440" bIns="45720"/>
            <a:lstStyle>
              <a:defPPr/>
              <a:lvl1pPr marL="0" lvl="0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lvl="1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lvl="2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lvl="3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lvl="4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lvl="5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lvl="6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lvl="7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lvl="8" indent="0" algn="l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1465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  <p:sp>
          <p:nvSpPr>
            <p:cNvPr id="359" name="Shape 359"/>
            <p:cNvSpPr/>
            <p:nvPr/>
          </p:nvSpPr>
          <p:spPr>
            <a:xfrm>
              <a:off x="851970" y="1338381"/>
              <a:ext cx="1564234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0">
              <a:scrgbClr r="0" g="0" b="0"/>
            </a:lnRef>
            <a:fillRef idx="0">
              <a:schemeClr val="accent1"/>
            </a:fillRef>
            <a:effectRef idx="0">
              <a:scrgbClr r="0" g="0" b="0"/>
            </a:effectRef>
            <a:fontRef idx="none"/>
          </p:style>
        </p:sp>
        <p:sp>
          <p:nvSpPr>
            <p:cNvPr id="360" name="Shape 360"/>
            <p:cNvSpPr/>
            <p:nvPr/>
          </p:nvSpPr>
          <p:spPr>
            <a:xfrm>
              <a:off x="2363816" y="1658454"/>
              <a:ext cx="1795607" cy="646332"/>
            </a:xfrm>
            <a:prstGeom prst="rect">
              <a:avLst/>
            </a:prstGeom>
            <a:noFill/>
            <a:ln>
              <a:noFill/>
            </a:ln>
          </p:spPr>
          <p:txBody>
            <a:bodyPr lIns="91440" tIns="45720" rIns="91440" bIns="45720">
              <a:spAutoFit/>
            </a:bodyPr>
            <a:lstStyle/>
            <a:p>
              <a:pPr marL="0" indent="0" algn="ctr"/>
              <a:r>
                <a:rPr sz="1600" b="1" dirty="0" err="1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на</a:t>
              </a:r>
              <a:r>
                <a:rPr sz="2000" b="1" dirty="0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 </a:t>
              </a:r>
              <a:r>
                <a:rPr lang="ru-RU" sz="3600" b="1" dirty="0" smtClean="0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29</a:t>
              </a:r>
              <a:r>
                <a:rPr sz="3600" b="1" dirty="0" smtClean="0">
                  <a:solidFill>
                    <a:srgbClr val="002060"/>
                  </a:solidFill>
                  <a:latin typeface="Arial Black"/>
                  <a:ea typeface="Arial Black"/>
                  <a:cs typeface="Arial Black"/>
                </a:rPr>
                <a:t>%</a:t>
              </a:r>
              <a:endParaRPr sz="36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endParaRPr>
            </a:p>
          </p:txBody>
        </p:sp>
        <p:sp>
          <p:nvSpPr>
            <p:cNvPr id="361" name="Shape 361"/>
            <p:cNvSpPr/>
            <p:nvPr/>
          </p:nvSpPr>
          <p:spPr>
            <a:xfrm>
              <a:off x="0" y="0"/>
              <a:ext cx="4221271" cy="923329"/>
            </a:xfrm>
            <a:prstGeom prst="rect">
              <a:avLst/>
            </a:prstGeom>
          </p:spPr>
          <p:txBody>
            <a:bodyPr wrap="square" lIns="91440" tIns="45720" rIns="91440" bIns="45720">
              <a:spAutoFit/>
            </a:bodyPr>
            <a:lstStyle/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Сокращено количество </a:t>
              </a:r>
            </a:p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людей участвующих </a:t>
              </a:r>
            </a:p>
            <a:p>
              <a:pPr marL="0" indent="0" algn="ctr"/>
              <a:r>
                <a:rPr sz="1800" b="1">
                  <a:solidFill>
                    <a:srgbClr val="002060"/>
                  </a:solidFill>
                  <a:latin typeface="Arial"/>
                  <a:ea typeface="Arial"/>
                  <a:cs typeface="Arial"/>
                </a:rPr>
                <a:t>в процессе</a:t>
              </a:r>
            </a:p>
          </p:txBody>
        </p:sp>
      </p:grpSp>
      <p:sp>
        <p:nvSpPr>
          <p:cNvPr id="362" name="Shape 362"/>
          <p:cNvSpPr/>
          <p:nvPr/>
        </p:nvSpPr>
        <p:spPr>
          <a:xfrm>
            <a:off x="8289858" y="4335343"/>
            <a:ext cx="1795606" cy="46166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sz="2400" b="1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7</a:t>
            </a:r>
            <a:endParaRPr sz="1800" b="1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63" name="Shape 363"/>
          <p:cNvSpPr/>
          <p:nvPr/>
        </p:nvSpPr>
        <p:spPr>
          <a:xfrm>
            <a:off x="9475184" y="5022504"/>
            <a:ext cx="1795607" cy="46166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>
            <a:spAutoFit/>
          </a:bodyPr>
          <a:lstStyle/>
          <a:p>
            <a:pPr marL="0" indent="0" algn="ctr"/>
            <a:r>
              <a:rPr lang="ru-RU" sz="2400" b="1" dirty="0">
                <a:solidFill>
                  <a:srgbClr val="002060"/>
                </a:solidFill>
                <a:latin typeface="Arial Black"/>
                <a:ea typeface="Arial Black"/>
                <a:cs typeface="Arial Black"/>
              </a:rPr>
              <a:t>5</a:t>
            </a:r>
            <a:endParaRPr sz="1800" b="1" dirty="0">
              <a:solidFill>
                <a:srgbClr val="002060"/>
              </a:solidFill>
              <a:latin typeface="Arial Black"/>
              <a:ea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/>
          <p:nvPr/>
        </p:nvSpPr>
        <p:spPr>
          <a:xfrm>
            <a:off x="0" y="1493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367" name="Picture 367"/>
          <p:cNvPicPr/>
          <p:nvPr/>
        </p:nvPicPr>
        <p:blipFill>
          <a:blip r:embed="rId2"/>
          <a:stretch/>
        </p:blipFill>
        <p:spPr>
          <a:xfrm>
            <a:off x="6324602" y="1041401"/>
            <a:ext cx="5855206" cy="3908954"/>
          </a:xfrm>
          <a:prstGeom prst="rect">
            <a:avLst/>
          </a:prstGeom>
        </p:spPr>
      </p:pic>
      <p:sp>
        <p:nvSpPr>
          <p:cNvPr id="368" name="Shape 368"/>
          <p:cNvSpPr txBox="1"/>
          <p:nvPr/>
        </p:nvSpPr>
        <p:spPr>
          <a:xfrm>
            <a:off x="8571284" y="302946"/>
            <a:ext cx="1706571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/>
          <a:p>
            <a:pPr marL="9952" indent="0" algn="ctr"/>
            <a:r>
              <a:rPr sz="3600" b="1" spc="-4">
                <a:solidFill>
                  <a:srgbClr val="00B050"/>
                </a:solidFill>
                <a:latin typeface="Arial Black"/>
                <a:ea typeface="Arial Black"/>
                <a:cs typeface="Arial Black"/>
              </a:rPr>
              <a:t>Стало</a:t>
            </a:r>
            <a:r>
              <a:rPr sz="3600" b="1" spc="-4">
                <a:solidFill>
                  <a:srgbClr val="0C6AB0"/>
                </a:solidFill>
                <a:latin typeface="Arial Black"/>
                <a:ea typeface="Arial Black"/>
                <a:cs typeface="Arial Black"/>
              </a:rPr>
              <a:t> </a:t>
            </a:r>
            <a:endParaRPr sz="3600">
              <a:solidFill>
                <a:srgbClr val="0C6AB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69" name="Shape 369"/>
          <p:cNvSpPr txBox="1"/>
          <p:nvPr/>
        </p:nvSpPr>
        <p:spPr>
          <a:xfrm>
            <a:off x="863956" y="5321216"/>
            <a:ext cx="5278565" cy="903103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/>
          <a:p>
            <a:pPr marL="9952" indent="0" algn="l">
              <a:lnSpc>
                <a:spcPct val="80000"/>
              </a:lnSpc>
            </a:pPr>
            <a:r>
              <a:rPr sz="2000" b="1" spc="-4">
                <a:solidFill>
                  <a:srgbClr val="FF0000"/>
                </a:solidFill>
                <a:latin typeface="Arial"/>
                <a:ea typeface="Arial"/>
                <a:cs typeface="Arial"/>
              </a:rPr>
              <a:t>Объемные ветки дерева заполняют</a:t>
            </a:r>
          </a:p>
          <a:p>
            <a:pPr marL="9952" indent="0" algn="l">
              <a:lnSpc>
                <a:spcPct val="80000"/>
              </a:lnSpc>
              <a:spcAft>
                <a:spcPts val="1200"/>
              </a:spcAft>
            </a:pPr>
            <a:r>
              <a:rPr sz="2000" b="1" spc="-4">
                <a:solidFill>
                  <a:srgbClr val="FF0000"/>
                </a:solidFill>
                <a:latin typeface="Arial"/>
                <a:ea typeface="Arial"/>
                <a:cs typeface="Arial"/>
              </a:rPr>
              <a:t>кузов КАМАЗа. </a:t>
            </a:r>
          </a:p>
          <a:p>
            <a:pPr marL="9952" indent="0" algn="l">
              <a:lnSpc>
                <a:spcPct val="80000"/>
              </a:lnSpc>
            </a:pPr>
            <a:r>
              <a:rPr sz="2000" b="1" spc="-4">
                <a:solidFill>
                  <a:srgbClr val="FF0000"/>
                </a:solidFill>
                <a:latin typeface="Arial"/>
                <a:ea typeface="Arial"/>
                <a:cs typeface="Arial"/>
              </a:rPr>
              <a:t>Машина загружена не оптимально.</a:t>
            </a:r>
          </a:p>
        </p:txBody>
      </p:sp>
      <p:sp>
        <p:nvSpPr>
          <p:cNvPr id="370" name="Shape 370"/>
          <p:cNvSpPr txBox="1"/>
          <p:nvPr/>
        </p:nvSpPr>
        <p:spPr>
          <a:xfrm>
            <a:off x="2146808" y="302946"/>
            <a:ext cx="2088073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/>
          <a:p>
            <a:pPr marL="9952" indent="0" algn="ctr"/>
            <a:r>
              <a:rPr sz="3600" b="1" spc="-4">
                <a:solidFill>
                  <a:srgbClr val="FF0000"/>
                </a:solidFill>
                <a:latin typeface="Arial Black"/>
                <a:ea typeface="Arial Black"/>
                <a:cs typeface="Arial Black"/>
              </a:rPr>
              <a:t>Было</a:t>
            </a:r>
            <a:r>
              <a:rPr sz="3600" b="1" spc="-4">
                <a:solidFill>
                  <a:srgbClr val="0C6AB0"/>
                </a:solidFill>
                <a:latin typeface="Arial Black"/>
                <a:ea typeface="Arial Black"/>
                <a:cs typeface="Arial Black"/>
              </a:rPr>
              <a:t> </a:t>
            </a:r>
            <a:endParaRPr sz="3600">
              <a:solidFill>
                <a:srgbClr val="0C6AB0"/>
              </a:solidFill>
              <a:latin typeface="Arial Black"/>
              <a:ea typeface="Arial Black"/>
              <a:cs typeface="Arial Black"/>
            </a:endParaRPr>
          </a:p>
        </p:txBody>
      </p:sp>
      <p:sp>
        <p:nvSpPr>
          <p:cNvPr id="371" name="Shape 371"/>
          <p:cNvSpPr txBox="1"/>
          <p:nvPr/>
        </p:nvSpPr>
        <p:spPr>
          <a:xfrm>
            <a:off x="6537543" y="5213495"/>
            <a:ext cx="5561325" cy="1164713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/>
          <a:p>
            <a:pPr marL="9952" indent="0" algn="l">
              <a:spcAft>
                <a:spcPts val="600"/>
              </a:spcAft>
            </a:pPr>
            <a:r>
              <a:rPr sz="2000" b="1" spc="-4">
                <a:solidFill>
                  <a:srgbClr val="00B050"/>
                </a:solidFill>
                <a:latin typeface="Arial"/>
                <a:ea typeface="Arial"/>
                <a:cs typeface="Arial"/>
              </a:rPr>
              <a:t>Измельчитель позволил:</a:t>
            </a:r>
          </a:p>
          <a:p>
            <a:pPr marL="9952" indent="0" algn="l">
              <a:spcAft>
                <a:spcPts val="1200"/>
              </a:spcAft>
            </a:pPr>
            <a:r>
              <a:rPr sz="2000" b="1" spc="-4">
                <a:solidFill>
                  <a:srgbClr val="00B050"/>
                </a:solidFill>
                <a:latin typeface="Arial"/>
                <a:ea typeface="Arial"/>
                <a:cs typeface="Arial"/>
              </a:rPr>
              <a:t>уменьшить объем отходов 6-10 раз;</a:t>
            </a:r>
          </a:p>
          <a:p>
            <a:pPr marL="9952" indent="0" algn="l"/>
            <a:r>
              <a:rPr sz="2000" b="1" spc="-4">
                <a:solidFill>
                  <a:srgbClr val="00B050"/>
                </a:solidFill>
                <a:latin typeface="Arial"/>
                <a:ea typeface="Arial"/>
                <a:cs typeface="Arial"/>
              </a:rPr>
              <a:t>осуществлять сбор отходов за один выезд.</a:t>
            </a:r>
          </a:p>
        </p:txBody>
      </p:sp>
      <p:pic>
        <p:nvPicPr>
          <p:cNvPr id="373" name="Picture 373"/>
          <p:cNvPicPr/>
          <p:nvPr/>
        </p:nvPicPr>
        <p:blipFill>
          <a:blip r:embed="rId3"/>
          <a:stretch/>
        </p:blipFill>
        <p:spPr>
          <a:xfrm>
            <a:off x="101601" y="1041402"/>
            <a:ext cx="6121399" cy="3908952"/>
          </a:xfrm>
          <a:prstGeom prst="rect">
            <a:avLst/>
          </a:prstGeom>
        </p:spPr>
      </p:pic>
      <p:sp>
        <p:nvSpPr>
          <p:cNvPr id="374" name="Shape 374"/>
          <p:cNvSpPr/>
          <p:nvPr/>
        </p:nvSpPr>
        <p:spPr>
          <a:xfrm>
            <a:off x="6223000" y="5686314"/>
            <a:ext cx="180869" cy="193916"/>
          </a:xfrm>
          <a:prstGeom prst="chevron">
            <a:avLst/>
          </a:prstGeom>
          <a:solidFill>
            <a:srgbClr val="00B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75" name="Shape 375"/>
          <p:cNvSpPr/>
          <p:nvPr/>
        </p:nvSpPr>
        <p:spPr>
          <a:xfrm>
            <a:off x="6223000" y="6132872"/>
            <a:ext cx="180869" cy="193916"/>
          </a:xfrm>
          <a:prstGeom prst="chevron">
            <a:avLst/>
          </a:prstGeom>
          <a:solidFill>
            <a:srgbClr val="00B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hape 377"/>
          <p:cNvSpPr/>
          <p:nvPr/>
        </p:nvSpPr>
        <p:spPr>
          <a:xfrm>
            <a:off x="2" y="0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379" name="Picture 379"/>
          <p:cNvPicPr/>
          <p:nvPr/>
        </p:nvPicPr>
        <p:blipFill>
          <a:blip r:embed="rId2"/>
          <a:stretch/>
        </p:blipFill>
        <p:spPr>
          <a:xfrm>
            <a:off x="211009" y="869685"/>
            <a:ext cx="5850466" cy="4283869"/>
          </a:xfrm>
          <a:prstGeom prst="rect">
            <a:avLst/>
          </a:prstGeom>
        </p:spPr>
      </p:pic>
      <p:sp>
        <p:nvSpPr>
          <p:cNvPr id="380" name="Shape 380"/>
          <p:cNvSpPr txBox="1"/>
          <p:nvPr/>
        </p:nvSpPr>
        <p:spPr>
          <a:xfrm>
            <a:off x="8347316" y="189919"/>
            <a:ext cx="1992438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ctr">
              <a:defRPr sz="3600" b="1" spc="-4">
                <a:solidFill>
                  <a:srgbClr val="00B05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Стало </a:t>
            </a:r>
          </a:p>
        </p:txBody>
      </p:sp>
      <p:sp>
        <p:nvSpPr>
          <p:cNvPr id="381" name="Shape 381"/>
          <p:cNvSpPr txBox="1"/>
          <p:nvPr/>
        </p:nvSpPr>
        <p:spPr>
          <a:xfrm>
            <a:off x="445383" y="5667605"/>
            <a:ext cx="5024175" cy="502994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just">
              <a:lnSpc>
                <a:spcPct val="80000"/>
              </a:lnSpc>
              <a:defRPr sz="2000" b="1" spc="-4">
                <a:solidFill>
                  <a:srgbClr val="FF000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t>Для уборки спила требуется минимум</a:t>
            </a:r>
          </a:p>
          <a:p>
            <a:pPr algn="l"/>
            <a:r>
              <a:t>2 человека </a:t>
            </a:r>
          </a:p>
        </p:txBody>
      </p:sp>
      <p:sp>
        <p:nvSpPr>
          <p:cNvPr id="382" name="Shape 382"/>
          <p:cNvSpPr txBox="1"/>
          <p:nvPr/>
        </p:nvSpPr>
        <p:spPr>
          <a:xfrm>
            <a:off x="1996272" y="189919"/>
            <a:ext cx="1925655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ctr">
              <a:defRPr sz="3600" b="1" spc="-4">
                <a:solidFill>
                  <a:srgbClr val="FF000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Было </a:t>
            </a:r>
          </a:p>
        </p:txBody>
      </p:sp>
      <p:pic>
        <p:nvPicPr>
          <p:cNvPr id="384" name="Picture 384"/>
          <p:cNvPicPr/>
          <p:nvPr/>
        </p:nvPicPr>
        <p:blipFill>
          <a:blip r:embed="rId3"/>
          <a:srcRect l="6875" r="8263"/>
          <a:stretch/>
        </p:blipFill>
        <p:spPr>
          <a:xfrm>
            <a:off x="6243000" y="869685"/>
            <a:ext cx="5850111" cy="4283869"/>
          </a:xfrm>
          <a:prstGeom prst="rect">
            <a:avLst/>
          </a:prstGeom>
        </p:spPr>
      </p:pic>
      <p:sp>
        <p:nvSpPr>
          <p:cNvPr id="385" name="Shape 385"/>
          <p:cNvSpPr txBox="1"/>
          <p:nvPr/>
        </p:nvSpPr>
        <p:spPr>
          <a:xfrm>
            <a:off x="6366846" y="5557806"/>
            <a:ext cx="5918199" cy="980046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just">
              <a:spcAft>
                <a:spcPts val="600"/>
              </a:spcAft>
              <a:defRPr sz="2000" b="1" spc="-4">
                <a:solidFill>
                  <a:srgbClr val="00B05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t>При помощи измельчителя уборку </a:t>
            </a:r>
          </a:p>
          <a:p>
            <a:pPr algn="l">
              <a:lnSpc>
                <a:spcPct val="80000"/>
              </a:lnSpc>
              <a:spcAft>
                <a:spcPts val="1200"/>
              </a:spcAft>
            </a:pPr>
            <a:r>
              <a:t>выполняет только ОДИН водитель-оператор;</a:t>
            </a:r>
          </a:p>
          <a:p>
            <a:pPr algn="l">
              <a:lnSpc>
                <a:spcPct val="80000"/>
              </a:lnSpc>
            </a:pPr>
            <a:r>
              <a:t>Высвобождение трактора.</a:t>
            </a:r>
          </a:p>
        </p:txBody>
      </p:sp>
      <p:sp>
        <p:nvSpPr>
          <p:cNvPr id="386" name="Shape 386"/>
          <p:cNvSpPr/>
          <p:nvPr/>
        </p:nvSpPr>
        <p:spPr>
          <a:xfrm>
            <a:off x="6038126" y="5693084"/>
            <a:ext cx="180869" cy="193916"/>
          </a:xfrm>
          <a:prstGeom prst="chevron">
            <a:avLst/>
          </a:prstGeom>
          <a:solidFill>
            <a:srgbClr val="00B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87" name="Shape 387"/>
          <p:cNvSpPr/>
          <p:nvPr/>
        </p:nvSpPr>
        <p:spPr>
          <a:xfrm>
            <a:off x="6038126" y="6293036"/>
            <a:ext cx="180869" cy="193916"/>
          </a:xfrm>
          <a:prstGeom prst="chevron">
            <a:avLst/>
          </a:prstGeom>
          <a:solidFill>
            <a:srgbClr val="00B050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Group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Shape 389"/>
          <p:cNvSpPr/>
          <p:nvPr/>
        </p:nvSpPr>
        <p:spPr>
          <a:xfrm>
            <a:off x="0" y="0"/>
            <a:ext cx="12285044" cy="6858000"/>
          </a:xfrm>
          <a:prstGeom prst="rect">
            <a:avLst/>
          </a:prstGeom>
          <a:solidFill>
            <a:srgbClr val="FAF9E7"/>
          </a:solidFill>
          <a:ln w="12700">
            <a:solidFill>
              <a:srgbClr val="FAF9E7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l"/>
            <a:endParaRPr sz="1800" b="1">
              <a:solidFill>
                <a:schemeClr val="tx1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391" name="Picture 391"/>
          <p:cNvPicPr/>
          <p:nvPr/>
        </p:nvPicPr>
        <p:blipFill>
          <a:blip r:embed="rId2"/>
          <a:stretch/>
        </p:blipFill>
        <p:spPr>
          <a:xfrm>
            <a:off x="6286500" y="1041401"/>
            <a:ext cx="5786967" cy="4063999"/>
          </a:xfrm>
          <a:prstGeom prst="rect">
            <a:avLst/>
          </a:prstGeom>
        </p:spPr>
      </p:pic>
      <p:sp>
        <p:nvSpPr>
          <p:cNvPr id="392" name="Shape 392"/>
          <p:cNvSpPr txBox="1"/>
          <p:nvPr/>
        </p:nvSpPr>
        <p:spPr>
          <a:xfrm>
            <a:off x="8299459" y="210613"/>
            <a:ext cx="1888046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ctr">
              <a:defRPr sz="3600" b="1" spc="-4">
                <a:solidFill>
                  <a:srgbClr val="00B05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Стало </a:t>
            </a:r>
          </a:p>
        </p:txBody>
      </p:sp>
      <p:sp>
        <p:nvSpPr>
          <p:cNvPr id="393" name="Shape 393"/>
          <p:cNvSpPr txBox="1"/>
          <p:nvPr/>
        </p:nvSpPr>
        <p:spPr>
          <a:xfrm>
            <a:off x="565151" y="5443098"/>
            <a:ext cx="5918200" cy="256771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l">
              <a:lnSpc>
                <a:spcPct val="80000"/>
              </a:lnSpc>
              <a:defRPr sz="2000" b="1" spc="-4">
                <a:solidFill>
                  <a:srgbClr val="FF000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Новогодние елки вывозились на свалку</a:t>
            </a:r>
          </a:p>
        </p:txBody>
      </p:sp>
      <p:sp>
        <p:nvSpPr>
          <p:cNvPr id="394" name="Shape 394"/>
          <p:cNvSpPr txBox="1"/>
          <p:nvPr/>
        </p:nvSpPr>
        <p:spPr>
          <a:xfrm>
            <a:off x="2368551" y="201830"/>
            <a:ext cx="1638299" cy="564549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ctr">
              <a:defRPr sz="3600" b="1" spc="-4">
                <a:solidFill>
                  <a:srgbClr val="FF0000"/>
                </a:solidFill>
                <a:latin typeface="Arial Black"/>
                <a:ea typeface="Arial Black"/>
                <a:cs typeface="Arial Black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Было </a:t>
            </a:r>
          </a:p>
        </p:txBody>
      </p:sp>
      <p:sp>
        <p:nvSpPr>
          <p:cNvPr id="395" name="Shape 395"/>
          <p:cNvSpPr txBox="1"/>
          <p:nvPr/>
        </p:nvSpPr>
        <p:spPr>
          <a:xfrm>
            <a:off x="6603535" y="5443098"/>
            <a:ext cx="5561325" cy="502994"/>
          </a:xfrm>
          <a:prstGeom prst="rect">
            <a:avLst/>
          </a:prstGeom>
          <a:solidFill>
            <a:srgbClr val="FAF9E7"/>
          </a:solidFill>
        </p:spPr>
        <p:txBody>
          <a:bodyPr vert="horz" wrap="square" lIns="0" tIns="10449" rIns="0" bIns="0">
            <a:spAutoFit/>
          </a:bodyPr>
          <a:lstStyle>
            <a:defPPr/>
            <a:lvl1pPr marL="9952" lvl="0" indent="0" algn="l">
              <a:lnSpc>
                <a:spcPct val="80000"/>
              </a:lnSpc>
              <a:spcAft>
                <a:spcPts val="600"/>
              </a:spcAft>
              <a:defRPr sz="2000" b="1" spc="-4">
                <a:solidFill>
                  <a:srgbClr val="00B050"/>
                </a:solidFill>
                <a:latin typeface="Arial"/>
                <a:ea typeface="Arial"/>
                <a:cs typeface="Arial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Новогодние елки перерабатываются для нужд зоопарка</a:t>
            </a:r>
          </a:p>
        </p:txBody>
      </p:sp>
      <p:pic>
        <p:nvPicPr>
          <p:cNvPr id="397" name="Picture 397"/>
          <p:cNvPicPr/>
          <p:nvPr/>
        </p:nvPicPr>
        <p:blipFill>
          <a:blip r:embed="rId3"/>
          <a:stretch/>
        </p:blipFill>
        <p:spPr>
          <a:xfrm>
            <a:off x="225435" y="1035340"/>
            <a:ext cx="5959672" cy="40700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1923</TotalTime>
  <Words>538</Words>
  <Application>Microsoft Office PowerPoint</Application>
  <DocSecurity>0</DocSecurity>
  <PresentationFormat>Широкоэкранный</PresentationFormat>
  <Paragraphs>184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Zhugina</dc:creator>
  <cp:lastModifiedBy>Трапезников В.Ю.</cp:lastModifiedBy>
  <cp:revision>16</cp:revision>
  <cp:lastPrinted>2025-11-12T06:28:16Z</cp:lastPrinted>
  <dcterms:modified xsi:type="dcterms:W3CDTF">2025-11-24T02:12:37Z</dcterms:modified>
</cp:coreProperties>
</file>