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70" r:id="rId1"/>
  </p:sldMasterIdLst>
  <p:notesMasterIdLst>
    <p:notesMasterId r:id="rId11"/>
  </p:notesMasterIdLst>
  <p:sldIdLst>
    <p:sldId id="256" r:id="rId2"/>
    <p:sldId id="268" r:id="rId3"/>
    <p:sldId id="258" r:id="rId4"/>
    <p:sldId id="259" r:id="rId5"/>
    <p:sldId id="260" r:id="rId6"/>
    <p:sldId id="261" r:id="rId7"/>
    <p:sldId id="262" r:id="rId8"/>
    <p:sldId id="267" r:id="rId9"/>
    <p:sldId id="264" r:id="rId10"/>
  </p:sldIdLst>
  <p:sldSz cx="9144000" cy="5143500" type="screen16x9"/>
  <p:notesSz cx="6735763" cy="9866313"/>
  <p:embeddedFontLst>
    <p:embeddedFont>
      <p:font typeface="Lato" panose="020F0502020204030203" pitchFamily="34" charset="0"/>
      <p:regular r:id="rId12"/>
      <p:bold r:id="rId13"/>
      <p:italic r:id="rId14"/>
      <p:boldItalic r:id="rId15"/>
    </p:embeddedFont>
    <p:embeddedFont>
      <p:font typeface="Montserrat" panose="00000500000000000000" pitchFamily="2" charset="-52"/>
      <p:regular r:id="rId16"/>
      <p:bold r:id="rId17"/>
      <p:italic r:id="rId18"/>
      <p:boldItalic r:id="rId19"/>
    </p:embeddedFont>
    <p:embeddedFont>
      <p:font typeface="Roboto" panose="020000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4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4459442-0B8B-407D-AE5A-E50C43066F15}">
  <a:tblStyle styleId="{B4459442-0B8B-407D-AE5A-E50C43066F1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48" y="48"/>
      </p:cViewPr>
      <p:guideLst>
        <p:guide orient="horz" pos="284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820387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p1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8984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4915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3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8880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91513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7" name="Google Shape;237;p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06315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6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9479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9244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3678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0" name="Google Shape;280;p8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75795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name="adj" fmla="val 0"/>
            </a:avLst>
          </a:prstGeom>
          <a:solidFill>
            <a:schemeClr val="lt1">
              <a:alpha val="2745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name="adj" fmla="val 58774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name="adj" fmla="val 50000"/>
              </a:avLst>
            </a:prstGeom>
            <a:solidFill>
              <a:srgbClr val="E741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51" name="Google Shape;51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" name="Google Shape;89;p8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9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9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97" name="Google Shape;97;p9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" name="Google Shape;125;p11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42900" lvl="0" indent="-25717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685800" lvl="1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28700" lvl="2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371600" lvl="3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714500" lvl="4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057400" lvl="5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400300" lvl="6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743200" lvl="7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086100" lvl="8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1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7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ctrTitle"/>
          </p:nvPr>
        </p:nvSpPr>
        <p:spPr>
          <a:xfrm>
            <a:off x="2966025" y="1474350"/>
            <a:ext cx="6537000" cy="20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3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Оптимизация процесса записи граждан на личный </a:t>
            </a:r>
            <a:br>
              <a:rPr lang="ru-RU" sz="3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3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прием к руководителям Администрации ЗАТО Северск</a:t>
            </a:r>
            <a:endParaRPr sz="3200"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0" name="Google Shape;210;p25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 dirty="0"/>
          </a:p>
        </p:txBody>
      </p:sp>
      <p:pic>
        <p:nvPicPr>
          <p:cNvPr id="211" name="Google Shape;21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6" r="8895"/>
          <a:stretch/>
        </p:blipFill>
        <p:spPr>
          <a:xfrm rot="5400000">
            <a:off x="1969999" y="-2035983"/>
            <a:ext cx="5143499" cy="921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52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 txBox="1">
            <a:spLocks noGrp="1"/>
          </p:cNvSpPr>
          <p:nvPr>
            <p:ph type="title"/>
          </p:nvPr>
        </p:nvSpPr>
        <p:spPr>
          <a:xfrm>
            <a:off x="990780" y="46428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" name="Google Shape;223;p27"/>
          <p:cNvSpPr txBox="1">
            <a:spLocks noGrp="1"/>
          </p:cNvSpPr>
          <p:nvPr>
            <p:ph type="body" idx="1"/>
          </p:nvPr>
        </p:nvSpPr>
        <p:spPr>
          <a:xfrm>
            <a:off x="1046250" y="850725"/>
            <a:ext cx="7866300" cy="293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Проблема: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Длительное время обработки записи граждан при организации личного приема к руководителям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Цель проекта: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 lang="ru-RU"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224" name="Google Shape;224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3</a:t>
            </a:fld>
            <a:endParaRPr>
              <a:solidFill>
                <a:srgbClr val="000000"/>
              </a:solidFill>
            </a:endParaRPr>
          </a:p>
        </p:txBody>
      </p:sp>
      <p:graphicFrame>
        <p:nvGraphicFramePr>
          <p:cNvPr id="5" name="Google Shape;103;p13">
            <a:extLst>
              <a:ext uri="{FF2B5EF4-FFF2-40B4-BE49-F238E27FC236}">
                <a16:creationId xmlns:a16="http://schemas.microsoft.com/office/drawing/2014/main" id="{4544BD9A-E188-49E0-90AD-C69322D00A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2993725"/>
              </p:ext>
            </p:extLst>
          </p:nvPr>
        </p:nvGraphicFramePr>
        <p:xfrm>
          <a:off x="1146150" y="2312205"/>
          <a:ext cx="7118085" cy="939007"/>
        </p:xfrm>
        <a:graphic>
          <a:graphicData uri="http://schemas.openxmlformats.org/drawingml/2006/table">
            <a:tbl>
              <a:tblPr firstRow="1" firstCol="1" bandRow="1">
                <a:noFill/>
              </a:tblPr>
              <a:tblGrid>
                <a:gridCol w="5336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0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1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759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lt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Наименование показателя</a:t>
                      </a:r>
                      <a:endParaRPr sz="1200" b="1" dirty="0">
                        <a:solidFill>
                          <a:schemeClr val="lt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 anchor="ctr">
                    <a:lnL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>
                          <a:solidFill>
                            <a:schemeClr val="lt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Текущее значение</a:t>
                      </a:r>
                      <a:endParaRPr sz="1200" b="1">
                        <a:solidFill>
                          <a:schemeClr val="lt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>
                          <a:solidFill>
                            <a:schemeClr val="lt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Целевое значение</a:t>
                      </a:r>
                      <a:endParaRPr sz="1200" b="1">
                        <a:solidFill>
                          <a:schemeClr val="lt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49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Сокращение времени работника канцелярии на коммуникацию 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с гражданами и на создание карточки документа в СЭД, мин.</a:t>
                      </a:r>
                      <a:endParaRPr sz="1200" b="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 anchor="ctr">
                    <a:lnL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65</a:t>
                      </a:r>
                      <a:endParaRPr sz="1200" b="0" dirty="0">
                        <a:solidFill>
                          <a:srgbClr val="FF000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solidFill>
                            <a:srgbClr val="00B05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</a:t>
                      </a:r>
                      <a:r>
                        <a:rPr lang="ru-RU" sz="1200" b="1" dirty="0">
                          <a:solidFill>
                            <a:srgbClr val="00B05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</a:t>
                      </a:r>
                      <a:endParaRPr sz="1200" b="1" dirty="0">
                        <a:solidFill>
                          <a:srgbClr val="00B05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67364" marR="67364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Карта текущего состояния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4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32" name="Google Shape;232;p28"/>
          <p:cNvSpPr txBox="1"/>
          <p:nvPr/>
        </p:nvSpPr>
        <p:spPr>
          <a:xfrm>
            <a:off x="211223" y="4208505"/>
            <a:ext cx="8933400" cy="904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Проблем</a:t>
            </a:r>
            <a:r>
              <a:rPr lang="ru-RU" sz="1600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ы</a:t>
            </a:r>
            <a:r>
              <a:rPr lang="ru-RU" sz="16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</a:t>
            </a:r>
            <a:endParaRPr sz="160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Отсутствие возможности дистанционной записи;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Требуется создание карточки документа в МИС «ЭДО» в ручном режиме.</a:t>
            </a: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6CA85E-A293-4CC9-A4F3-E3D198A445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6861" y="1312524"/>
            <a:ext cx="8370278" cy="2128203"/>
          </a:xfrm>
          <a:prstGeom prst="rect">
            <a:avLst/>
          </a:prstGeom>
        </p:spPr>
      </p:pic>
      <p:sp>
        <p:nvSpPr>
          <p:cNvPr id="233" name="Google Shape;233;p28"/>
          <p:cNvSpPr/>
          <p:nvPr/>
        </p:nvSpPr>
        <p:spPr>
          <a:xfrm>
            <a:off x="1263137" y="1144199"/>
            <a:ext cx="1097784" cy="58447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" name="Google Shape;233;p28">
            <a:extLst>
              <a:ext uri="{FF2B5EF4-FFF2-40B4-BE49-F238E27FC236}">
                <a16:creationId xmlns:a16="http://schemas.microsoft.com/office/drawing/2014/main" id="{D72F4EBF-B893-4DC1-B7FA-8C908603BA17}"/>
              </a:ext>
            </a:extLst>
          </p:cNvPr>
          <p:cNvSpPr/>
          <p:nvPr/>
        </p:nvSpPr>
        <p:spPr>
          <a:xfrm>
            <a:off x="4287563" y="2084385"/>
            <a:ext cx="1097784" cy="58447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A100CC-043E-437B-BEF8-3374719C25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30880" y="1364325"/>
            <a:ext cx="8682240" cy="2560801"/>
          </a:xfrm>
          <a:prstGeom prst="rect">
            <a:avLst/>
          </a:prstGeom>
        </p:spPr>
      </p:pic>
      <p:sp>
        <p:nvSpPr>
          <p:cNvPr id="239" name="Google Shape;239;p29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5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Карта целевого состояния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0" name="Google Shape;240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5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41" name="Google Shape;241;p29"/>
          <p:cNvSpPr txBox="1"/>
          <p:nvPr/>
        </p:nvSpPr>
        <p:spPr>
          <a:xfrm>
            <a:off x="235208" y="4244716"/>
            <a:ext cx="8511600" cy="85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Решение:</a:t>
            </a:r>
            <a:endParaRPr sz="160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Создание сервиса позволяющий осуществить запись к руковод</a:t>
            </a:r>
            <a:r>
              <a:rPr lang="ru-RU" sz="16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ителю </a:t>
            </a:r>
            <a:r>
              <a:rPr lang="ru-RU" sz="1600" i="0" u="none" strike="noStrike" cap="none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в онлайн-режиме.</a:t>
            </a:r>
            <a:endParaRPr sz="1600" i="0" u="none" strike="noStrike" cap="none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223B8BDA-B5CE-458C-AA90-86245D139326}"/>
              </a:ext>
            </a:extLst>
          </p:cNvPr>
          <p:cNvSpPr/>
          <p:nvPr/>
        </p:nvSpPr>
        <p:spPr>
          <a:xfrm>
            <a:off x="1046018" y="1413164"/>
            <a:ext cx="1212273" cy="709019"/>
          </a:xfrm>
          <a:prstGeom prst="roundRect">
            <a:avLst/>
          </a:prstGeom>
          <a:noFill/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0"/>
          <p:cNvSpPr txBox="1">
            <a:spLocks noGrp="1"/>
          </p:cNvSpPr>
          <p:nvPr>
            <p:ph type="title"/>
          </p:nvPr>
        </p:nvSpPr>
        <p:spPr>
          <a:xfrm>
            <a:off x="989505" y="19092"/>
            <a:ext cx="8013300" cy="5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План мероприятий по реализации сервиса</a:t>
            </a:r>
            <a:endParaRPr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8" name="Google Shape;248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graphicFrame>
        <p:nvGraphicFramePr>
          <p:cNvPr id="5" name="Google Shape;249;p30">
            <a:extLst>
              <a:ext uri="{FF2B5EF4-FFF2-40B4-BE49-F238E27FC236}">
                <a16:creationId xmlns:a16="http://schemas.microsoft.com/office/drawing/2014/main" id="{3C1672B2-17DD-4482-B6B7-B7C0B44A22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3767664"/>
              </p:ext>
            </p:extLst>
          </p:nvPr>
        </p:nvGraphicFramePr>
        <p:xfrm>
          <a:off x="229753" y="919437"/>
          <a:ext cx="8663422" cy="383267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3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27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72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82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8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10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80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329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№ п/п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Проблемы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Коренные проблемы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Мероприятия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Ответственные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Период реализации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Эффект</a:t>
                      </a:r>
                      <a:endParaRPr lang="ru-RU" sz="10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4688">
                <a:tc rowSpan="7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7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Roboto"/>
                        </a:rPr>
                        <a:t>1. Отсутствие возможности дистанционной записи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Roboto"/>
                        </a:rPr>
                        <a:t>2. Требуется создание карточки документа в МИС «ЭДО» в ручном режиме.</a:t>
                      </a:r>
                    </a:p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Roboto"/>
                        </a:rPr>
                        <a:t>Длительное время обработки записи граждан при организации личного приема к руководителям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Определение способов решения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Северск,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 err="1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Шабуцкая</a:t>
                      </a: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Ольга Владимировна - Начальник отдела по работе с обращениями граждан Администрации ЗАТО Северск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22.01.2026 - 22.01.2026</a:t>
                      </a: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7">
                  <a:txBody>
                    <a:bodyPr/>
                    <a:lstStyle/>
                    <a:p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Наличие возможности онлайн (самостоятельной) записи на личный прием.</a:t>
                      </a:r>
                    </a:p>
                    <a:p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Сокращение времени работника канцелярии на коммуникацию </a:t>
                      </a:r>
                    </a:p>
                    <a:p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с гражданами и на создание карточки документа в </a:t>
                      </a: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Roboto"/>
                        </a:rPr>
                        <a:t>МИС «ЭДО»</a:t>
                      </a:r>
                      <a:endParaRPr lang="ru-RU"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577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2.1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Определение функциональных возможностей системы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</a:rPr>
                        <a:t>22.01.2026 -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577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2.2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3. Определение технологий </a:t>
                      </a:r>
                      <a:b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</a:b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и инструментов для реализации системы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</a:rPr>
                        <a:t>20.01.2026 -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6826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2.3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4. Создание системы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17.02.2026 - 03.03.2026</a:t>
                      </a: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9721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5. Ввод системы в режим тестовой эксплуатации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03.03.2026 - 17.04.2026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4491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4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6. Ввод системы в режим опытной эксплуатации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18.04.2026 - 31.05.2026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491">
                <a:tc vMerge="1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5</a:t>
                      </a: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700" dirty="0">
                        <a:solidFill>
                          <a:srgbClr val="1F3B73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7. Ввод системы в режим постоянной (промышленной) эксплуатации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2700" marR="12700" marT="1270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01.06.2026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sz="70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88900" marR="88900" marT="88900" marB="8890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1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 реализации проекта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5" name="Google Shape;255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7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6" name="Google Shape;256;p31"/>
          <p:cNvSpPr txBox="1"/>
          <p:nvPr/>
        </p:nvSpPr>
        <p:spPr>
          <a:xfrm>
            <a:off x="1138540" y="516597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сервиса</a:t>
            </a:r>
            <a:endParaRPr sz="1800" b="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1"/>
          <p:cNvSpPr txBox="1"/>
          <p:nvPr/>
        </p:nvSpPr>
        <p:spPr>
          <a:xfrm>
            <a:off x="5335938" y="534796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сервиса</a:t>
            </a:r>
            <a:endParaRPr sz="1800" b="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" name="Google Shape;258;p31"/>
          <p:cNvSpPr txBox="1"/>
          <p:nvPr/>
        </p:nvSpPr>
        <p:spPr>
          <a:xfrm>
            <a:off x="1784308" y="3408289"/>
            <a:ext cx="1628988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Личное взаимодействие</a:t>
            </a:r>
            <a:endParaRPr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9" name="Google Shape;259;p31"/>
          <p:cNvSpPr txBox="1"/>
          <p:nvPr/>
        </p:nvSpPr>
        <p:spPr>
          <a:xfrm>
            <a:off x="5440774" y="3408289"/>
            <a:ext cx="2707050" cy="1008576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Дополнительный</a:t>
            </a:r>
            <a:r>
              <a:rPr lang="en-US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интерфейс</a:t>
            </a:r>
            <a:r>
              <a:rPr lang="en-US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взаимодействия</a:t>
            </a:r>
            <a:endParaRPr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0" name="Google Shape;26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0757" y="1398474"/>
            <a:ext cx="2226345" cy="1842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1"/>
          <p:cNvPicPr preferRelativeResize="0"/>
          <p:nvPr/>
        </p:nvPicPr>
        <p:blipFill rotWithShape="1">
          <a:blip r:embed="rId4">
            <a:alphaModFix/>
          </a:blip>
          <a:srcRect l="1120" r="-1120"/>
          <a:stretch/>
        </p:blipFill>
        <p:spPr>
          <a:xfrm>
            <a:off x="1431797" y="1398474"/>
            <a:ext cx="2150995" cy="209312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Стрелка вправо 1"/>
          <p:cNvSpPr/>
          <p:nvPr/>
        </p:nvSpPr>
        <p:spPr>
          <a:xfrm>
            <a:off x="4007005" y="2191786"/>
            <a:ext cx="1226634" cy="2667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1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 реализации проекта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5" name="Google Shape;255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8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6" name="Google Shape;256;p31"/>
          <p:cNvSpPr txBox="1"/>
          <p:nvPr/>
        </p:nvSpPr>
        <p:spPr>
          <a:xfrm>
            <a:off x="1138540" y="516597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сервиса</a:t>
            </a:r>
            <a:endParaRPr sz="1800" b="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1"/>
          <p:cNvSpPr txBox="1"/>
          <p:nvPr/>
        </p:nvSpPr>
        <p:spPr>
          <a:xfrm>
            <a:off x="5335938" y="534796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сервиса</a:t>
            </a:r>
            <a:endParaRPr sz="1800" b="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Google Shape;273;p32"/>
          <p:cNvSpPr txBox="1"/>
          <p:nvPr/>
        </p:nvSpPr>
        <p:spPr>
          <a:xfrm>
            <a:off x="510771" y="1001244"/>
            <a:ext cx="8337300" cy="415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Оптимизация процесса записи на личный прием</a:t>
            </a:r>
            <a:endParaRPr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" name="Google Shape;274;p32"/>
          <p:cNvSpPr/>
          <p:nvPr/>
        </p:nvSpPr>
        <p:spPr>
          <a:xfrm>
            <a:off x="2520809" y="1417448"/>
            <a:ext cx="1098000" cy="2846467"/>
          </a:xfrm>
          <a:prstGeom prst="rect">
            <a:avLst/>
          </a:prstGeom>
          <a:solidFill>
            <a:srgbClr val="E066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65</a:t>
            </a:r>
            <a:r>
              <a:rPr lang="ru-RU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мин</a:t>
            </a:r>
            <a:endParaRPr sz="18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" name="Google Shape;275;p32"/>
          <p:cNvSpPr/>
          <p:nvPr/>
        </p:nvSpPr>
        <p:spPr>
          <a:xfrm>
            <a:off x="5298627" y="2606912"/>
            <a:ext cx="1098000" cy="1667256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ru-RU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 мин</a:t>
            </a:r>
            <a:endParaRPr sz="18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" name="Google Shape;277;p32"/>
          <p:cNvSpPr txBox="1"/>
          <p:nvPr/>
        </p:nvSpPr>
        <p:spPr>
          <a:xfrm>
            <a:off x="3738980" y="1523778"/>
            <a:ext cx="1988476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Сокращение</a:t>
            </a:r>
            <a:r>
              <a:rPr lang="en-US" dirty="0"/>
              <a:t> </a:t>
            </a:r>
            <a:r>
              <a:rPr lang="ru-RU" dirty="0"/>
              <a:t>времени</a:t>
            </a:r>
            <a:r>
              <a:rPr lang="en-US" dirty="0"/>
              <a:t> </a:t>
            </a:r>
            <a:r>
              <a:rPr lang="ru-RU" dirty="0"/>
              <a:t>в </a:t>
            </a:r>
            <a:r>
              <a:rPr lang="en-US" dirty="0"/>
              <a:t>2</a:t>
            </a:r>
            <a:r>
              <a:rPr lang="ru-RU" dirty="0"/>
              <a:t> раза</a:t>
            </a:r>
            <a:endParaRPr dirty="0"/>
          </a:p>
        </p:txBody>
      </p:sp>
      <p:sp>
        <p:nvSpPr>
          <p:cNvPr id="20" name="Google Shape;272;p32"/>
          <p:cNvSpPr txBox="1"/>
          <p:nvPr/>
        </p:nvSpPr>
        <p:spPr>
          <a:xfrm>
            <a:off x="199821" y="4594478"/>
            <a:ext cx="89592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Проект рекомендуется к тиражированию</a:t>
            </a:r>
            <a:endParaRPr sz="25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" name="Соединитель: уступ 6">
            <a:extLst>
              <a:ext uri="{FF2B5EF4-FFF2-40B4-BE49-F238E27FC236}">
                <a16:creationId xmlns:a16="http://schemas.microsoft.com/office/drawing/2014/main" id="{D5695A20-3206-4561-BDA8-146C1467DFAE}"/>
              </a:ext>
            </a:extLst>
          </p:cNvPr>
          <p:cNvCxnSpPr>
            <a:cxnSpLocks/>
          </p:cNvCxnSpPr>
          <p:nvPr/>
        </p:nvCxnSpPr>
        <p:spPr>
          <a:xfrm>
            <a:off x="3618809" y="1444625"/>
            <a:ext cx="2228818" cy="1162287"/>
          </a:xfrm>
          <a:prstGeom prst="bentConnector3">
            <a:avLst>
              <a:gd name="adj1" fmla="val 10000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Google Shape;270;p32">
            <a:extLst>
              <a:ext uri="{FF2B5EF4-FFF2-40B4-BE49-F238E27FC236}">
                <a16:creationId xmlns:a16="http://schemas.microsoft.com/office/drawing/2014/main" id="{8D9FD4D4-A806-45C1-B157-6467CA131713}"/>
              </a:ext>
            </a:extLst>
          </p:cNvPr>
          <p:cNvSpPr txBox="1"/>
          <p:nvPr/>
        </p:nvSpPr>
        <p:spPr>
          <a:xfrm>
            <a:off x="1991534" y="4291092"/>
            <a:ext cx="2344605" cy="364834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Оффлайн</a:t>
            </a: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коммуникация</a:t>
            </a:r>
            <a:endParaRPr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" name="Google Shape;271;p32">
            <a:extLst>
              <a:ext uri="{FF2B5EF4-FFF2-40B4-BE49-F238E27FC236}">
                <a16:creationId xmlns:a16="http://schemas.microsoft.com/office/drawing/2014/main" id="{54570F81-81EB-4AFD-B033-C6A1FAF1C2D1}"/>
              </a:ext>
            </a:extLst>
          </p:cNvPr>
          <p:cNvSpPr txBox="1"/>
          <p:nvPr/>
        </p:nvSpPr>
        <p:spPr>
          <a:xfrm>
            <a:off x="4896613" y="4291092"/>
            <a:ext cx="2255853" cy="364834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Онлайн коммуникация</a:t>
            </a:r>
            <a:endParaRPr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346083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3"/>
          <p:cNvSpPr txBox="1">
            <a:spLocks noGrp="1"/>
          </p:cNvSpPr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300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Благодарю за внимание!</a:t>
            </a:r>
            <a:endParaRPr sz="30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3" name="Google Shape;283;p33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 dirty="0"/>
          </a:p>
        </p:txBody>
      </p:sp>
      <p:pic>
        <p:nvPicPr>
          <p:cNvPr id="284" name="Google Shape;284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428</Words>
  <Application>Microsoft Office PowerPoint</Application>
  <PresentationFormat>Экран (16:9)</PresentationFormat>
  <Paragraphs>85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Montserrat</vt:lpstr>
      <vt:lpstr>Roboto</vt:lpstr>
      <vt:lpstr>Arial</vt:lpstr>
      <vt:lpstr>Lato</vt:lpstr>
      <vt:lpstr>Focus</vt:lpstr>
      <vt:lpstr>Оптимизация процесса записи граждан на личный  прием к руководителям Администрации ЗАТО Северск</vt:lpstr>
      <vt:lpstr>Презентация PowerPoint</vt:lpstr>
      <vt:lpstr>Обоснование выбора проекта</vt:lpstr>
      <vt:lpstr>Карта текущего состояния</vt:lpstr>
      <vt:lpstr>Карта целевого состояния</vt:lpstr>
      <vt:lpstr>План мероприятий по реализации сервиса</vt:lpstr>
      <vt:lpstr>Результаты реализации проекта</vt:lpstr>
      <vt:lpstr>Результаты реализации проекта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Оптимизация процесса записи граждан на личный  прием к руководителям Администрации ЗАТО Северск</dc:title>
  <dc:creator>Федорова В.П.</dc:creator>
  <cp:lastModifiedBy>Шипицина В.П.</cp:lastModifiedBy>
  <cp:revision>39</cp:revision>
  <dcterms:modified xsi:type="dcterms:W3CDTF">2026-05-06T02:22:31Z</dcterms:modified>
</cp:coreProperties>
</file>