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5"/>
  </p:notesMasterIdLst>
  <p:sldIdLst>
    <p:sldId id="278" r:id="rId2"/>
    <p:sldId id="314" r:id="rId3"/>
    <p:sldId id="283" r:id="rId4"/>
    <p:sldId id="292" r:id="rId5"/>
    <p:sldId id="286" r:id="rId6"/>
    <p:sldId id="295" r:id="rId7"/>
    <p:sldId id="306" r:id="rId8"/>
    <p:sldId id="307" r:id="rId9"/>
    <p:sldId id="309" r:id="rId10"/>
    <p:sldId id="313" r:id="rId11"/>
    <p:sldId id="308" r:id="rId12"/>
    <p:sldId id="303" r:id="rId13"/>
    <p:sldId id="304" r:id="rId14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4"/>
    <a:srgbClr val="FFCCCC"/>
    <a:srgbClr val="002060"/>
    <a:srgbClr val="0070C0"/>
    <a:srgbClr val="F0742F"/>
    <a:srgbClr val="F9B100"/>
    <a:srgbClr val="E84704"/>
    <a:srgbClr val="E74106"/>
    <a:srgbClr val="F8AE00"/>
    <a:srgbClr val="F79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457" autoAdjust="0"/>
    <p:restoredTop sz="94526" autoAdjust="0"/>
  </p:normalViewPr>
  <p:slideViewPr>
    <p:cSldViewPr>
      <p:cViewPr varScale="1">
        <p:scale>
          <a:sx n="103" d="100"/>
          <a:sy n="103" d="100"/>
        </p:scale>
        <p:origin x="138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9DC2F-3273-4E45-9531-27A037F063A9}" type="datetimeFigureOut">
              <a:rPr lang="ru-RU" smtClean="0"/>
              <a:t>06.05.2026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FF093-9761-4A20-8082-ADAD0A3F80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045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675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3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489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06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400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9817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81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59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085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780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521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5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1BC0555-80A6-4EA4-B782-C1BF0674BD3C}" type="datetime1">
              <a:rPr lang="ru-RU" smtClean="0"/>
              <a:t>06.05.2026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0393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79F7-D267-42AB-A0B2-A087AEC085FB}" type="datetime1">
              <a:rPr lang="ru-RU" smtClean="0"/>
              <a:t>06.05.2026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526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D5678-217B-41C8-B02F-93B28CC33411}" type="datetime1">
              <a:rPr lang="ru-RU" smtClean="0"/>
              <a:t>06.05.2026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744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4BF1-EA1D-4B7E-8C9D-6C7FC4B5B5EB}" type="datetime1">
              <a:rPr lang="ru-RU" smtClean="0"/>
              <a:t>06.05.2026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76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07A3-CD50-4FD5-A63B-59F5E479211E}" type="datetime1">
              <a:rPr lang="ru-RU" smtClean="0"/>
              <a:t>06.05.2026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013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3183-0FAE-40DF-978D-2754880899FA}" type="datetime1">
              <a:rPr lang="ru-RU" smtClean="0"/>
              <a:t>06.05.2026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40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61CA0-BD3A-458B-8D43-B09F44080A6D}" type="datetime1">
              <a:rPr lang="ru-RU" smtClean="0"/>
              <a:t>06.05.2026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21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F020-9960-49EA-B3B6-00AACA667684}" type="datetime1">
              <a:rPr lang="ru-RU" smtClean="0"/>
              <a:t>06.05.2026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158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91A73-A1F2-4C5B-B9A8-30A8B9728AFF}" type="datetime1">
              <a:rPr lang="ru-RU" smtClean="0"/>
              <a:t>06.05.2026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826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2ED9-6D79-4AD6-B9AE-0819996C6672}" type="datetime1">
              <a:rPr lang="ru-RU" smtClean="0"/>
              <a:t>06.05.2026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198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FE9F5-E8B2-46C7-BC4E-76A503D06721}" type="datetime1">
              <a:rPr lang="ru-RU" smtClean="0"/>
              <a:t>06.05.2026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317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8354FCA-6F55-4B76-A207-350692DAD3DD}" type="datetime1">
              <a:rPr lang="ru-RU" smtClean="0"/>
              <a:t>06.05.2026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999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microsoft.com/office/2007/relationships/hdphoto" Target="../media/hdphoto1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4.jpeg"/><Relationship Id="rId15" Type="http://schemas.openxmlformats.org/officeDocument/2006/relationships/image" Target="../media/image16.png"/><Relationship Id="rId10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microsoft.com/office/2007/relationships/hdphoto" Target="../media/hdphoto1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4.jpeg"/><Relationship Id="rId15" Type="http://schemas.openxmlformats.org/officeDocument/2006/relationships/image" Target="../media/image16.png"/><Relationship Id="rId10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28" y="228538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72650" y="1700808"/>
            <a:ext cx="1296144" cy="1268760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5"/>
          <a:stretch/>
        </p:blipFill>
        <p:spPr bwMode="auto">
          <a:xfrm>
            <a:off x="1439365" y="-8320"/>
            <a:ext cx="10849323" cy="6866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32580" y="3190665"/>
            <a:ext cx="10862891" cy="138499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порядка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</a:p>
          <a:p>
            <a:pPr algn="ctr" fontAlgn="base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Администрацией ЗАТО Северск и Думой ЗАТО Северск </a:t>
            </a:r>
          </a:p>
          <a:p>
            <a:pPr algn="ctr" fontAlgn="base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 представления проектов решений в Думу ЗАТО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39365" y="6027003"/>
            <a:ext cx="10849323" cy="830997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r" fontAlgn="base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Тартышный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В.В. </a:t>
            </a:r>
            <a:endParaRPr lang="en-US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fontAlgn="base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отдела Администрации ЗАТО Северск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23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2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978" t="12200" r="1569" b="1010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16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6000">
              <a:srgbClr val="F6FCFE"/>
            </a:gs>
            <a:gs pos="27000">
              <a:schemeClr val="bg1"/>
            </a:gs>
            <a:gs pos="87000">
              <a:srgbClr val="C3E9F8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08" y="228810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62406" y="1604540"/>
            <a:ext cx="1296144" cy="126876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xmlns:lc="http://schemas.openxmlformats.org/drawingml/2006/lockedCanvas" id="{FAFECD1F-50F8-4630-CE08-F66FA70A1FE2}"/>
              </a:ext>
            </a:extLst>
          </p:cNvPr>
          <p:cNvSpPr/>
          <p:nvPr/>
        </p:nvSpPr>
        <p:spPr>
          <a:xfrm>
            <a:off x="2303210" y="31854"/>
            <a:ext cx="8257286" cy="5762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3600" b="1" dirty="0" smtClean="0"/>
          </a:p>
          <a:p>
            <a:pPr algn="ctr">
              <a:defRPr/>
            </a:pPr>
            <a:r>
              <a:rPr lang="ru-RU" sz="24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выбора проекта</a:t>
            </a:r>
          </a:p>
          <a:p>
            <a:pPr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26165" y="534328"/>
            <a:ext cx="9598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низкая эффективность протекания процесса 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внесения проекта решения Думы ЗАТО Северск в Думу ЗАТО Северск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1026" y="1187392"/>
            <a:ext cx="10347820" cy="549381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F6FCFE"/>
              </a:gs>
              <a:gs pos="27000">
                <a:schemeClr val="bg1"/>
              </a:gs>
              <a:gs pos="87000">
                <a:srgbClr val="C3E9F8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2700000" scaled="1"/>
            <a:tileRect/>
          </a:gradFill>
        </p:spPr>
        <p:txBody>
          <a:bodyPr wrap="square">
            <a:spAutoFit/>
          </a:bodyPr>
          <a:lstStyle/>
          <a:p>
            <a:pPr indent="450000" algn="just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внесения проекта решения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Северск в Думу ЗАТО Северск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в соответствии с Порядком подготовки и оформления проектов решений, вносимых на рассмотрение Думы ЗАТО Северск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утвержденным решением Думы </a:t>
            </a:r>
            <a:r>
              <a:rPr lang="ru-RU" sz="1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26.12.2013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48/15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Регламентом работы Администрации ЗАТО Северск, утвержденным распоряжением Мэра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от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04.05.2021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34-</a:t>
            </a:r>
            <a:r>
              <a:rPr lang="ru-RU" sz="1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рм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0000" algn="just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Текущий </a:t>
            </a:r>
            <a:r>
              <a:rPr lang="ru-RU" sz="1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 и оформления проекта решения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вносимого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рассмотрение Думы ЗАТО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в два этапа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0000" algn="just"/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создание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согласование (визирование)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решения Думы ЗАТО Северск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(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бумажном носителе);</a:t>
            </a:r>
          </a:p>
          <a:p>
            <a:pPr indent="450000" algn="just"/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en-US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создание, согласование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(визирование)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подписание Мэром ЗАТО Северск сопроводительного письма                 о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внесении проекта решения Думы ЗАТО Северск на рассмотрение Думы ЗАТО Северск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прилагаемыми документами (на бумажном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носителе)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000" algn="just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Низкая эффективность протекания процесса характеризуется следующими признаками: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000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ЗАМЕДЛЕНИЕ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процесс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 больше времени, чем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ожидается.</a:t>
            </a:r>
          </a:p>
          <a:p>
            <a:pPr algn="just"/>
            <a:r>
              <a:rPr lang="ru-RU" sz="15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для процесса применяется устаревшая технология бумажного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документооборота.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физического носителя (бумага) требует значительных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временных ресурсов на создание, печатание, </a:t>
            </a:r>
            <a:r>
              <a:rPr lang="ru-RU" sz="15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</a:t>
            </a:r>
            <a:r>
              <a:rPr lang="ru-RU" sz="15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(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использованием курьерской доставки), утверждение пакета документов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создает дополнительные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временные затраты на протекание процесса.</a:t>
            </a:r>
          </a:p>
          <a:p>
            <a:pPr indent="450000" algn="just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ИЗБЫТОЧНЫЕ ЗАТРАТЫ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наличие необоснованных расходов для реализации процесса.</a:t>
            </a:r>
          </a:p>
          <a:p>
            <a:pPr algn="just"/>
            <a:r>
              <a:rPr lang="ru-RU" sz="15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неоптимальное использование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ресурсов (бумага, картридж, ресурс оборудования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печати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избыточные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операции (печать, транспортировка от рабочего места исполнителя к согласующим лицам), использование незапланированных временных и материальных ресурсов на внесение корректировок в случае несогласования пакета документов, расходы на содержание места (помещения)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хранения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упорядочения архива документов.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57200" y="547301"/>
            <a:ext cx="65" cy="276999"/>
          </a:xfrm>
          <a:prstGeom prst="rect">
            <a:avLst/>
          </a:prstGeom>
          <a:solidFill>
            <a:srgbClr val="EFF0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1894455" y="6488624"/>
            <a:ext cx="280368" cy="36512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22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5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0037" y="3189316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06" y="308336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92606" y="1615455"/>
            <a:ext cx="1296144" cy="126876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17504" y="308336"/>
            <a:ext cx="1064880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ПРОБЛЕМЫ:</a:t>
            </a:r>
          </a:p>
          <a:p>
            <a:pPr algn="ctr"/>
            <a:endParaRPr 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buFontTx/>
              <a:buAutoNum type="arabicPeriod"/>
            </a:pPr>
            <a:r>
              <a:rPr lang="ru-RU" sz="2200" b="1" dirty="0" smtClean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Действующая редакция Порядка подготовки и оформления проектов решений, вносимых на рассмотрение Думы ЗАТО Северск, предусматривает внесение проекта Решения Думы в электронном виде и на  бумажном носителе (с живыми подписями согласующих лиц).</a:t>
            </a:r>
          </a:p>
          <a:p>
            <a:pPr marL="971550" lvl="1" indent="-514350">
              <a:buFontTx/>
              <a:buAutoNum type="arabicPeriod"/>
            </a:pPr>
            <a:r>
              <a:rPr lang="ru-RU" sz="2200" b="1" dirty="0" smtClean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Замедление </a:t>
            </a:r>
            <a:r>
              <a:rPr lang="ru-RU" sz="2200" b="1" dirty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внесения проекта решения Думы ЗАТО Северск. </a:t>
            </a:r>
          </a:p>
          <a:p>
            <a:pPr marL="971550" lvl="1" indent="-514350">
              <a:buFontTx/>
              <a:buAutoNum type="arabicPeriod"/>
            </a:pPr>
            <a:r>
              <a:rPr lang="ru-RU" sz="2200" b="1" dirty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Дублирование операций для реализации процесса (направление пакета документов в бумажном и электронном виде). </a:t>
            </a:r>
          </a:p>
          <a:p>
            <a:pPr marL="971550" lvl="1" indent="-514350">
              <a:buAutoNum type="arabicPeriod"/>
            </a:pPr>
            <a:r>
              <a:rPr lang="ru-RU" sz="2200" b="1" dirty="0" smtClean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Неэффективное использование рабочего времени Исполнителя. </a:t>
            </a:r>
          </a:p>
          <a:p>
            <a:pPr marL="971550" lvl="1" indent="-514350">
              <a:buAutoNum type="arabicPeriod"/>
            </a:pPr>
            <a:r>
              <a:rPr lang="ru-RU" sz="2200" b="1" dirty="0" smtClean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Избыточные затраты для реализации процесса (бумага, картридж). </a:t>
            </a:r>
          </a:p>
          <a:p>
            <a:pPr marL="971550" lvl="1" indent="-514350">
              <a:buAutoNum type="arabicPeriod"/>
            </a:pPr>
            <a:r>
              <a:rPr lang="ru-RU" sz="2200" b="1" dirty="0" smtClean="0">
                <a:solidFill>
                  <a:srgbClr val="0066B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увеличение помещений для архивации документов.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712624" y="6381328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7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61" y="242710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83332" y="1597869"/>
            <a:ext cx="1296144" cy="12687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9070" y="208969"/>
            <a:ext cx="10111955" cy="6116871"/>
          </a:xfrm>
          <a:prstGeom prst="rect">
            <a:avLst/>
          </a:prstGeom>
          <a:effectLst>
            <a:glow rad="127000">
              <a:schemeClr val="bg2"/>
            </a:glow>
          </a:effectLst>
        </p:spPr>
      </p:pic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1788462" y="6433191"/>
            <a:ext cx="280368" cy="36512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70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5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361743" y="2558655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273052" y="3189316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36" y="270927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2658" y="1680481"/>
            <a:ext cx="1296144" cy="12687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712624" y="6381328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43531" y="-72372"/>
            <a:ext cx="68167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Карта текущего состояния процесса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12" name="Прямоугольник 27"/>
          <p:cNvSpPr>
            <a:spLocks noChangeArrowheads="1"/>
          </p:cNvSpPr>
          <p:nvPr/>
        </p:nvSpPr>
        <p:spPr bwMode="auto">
          <a:xfrm>
            <a:off x="1795600" y="342435"/>
            <a:ext cx="9978967" cy="369332"/>
          </a:xfrm>
          <a:prstGeom prst="rect">
            <a:avLst/>
          </a:prstGeom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</a:t>
            </a:r>
            <a:r>
              <a:rPr lang="ru-RU" alt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(создание и согласование проекта решения Думы)</a:t>
            </a:r>
            <a:endParaRPr lang="ru-RU" altLang="ru-RU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3412340" y="2281000"/>
            <a:ext cx="434383" cy="159170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774361" y="3893791"/>
            <a:ext cx="10140237" cy="35446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129"/>
          <p:cNvSpPr/>
          <p:nvPr/>
        </p:nvSpPr>
        <p:spPr>
          <a:xfrm>
            <a:off x="1769456" y="1327339"/>
            <a:ext cx="1643279" cy="1898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2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ИСПОЛНИТЕЛЬ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в ЭДО проекта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Думы, печать на бумажном носителе </a:t>
            </a:r>
          </a:p>
          <a:p>
            <a:pPr algn="ctr"/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3871702" y="1420040"/>
            <a:ext cx="1643279" cy="1898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НАЧАЛЬНИК ОТДЕЛА (УПРАВЛЕНИЯ)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Согласование +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визирование проекта 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Думы +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время ожидания рассмотрения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5" name="Rectangle 129"/>
          <p:cNvSpPr/>
          <p:nvPr/>
        </p:nvSpPr>
        <p:spPr>
          <a:xfrm>
            <a:off x="6039308" y="1316865"/>
            <a:ext cx="1643279" cy="1898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КУРИРУЮЩИЙ ЗАМЕСТИТЕЛЬ МЭРА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Согласование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визирование 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Думы + время ожидания рассмотрения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6" name="Rectangle 129"/>
          <p:cNvSpPr/>
          <p:nvPr/>
        </p:nvSpPr>
        <p:spPr>
          <a:xfrm>
            <a:off x="8100234" y="1308093"/>
            <a:ext cx="1643279" cy="1898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ПРАВОВОЙ КОМИТЕТ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Согласование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визирование 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Думы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8" name="Rectangle 129"/>
          <p:cNvSpPr/>
          <p:nvPr/>
        </p:nvSpPr>
        <p:spPr>
          <a:xfrm>
            <a:off x="10307300" y="1282256"/>
            <a:ext cx="1643279" cy="1898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ОБЩИЙ </a:t>
            </a:r>
          </a:p>
          <a:p>
            <a:pPr algn="ctr"/>
            <a:r>
              <a:rPr lang="ru-RU" sz="12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Корректура текста, проверка оформления, согласование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визирование 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Думы</a:t>
            </a:r>
          </a:p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83" name="Right Arrow 130"/>
          <p:cNvSpPr>
            <a:spLocks/>
          </p:cNvSpPr>
          <p:nvPr/>
        </p:nvSpPr>
        <p:spPr>
          <a:xfrm>
            <a:off x="5554968" y="2131157"/>
            <a:ext cx="434383" cy="165775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Right Arrow 130"/>
          <p:cNvSpPr>
            <a:spLocks/>
          </p:cNvSpPr>
          <p:nvPr/>
        </p:nvSpPr>
        <p:spPr>
          <a:xfrm>
            <a:off x="7661391" y="2119312"/>
            <a:ext cx="434383" cy="171016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Right Arrow 130"/>
          <p:cNvSpPr>
            <a:spLocks/>
          </p:cNvSpPr>
          <p:nvPr/>
        </p:nvSpPr>
        <p:spPr>
          <a:xfrm>
            <a:off x="9765232" y="2119313"/>
            <a:ext cx="513148" cy="169622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0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3248964" y="4584684"/>
            <a:ext cx="413634" cy="353992"/>
            <a:chOff x="2953511" y="891158"/>
            <a:chExt cx="234459" cy="240811"/>
          </a:xfrm>
        </p:grpSpPr>
        <p:pic>
          <p:nvPicPr>
            <p:cNvPr id="91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6" y="901756"/>
              <a:ext cx="232174" cy="227928"/>
            </a:xfrm>
            <a:prstGeom prst="rect">
              <a:avLst/>
            </a:prstGeom>
          </p:spPr>
        </p:pic>
        <p:pic>
          <p:nvPicPr>
            <p:cNvPr id="92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cxnSp>
        <p:nvCxnSpPr>
          <p:cNvPr id="97" name="Прямая соединительная линия 96"/>
          <p:cNvCxnSpPr/>
          <p:nvPr/>
        </p:nvCxnSpPr>
        <p:spPr>
          <a:xfrm>
            <a:off x="17860621" y="4631807"/>
            <a:ext cx="0" cy="1659568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7793296" y="2912695"/>
            <a:ext cx="529547" cy="433720"/>
            <a:chOff x="2953511" y="891158"/>
            <a:chExt cx="223520" cy="241300"/>
          </a:xfrm>
        </p:grpSpPr>
        <p:pic>
          <p:nvPicPr>
            <p:cNvPr id="107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08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grpSp>
        <p:nvGrpSpPr>
          <p:cNvPr id="109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10005105" y="2857026"/>
            <a:ext cx="488187" cy="459715"/>
            <a:chOff x="2953512" y="891158"/>
            <a:chExt cx="223138" cy="240811"/>
          </a:xfrm>
        </p:grpSpPr>
        <p:pic>
          <p:nvPicPr>
            <p:cNvPr id="110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11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12" name="Стрелка вниз 111"/>
          <p:cNvSpPr/>
          <p:nvPr/>
        </p:nvSpPr>
        <p:spPr>
          <a:xfrm flipH="1">
            <a:off x="2058544" y="687135"/>
            <a:ext cx="162125" cy="618445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5" name="Стрелка вверх 114"/>
          <p:cNvSpPr/>
          <p:nvPr/>
        </p:nvSpPr>
        <p:spPr>
          <a:xfrm>
            <a:off x="11144204" y="680495"/>
            <a:ext cx="116378" cy="575820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Стрелка вниз 119"/>
          <p:cNvSpPr/>
          <p:nvPr/>
        </p:nvSpPr>
        <p:spPr>
          <a:xfrm rot="5400000" flipH="1">
            <a:off x="6595613" y="-3787484"/>
            <a:ext cx="108084" cy="8992161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2" name="Стрелка вниз 121"/>
          <p:cNvSpPr/>
          <p:nvPr/>
        </p:nvSpPr>
        <p:spPr>
          <a:xfrm flipH="1">
            <a:off x="2558684" y="800152"/>
            <a:ext cx="126331" cy="537006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3" name="Стрелка вверх 122"/>
          <p:cNvSpPr/>
          <p:nvPr/>
        </p:nvSpPr>
        <p:spPr>
          <a:xfrm>
            <a:off x="8916383" y="826551"/>
            <a:ext cx="139123" cy="459956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Стрелка вниз 123"/>
          <p:cNvSpPr/>
          <p:nvPr/>
        </p:nvSpPr>
        <p:spPr>
          <a:xfrm rot="5400000" flipH="1">
            <a:off x="5750165" y="-2284442"/>
            <a:ext cx="101069" cy="6253617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5" name="Стрелка вверх 124"/>
          <p:cNvSpPr/>
          <p:nvPr/>
        </p:nvSpPr>
        <p:spPr>
          <a:xfrm>
            <a:off x="6801235" y="943612"/>
            <a:ext cx="110547" cy="383743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Стрелка вниз 125"/>
          <p:cNvSpPr/>
          <p:nvPr/>
        </p:nvSpPr>
        <p:spPr>
          <a:xfrm flipH="1">
            <a:off x="3023031" y="944930"/>
            <a:ext cx="102286" cy="389923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7" name="Стрелка вниз 126"/>
          <p:cNvSpPr/>
          <p:nvPr/>
        </p:nvSpPr>
        <p:spPr>
          <a:xfrm rot="5400000" flipH="1">
            <a:off x="4871728" y="-891181"/>
            <a:ext cx="128609" cy="3759224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9" name="Стрелка вниз 128"/>
          <p:cNvSpPr/>
          <p:nvPr/>
        </p:nvSpPr>
        <p:spPr>
          <a:xfrm rot="5400000" flipH="1">
            <a:off x="3578572" y="1283352"/>
            <a:ext cx="115274" cy="43027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32" name="Google Shape;233;p28"/>
          <p:cNvSpPr/>
          <p:nvPr/>
        </p:nvSpPr>
        <p:spPr>
          <a:xfrm>
            <a:off x="3070570" y="1470328"/>
            <a:ext cx="391023" cy="390156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3" name="Google Shape;233;p28"/>
          <p:cNvSpPr/>
          <p:nvPr/>
        </p:nvSpPr>
        <p:spPr>
          <a:xfrm>
            <a:off x="3258363" y="4029922"/>
            <a:ext cx="507759" cy="477398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>
                <a:solidFill>
                  <a:schemeClr val="lt1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№</a:t>
            </a:r>
            <a:endParaRPr sz="1200" dirty="0">
              <a:solidFill>
                <a:schemeClr val="lt1"/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</p:txBody>
      </p:sp>
      <p:sp>
        <p:nvSpPr>
          <p:cNvPr id="135" name="Google Shape;233;p28"/>
          <p:cNvSpPr/>
          <p:nvPr/>
        </p:nvSpPr>
        <p:spPr>
          <a:xfrm>
            <a:off x="3811909" y="2470438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6" name="Google Shape;233;p28"/>
          <p:cNvSpPr/>
          <p:nvPr/>
        </p:nvSpPr>
        <p:spPr>
          <a:xfrm>
            <a:off x="5886770" y="2522011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7" name="Google Shape;233;p28"/>
          <p:cNvSpPr/>
          <p:nvPr/>
        </p:nvSpPr>
        <p:spPr>
          <a:xfrm>
            <a:off x="7961561" y="2503460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8" name="Google Shape;233;p28"/>
          <p:cNvSpPr/>
          <p:nvPr/>
        </p:nvSpPr>
        <p:spPr>
          <a:xfrm>
            <a:off x="10220709" y="2489395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9" name="Google Shape;233;p28"/>
          <p:cNvSpPr/>
          <p:nvPr/>
        </p:nvSpPr>
        <p:spPr>
          <a:xfrm>
            <a:off x="1735369" y="1539081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6947127" y="829106"/>
            <a:ext cx="20217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  <a:endParaRPr lang="ru-RU" sz="1100" dirty="0"/>
          </a:p>
        </p:txBody>
      </p:sp>
      <p:sp>
        <p:nvSpPr>
          <p:cNvPr id="147" name="Прямоугольник 146"/>
          <p:cNvSpPr/>
          <p:nvPr/>
        </p:nvSpPr>
        <p:spPr>
          <a:xfrm>
            <a:off x="9121731" y="716351"/>
            <a:ext cx="20217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  <a:endParaRPr lang="ru-RU" sz="1100" dirty="0"/>
          </a:p>
        </p:txBody>
      </p:sp>
      <p:pic>
        <p:nvPicPr>
          <p:cNvPr id="1030" name="Picture 6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651" y="1680481"/>
            <a:ext cx="437097" cy="43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" descr="Бизнесмен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570" y="1856898"/>
            <a:ext cx="416057" cy="41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Бизнесмен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4" y="1673160"/>
            <a:ext cx="466041" cy="4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5230" y="1671317"/>
            <a:ext cx="441151" cy="44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8" descr="Бизнесмен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2114" y="796705"/>
            <a:ext cx="398857" cy="398858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80" name="Picture 8" descr="Бизнесмен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011" y="1008571"/>
            <a:ext cx="373983" cy="373984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81" name="Picture 8" descr="Бизнесмен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252" y="893575"/>
            <a:ext cx="383091" cy="383092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86" name="Picture 8" descr="Бизнесмен"/>
          <p:cNvPicPr>
            <a:picLocks noChangeAspect="1" noChangeArrowheads="1"/>
          </p:cNvPicPr>
          <p:nvPr/>
        </p:nvPicPr>
        <p:blipFill>
          <a:blip r:embed="rId1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03" y="1035890"/>
            <a:ext cx="351773" cy="401021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sp>
        <p:nvSpPr>
          <p:cNvPr id="87" name="Прямоугольник 86"/>
          <p:cNvSpPr/>
          <p:nvPr/>
        </p:nvSpPr>
        <p:spPr>
          <a:xfrm>
            <a:off x="3933908" y="1022496"/>
            <a:ext cx="20217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  <a:endParaRPr lang="ru-RU" sz="1100" dirty="0"/>
          </a:p>
        </p:txBody>
      </p:sp>
      <p:sp>
        <p:nvSpPr>
          <p:cNvPr id="82" name="object 173"/>
          <p:cNvSpPr txBox="1"/>
          <p:nvPr/>
        </p:nvSpPr>
        <p:spPr>
          <a:xfrm>
            <a:off x="1746467" y="4078255"/>
            <a:ext cx="4853602" cy="52257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spcBef>
                <a:spcPts val="135"/>
              </a:spcBef>
            </a:pPr>
            <a:r>
              <a:rPr lang="ru-RU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Обозначения:           - проблемы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bject 171"/>
          <p:cNvSpPr txBox="1"/>
          <p:nvPr/>
        </p:nvSpPr>
        <p:spPr>
          <a:xfrm>
            <a:off x="3701648" y="4561802"/>
            <a:ext cx="6529349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b="1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акоплени</a:t>
            </a:r>
            <a:r>
              <a:rPr lang="ru-RU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документов, ожидание очереди рассмотрения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5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5691221" y="2926662"/>
            <a:ext cx="509314" cy="420604"/>
            <a:chOff x="2953511" y="891158"/>
            <a:chExt cx="223520" cy="241300"/>
          </a:xfrm>
        </p:grpSpPr>
        <p:pic>
          <p:nvPicPr>
            <p:cNvPr id="113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14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4" name="Прямоугольник 3"/>
          <p:cNvSpPr/>
          <p:nvPr/>
        </p:nvSpPr>
        <p:spPr>
          <a:xfrm>
            <a:off x="4565753" y="3560352"/>
            <a:ext cx="31586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</a:t>
            </a:r>
            <a:r>
              <a:rPr lang="ru-RU" b="1" spc="-3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1400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этапа</a:t>
            </a:r>
            <a:r>
              <a:rPr lang="ru-RU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 дней</a:t>
            </a:r>
            <a:r>
              <a:rPr lang="ru-RU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Google Shape;233;p28"/>
          <p:cNvSpPr/>
          <p:nvPr/>
        </p:nvSpPr>
        <p:spPr>
          <a:xfrm>
            <a:off x="5573297" y="1332899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8" name="Google Shape;233;p28"/>
          <p:cNvSpPr/>
          <p:nvPr/>
        </p:nvSpPr>
        <p:spPr>
          <a:xfrm>
            <a:off x="7702284" y="1334578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9" name="Google Shape;233;p28"/>
          <p:cNvSpPr/>
          <p:nvPr/>
        </p:nvSpPr>
        <p:spPr>
          <a:xfrm>
            <a:off x="3482936" y="1519546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1" name="Google Shape;233;p28"/>
          <p:cNvSpPr/>
          <p:nvPr/>
        </p:nvSpPr>
        <p:spPr>
          <a:xfrm>
            <a:off x="9844432" y="1324431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65760" y="3263944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7709038" y="3289089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9933555" y="3294458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11914192" y="3165481"/>
            <a:ext cx="7468" cy="7637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1804981" y="3207461"/>
            <a:ext cx="1039" cy="69275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Google Shape;233;p28"/>
          <p:cNvSpPr/>
          <p:nvPr/>
        </p:nvSpPr>
        <p:spPr>
          <a:xfrm>
            <a:off x="2962651" y="2726859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3" name="Google Shape;233;p28"/>
          <p:cNvSpPr/>
          <p:nvPr/>
        </p:nvSpPr>
        <p:spPr>
          <a:xfrm>
            <a:off x="11591747" y="769240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5" name="Google Shape;233;p28"/>
          <p:cNvSpPr/>
          <p:nvPr/>
        </p:nvSpPr>
        <p:spPr>
          <a:xfrm>
            <a:off x="3145583" y="991861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6" name="Google Shape;233;p28"/>
          <p:cNvSpPr/>
          <p:nvPr/>
        </p:nvSpPr>
        <p:spPr>
          <a:xfrm>
            <a:off x="6109600" y="993711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8" name="Google Shape;233;p28"/>
          <p:cNvSpPr/>
          <p:nvPr/>
        </p:nvSpPr>
        <p:spPr>
          <a:xfrm>
            <a:off x="9299677" y="961772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1" name="Google Shape;233;p28"/>
          <p:cNvSpPr/>
          <p:nvPr/>
        </p:nvSpPr>
        <p:spPr>
          <a:xfrm>
            <a:off x="3415720" y="2416671"/>
            <a:ext cx="431003" cy="4090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2" name="Google Shape;233;p28"/>
          <p:cNvSpPr/>
          <p:nvPr/>
        </p:nvSpPr>
        <p:spPr>
          <a:xfrm>
            <a:off x="5545997" y="2260752"/>
            <a:ext cx="431003" cy="4090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2" name="Google Shape;233;p28"/>
          <p:cNvSpPr/>
          <p:nvPr/>
        </p:nvSpPr>
        <p:spPr>
          <a:xfrm>
            <a:off x="7675629" y="2244137"/>
            <a:ext cx="431003" cy="4090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3" name="Google Shape;233;p28"/>
          <p:cNvSpPr/>
          <p:nvPr/>
        </p:nvSpPr>
        <p:spPr>
          <a:xfrm>
            <a:off x="9873979" y="2239338"/>
            <a:ext cx="431003" cy="4090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4" name="Google Shape;233;p28"/>
          <p:cNvSpPr/>
          <p:nvPr/>
        </p:nvSpPr>
        <p:spPr>
          <a:xfrm>
            <a:off x="1781347" y="2773243"/>
            <a:ext cx="431003" cy="4090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4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6" name="Google Shape;233;p28"/>
          <p:cNvSpPr/>
          <p:nvPr/>
        </p:nvSpPr>
        <p:spPr>
          <a:xfrm>
            <a:off x="3684338" y="873009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7" name="Google Shape;233;p28"/>
          <p:cNvSpPr/>
          <p:nvPr/>
        </p:nvSpPr>
        <p:spPr>
          <a:xfrm>
            <a:off x="5805531" y="978576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8" name="Google Shape;233;p28"/>
          <p:cNvSpPr/>
          <p:nvPr/>
        </p:nvSpPr>
        <p:spPr>
          <a:xfrm>
            <a:off x="9682371" y="935654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9" name="Google Shape;233;p28"/>
          <p:cNvSpPr/>
          <p:nvPr/>
        </p:nvSpPr>
        <p:spPr>
          <a:xfrm>
            <a:off x="10759154" y="902232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0" name="Google Shape;233;p28"/>
          <p:cNvSpPr/>
          <p:nvPr/>
        </p:nvSpPr>
        <p:spPr>
          <a:xfrm>
            <a:off x="3711533" y="1180868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1" name="Google Shape;233;p28"/>
          <p:cNvSpPr/>
          <p:nvPr/>
        </p:nvSpPr>
        <p:spPr>
          <a:xfrm>
            <a:off x="2456393" y="1500291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2" name="Google Shape;233;p28"/>
          <p:cNvSpPr/>
          <p:nvPr/>
        </p:nvSpPr>
        <p:spPr>
          <a:xfrm>
            <a:off x="6880565" y="991584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3" name="Google Shape;233;p28"/>
          <p:cNvSpPr/>
          <p:nvPr/>
        </p:nvSpPr>
        <p:spPr>
          <a:xfrm>
            <a:off x="10040260" y="930144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4" name="Google Shape;233;p28"/>
          <p:cNvSpPr/>
          <p:nvPr/>
        </p:nvSpPr>
        <p:spPr>
          <a:xfrm>
            <a:off x="11458852" y="427926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4" name="object 171"/>
          <p:cNvSpPr txBox="1"/>
          <p:nvPr/>
        </p:nvSpPr>
        <p:spPr>
          <a:xfrm>
            <a:off x="3766122" y="5114655"/>
            <a:ext cx="6529349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b="1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5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коренная проблема</a:t>
            </a:r>
          </a:p>
        </p:txBody>
      </p:sp>
      <p:sp>
        <p:nvSpPr>
          <p:cNvPr id="149" name="Google Shape;233;p28"/>
          <p:cNvSpPr/>
          <p:nvPr/>
        </p:nvSpPr>
        <p:spPr>
          <a:xfrm>
            <a:off x="3150896" y="5022880"/>
            <a:ext cx="607348" cy="565464"/>
          </a:xfrm>
          <a:prstGeom prst="irregularSeal2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8" name="object 171"/>
          <p:cNvSpPr txBox="1"/>
          <p:nvPr/>
        </p:nvSpPr>
        <p:spPr>
          <a:xfrm>
            <a:off x="6154033" y="5081264"/>
            <a:ext cx="3742452" cy="1586973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Коренной проблемой является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правовых оснований для перевода процесса внесения проекта решения Думы ЗАТО Северск в Аппарат Думы ЗАТО Северск в электронный вид</a:t>
            </a:r>
            <a:endParaRPr sz="1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Google Shape;233;p28"/>
          <p:cNvSpPr/>
          <p:nvPr/>
        </p:nvSpPr>
        <p:spPr>
          <a:xfrm>
            <a:off x="1400541" y="1899817"/>
            <a:ext cx="607348" cy="565464"/>
          </a:xfrm>
          <a:prstGeom prst="irregularSeal2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45706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5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361743" y="2558655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273052" y="3189316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2" y="322999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5873" y="1685352"/>
            <a:ext cx="1296144" cy="12687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729683" y="6381325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66743" y="-118401"/>
            <a:ext cx="68167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Карта текущего состояния процесса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12" name="Прямоугольник 27"/>
          <p:cNvSpPr>
            <a:spLocks noChangeArrowheads="1"/>
          </p:cNvSpPr>
          <p:nvPr/>
        </p:nvSpPr>
        <p:spPr bwMode="auto">
          <a:xfrm>
            <a:off x="1688342" y="271682"/>
            <a:ext cx="9726130" cy="369332"/>
          </a:xfrm>
          <a:prstGeom prst="rect">
            <a:avLst/>
          </a:prstGeom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</a:t>
            </a:r>
            <a:r>
              <a:rPr lang="ru-RU" alt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(создание, согласование, утверждение пакета документов)</a:t>
            </a:r>
            <a:endParaRPr lang="ru-RU" altLang="ru-RU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2714033" y="2536215"/>
            <a:ext cx="382015" cy="167029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677504" y="4907391"/>
            <a:ext cx="9891640" cy="41923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129"/>
          <p:cNvSpPr/>
          <p:nvPr/>
        </p:nvSpPr>
        <p:spPr>
          <a:xfrm>
            <a:off x="1582392" y="1395678"/>
            <a:ext cx="1108437" cy="277193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2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ИСПОЛНИ-ТЕЛЬ</a:t>
            </a:r>
          </a:p>
          <a:p>
            <a:pPr algn="ctr"/>
            <a:endParaRPr lang="ru-RU" sz="1200" b="1" dirty="0" smtClean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в ЭДО проекта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Думы, печать на бумажном носителе</a:t>
            </a:r>
          </a:p>
          <a:p>
            <a:pPr algn="ctr"/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3124627" y="1350747"/>
            <a:ext cx="1092598" cy="299217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НАЧАЛЬ-НИК 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ОТДЕЛА (</a:t>
            </a:r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УПРАВЛЕ-НИЯ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визирование проекта 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Думы +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время ожидания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5" name="Rectangle 129"/>
          <p:cNvSpPr/>
          <p:nvPr/>
        </p:nvSpPr>
        <p:spPr>
          <a:xfrm>
            <a:off x="4459743" y="1334150"/>
            <a:ext cx="1093705" cy="299320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КУРИРУЮ-ЩИЙ ЗАМЕСТИ-ТЕЛЬ МЭРА</a:t>
            </a:r>
          </a:p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визирование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Думы + время ожидания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6" name="Rectangle 129"/>
          <p:cNvSpPr/>
          <p:nvPr/>
        </p:nvSpPr>
        <p:spPr>
          <a:xfrm>
            <a:off x="6007136" y="1391718"/>
            <a:ext cx="1088542" cy="297383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ПРАВОВОЙ КОМИТЕТ</a:t>
            </a:r>
          </a:p>
          <a:p>
            <a:pPr algn="ctr"/>
            <a:endParaRPr lang="ru-RU" sz="1200" b="1" dirty="0">
              <a:solidFill>
                <a:schemeClr val="accent5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chemeClr val="accent5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визирование 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Думы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время ожидания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8" name="Rectangle 129"/>
          <p:cNvSpPr/>
          <p:nvPr/>
        </p:nvSpPr>
        <p:spPr>
          <a:xfrm>
            <a:off x="7492379" y="1363851"/>
            <a:ext cx="1150813" cy="298760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ОБЩИЙ </a:t>
            </a:r>
          </a:p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Корректура текста, проверка оформления, согласование, 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визирование 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Думы + время ожидания рассмотрения</a:t>
            </a:r>
          </a:p>
          <a:p>
            <a:pPr algn="ctr"/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83" name="Right Arrow 130"/>
          <p:cNvSpPr>
            <a:spLocks/>
          </p:cNvSpPr>
          <p:nvPr/>
        </p:nvSpPr>
        <p:spPr>
          <a:xfrm>
            <a:off x="4215730" y="2541640"/>
            <a:ext cx="297741" cy="145576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Right Arrow 130"/>
          <p:cNvSpPr>
            <a:spLocks/>
          </p:cNvSpPr>
          <p:nvPr/>
        </p:nvSpPr>
        <p:spPr>
          <a:xfrm>
            <a:off x="5566339" y="2614428"/>
            <a:ext cx="405940" cy="153087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Right Arrow 130"/>
          <p:cNvSpPr>
            <a:spLocks/>
          </p:cNvSpPr>
          <p:nvPr/>
        </p:nvSpPr>
        <p:spPr>
          <a:xfrm>
            <a:off x="7098667" y="2602782"/>
            <a:ext cx="370508" cy="142437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7" name="Прямая соединительная линия 96"/>
          <p:cNvCxnSpPr/>
          <p:nvPr/>
        </p:nvCxnSpPr>
        <p:spPr>
          <a:xfrm>
            <a:off x="17860621" y="4631807"/>
            <a:ext cx="0" cy="1659568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5694194" y="4093880"/>
            <a:ext cx="529547" cy="433720"/>
            <a:chOff x="2953511" y="891158"/>
            <a:chExt cx="223520" cy="241300"/>
          </a:xfrm>
        </p:grpSpPr>
        <p:pic>
          <p:nvPicPr>
            <p:cNvPr id="107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08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grpSp>
        <p:nvGrpSpPr>
          <p:cNvPr id="109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7165519" y="4087691"/>
            <a:ext cx="488187" cy="459715"/>
            <a:chOff x="2953512" y="891158"/>
            <a:chExt cx="223138" cy="240811"/>
          </a:xfrm>
        </p:grpSpPr>
        <p:pic>
          <p:nvPicPr>
            <p:cNvPr id="110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11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12" name="Стрелка вниз 111"/>
          <p:cNvSpPr/>
          <p:nvPr/>
        </p:nvSpPr>
        <p:spPr>
          <a:xfrm flipH="1">
            <a:off x="1738599" y="601947"/>
            <a:ext cx="81750" cy="796687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5" name="Стрелка вверх 114"/>
          <p:cNvSpPr/>
          <p:nvPr/>
        </p:nvSpPr>
        <p:spPr>
          <a:xfrm>
            <a:off x="11127397" y="630367"/>
            <a:ext cx="108120" cy="730803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Стрелка вниз 119"/>
          <p:cNvSpPr/>
          <p:nvPr/>
        </p:nvSpPr>
        <p:spPr>
          <a:xfrm rot="5400000" flipH="1">
            <a:off x="6437043" y="-4036486"/>
            <a:ext cx="73660" cy="933808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2" name="Стрелка вниз 121"/>
          <p:cNvSpPr/>
          <p:nvPr/>
        </p:nvSpPr>
        <p:spPr>
          <a:xfrm flipH="1">
            <a:off x="1914477" y="771987"/>
            <a:ext cx="82303" cy="626647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3" name="Стрелка вверх 122"/>
          <p:cNvSpPr/>
          <p:nvPr/>
        </p:nvSpPr>
        <p:spPr>
          <a:xfrm>
            <a:off x="9190653" y="764961"/>
            <a:ext cx="103132" cy="671738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Стрелка вниз 123"/>
          <p:cNvSpPr/>
          <p:nvPr/>
        </p:nvSpPr>
        <p:spPr>
          <a:xfrm rot="5400000" flipH="1">
            <a:off x="5581774" y="-2932069"/>
            <a:ext cx="64437" cy="7324442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5" name="Стрелка вверх 124"/>
          <p:cNvSpPr/>
          <p:nvPr/>
        </p:nvSpPr>
        <p:spPr>
          <a:xfrm>
            <a:off x="6120573" y="943612"/>
            <a:ext cx="83613" cy="426541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7" name="Стрелка вниз 126"/>
          <p:cNvSpPr/>
          <p:nvPr/>
        </p:nvSpPr>
        <p:spPr>
          <a:xfrm rot="5400000" flipH="1">
            <a:off x="4185960" y="-994162"/>
            <a:ext cx="74983" cy="3858969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9" name="Стрелка вниз 128"/>
          <p:cNvSpPr/>
          <p:nvPr/>
        </p:nvSpPr>
        <p:spPr>
          <a:xfrm rot="5400000" flipH="1">
            <a:off x="2822656" y="1387281"/>
            <a:ext cx="140498" cy="404152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34" name="Google Shape;233;p28"/>
          <p:cNvSpPr/>
          <p:nvPr/>
        </p:nvSpPr>
        <p:spPr>
          <a:xfrm>
            <a:off x="3708583" y="6500946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№</a:t>
            </a:r>
            <a:endParaRPr dirty="0">
              <a:solidFill>
                <a:schemeClr val="lt1"/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</p:txBody>
      </p:sp>
      <p:sp>
        <p:nvSpPr>
          <p:cNvPr id="135" name="Google Shape;233;p28"/>
          <p:cNvSpPr/>
          <p:nvPr/>
        </p:nvSpPr>
        <p:spPr>
          <a:xfrm>
            <a:off x="3029871" y="3898250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6" name="Google Shape;233;p28"/>
          <p:cNvSpPr/>
          <p:nvPr/>
        </p:nvSpPr>
        <p:spPr>
          <a:xfrm>
            <a:off x="4300970" y="3770537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7" name="Google Shape;233;p28"/>
          <p:cNvSpPr/>
          <p:nvPr/>
        </p:nvSpPr>
        <p:spPr>
          <a:xfrm>
            <a:off x="5787589" y="3715980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8" name="Google Shape;233;p28"/>
          <p:cNvSpPr/>
          <p:nvPr/>
        </p:nvSpPr>
        <p:spPr>
          <a:xfrm>
            <a:off x="7246490" y="3747227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9" name="Google Shape;233;p28"/>
          <p:cNvSpPr/>
          <p:nvPr/>
        </p:nvSpPr>
        <p:spPr>
          <a:xfrm>
            <a:off x="1548256" y="1706556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9222060" y="762639"/>
            <a:ext cx="201271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  <a:endParaRPr lang="ru-RU" sz="1100" dirty="0"/>
          </a:p>
        </p:txBody>
      </p:sp>
      <p:pic>
        <p:nvPicPr>
          <p:cNvPr id="1030" name="Picture 6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207" y="2172362"/>
            <a:ext cx="437097" cy="43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" descr="Бизнесмен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167" y="2132445"/>
            <a:ext cx="416057" cy="41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Бизнесмен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248" y="2106053"/>
            <a:ext cx="430360" cy="43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351" y="2149053"/>
            <a:ext cx="441151" cy="44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8" descr="Бизнесмен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0596" y="927705"/>
            <a:ext cx="398857" cy="398858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80" name="Picture 8" descr="Бизнесмен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796" y="998190"/>
            <a:ext cx="373983" cy="373984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81" name="Picture 8" descr="Бизнесмен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3629" y="900244"/>
            <a:ext cx="383091" cy="383092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86" name="Picture 8" descr="Бизнесмен"/>
          <p:cNvPicPr>
            <a:picLocks noChangeAspect="1" noChangeArrowheads="1"/>
          </p:cNvPicPr>
          <p:nvPr/>
        </p:nvPicPr>
        <p:blipFill>
          <a:blip r:embed="rId1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693" y="1118087"/>
            <a:ext cx="351773" cy="401021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sp>
        <p:nvSpPr>
          <p:cNvPr id="87" name="Прямоугольник 86"/>
          <p:cNvSpPr/>
          <p:nvPr/>
        </p:nvSpPr>
        <p:spPr>
          <a:xfrm>
            <a:off x="3237158" y="1089192"/>
            <a:ext cx="20217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  <a:endParaRPr lang="ru-RU" sz="1100" dirty="0"/>
          </a:p>
        </p:txBody>
      </p:sp>
      <p:sp>
        <p:nvSpPr>
          <p:cNvPr id="82" name="object 173"/>
          <p:cNvSpPr txBox="1"/>
          <p:nvPr/>
        </p:nvSpPr>
        <p:spPr>
          <a:xfrm>
            <a:off x="2567632" y="6542805"/>
            <a:ext cx="2627674" cy="2375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spcBef>
                <a:spcPts val="135"/>
              </a:spcBef>
            </a:pPr>
            <a:r>
              <a:rPr lang="ru-RU" sz="1400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Обозначения:          - проблемы; </a:t>
            </a:r>
            <a:r>
              <a:rPr lang="ru-RU" sz="14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bject 171"/>
          <p:cNvSpPr txBox="1"/>
          <p:nvPr/>
        </p:nvSpPr>
        <p:spPr>
          <a:xfrm>
            <a:off x="5585358" y="6525442"/>
            <a:ext cx="6529349" cy="23275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1400" b="1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spc="5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sz="1400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акоплени</a:t>
            </a:r>
            <a:r>
              <a:rPr lang="ru-RU" sz="1400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документов, ожидание очереди рассмотрения</a:t>
            </a:r>
            <a:endParaRPr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object 11"/>
          <p:cNvSpPr txBox="1"/>
          <p:nvPr/>
        </p:nvSpPr>
        <p:spPr>
          <a:xfrm>
            <a:off x="1998496" y="4919635"/>
            <a:ext cx="5996943" cy="1474763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Неэффективное использование рабочего времени Исполнителя    </a:t>
            </a:r>
          </a:p>
          <a:p>
            <a:pPr marL="12700">
              <a:spcBef>
                <a:spcPts val="600"/>
              </a:spcBef>
              <a:tabLst>
                <a:tab pos="153035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Замедление процесса внесения проекта решения Думы ЗАТО Северск</a:t>
            </a:r>
          </a:p>
          <a:p>
            <a:pPr marL="12700">
              <a:spcBef>
                <a:spcPts val="600"/>
              </a:spcBef>
              <a:tabLst>
                <a:tab pos="153035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Избыточные затраты для реализации процесса (бумага, картридж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spcBef>
                <a:spcPts val="600"/>
              </a:spcBef>
              <a:tabLst>
                <a:tab pos="153035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Необходимость увеличения помещений для архивации документов</a:t>
            </a:r>
          </a:p>
          <a:p>
            <a:pPr marL="12700">
              <a:spcBef>
                <a:spcPts val="600"/>
              </a:spcBef>
              <a:tabLst>
                <a:tab pos="153035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Дублирование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электронного документа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бумажным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Google Shape;233;p28"/>
          <p:cNvSpPr/>
          <p:nvPr/>
        </p:nvSpPr>
        <p:spPr>
          <a:xfrm>
            <a:off x="1741585" y="4931169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2" name="Google Shape;233;p28"/>
          <p:cNvSpPr/>
          <p:nvPr/>
        </p:nvSpPr>
        <p:spPr>
          <a:xfrm>
            <a:off x="1726104" y="5226444"/>
            <a:ext cx="413996" cy="391987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4" name="Google Shape;233;p28"/>
          <p:cNvSpPr/>
          <p:nvPr/>
        </p:nvSpPr>
        <p:spPr>
          <a:xfrm>
            <a:off x="1702655" y="5552453"/>
            <a:ext cx="419400" cy="358626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grpSp>
        <p:nvGrpSpPr>
          <p:cNvPr id="105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4228358" y="4126802"/>
            <a:ext cx="509314" cy="420604"/>
            <a:chOff x="2953511" y="891158"/>
            <a:chExt cx="223520" cy="241300"/>
          </a:xfrm>
        </p:grpSpPr>
        <p:pic>
          <p:nvPicPr>
            <p:cNvPr id="113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14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4" name="Прямоугольник 3"/>
          <p:cNvSpPr/>
          <p:nvPr/>
        </p:nvSpPr>
        <p:spPr>
          <a:xfrm>
            <a:off x="1719164" y="4499375"/>
            <a:ext cx="102645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spcBef>
                <a:spcPts val="95"/>
              </a:spcBef>
            </a:pPr>
            <a:r>
              <a:rPr lang="en-US" sz="2000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1400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этапа</a:t>
            </a:r>
            <a:r>
              <a:rPr lang="ru-RU" b="1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(16 дней</a:t>
            </a:r>
            <a:r>
              <a:rPr lang="ru-RU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цикла = </a:t>
            </a:r>
            <a:r>
              <a:rPr lang="en-US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этапа (11 дней) +</a:t>
            </a:r>
            <a:r>
              <a:rPr lang="en-US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этапа</a:t>
            </a:r>
            <a:r>
              <a:rPr lang="ru-RU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(16 дней</a:t>
            </a:r>
            <a:r>
              <a:rPr lang="ru-RU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800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</a:t>
            </a:r>
            <a:r>
              <a:rPr lang="ru-RU" sz="2000" b="1" spc="-2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Google Shape;233;p28"/>
          <p:cNvSpPr/>
          <p:nvPr/>
        </p:nvSpPr>
        <p:spPr>
          <a:xfrm>
            <a:off x="5160269" y="2161510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8" name="Google Shape;233;p28"/>
          <p:cNvSpPr/>
          <p:nvPr/>
        </p:nvSpPr>
        <p:spPr>
          <a:xfrm>
            <a:off x="4160106" y="1777717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9" name="Google Shape;233;p28"/>
          <p:cNvSpPr/>
          <p:nvPr/>
        </p:nvSpPr>
        <p:spPr>
          <a:xfrm>
            <a:off x="2772267" y="1818325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1" name="Google Shape;233;p28"/>
          <p:cNvSpPr/>
          <p:nvPr/>
        </p:nvSpPr>
        <p:spPr>
          <a:xfrm>
            <a:off x="7117957" y="1722110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4372" y="4307938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7687958" y="4307938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9207335" y="4330098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cxnSp>
        <p:nvCxnSpPr>
          <p:cNvPr id="128" name="Прямая соединительная линия 127"/>
          <p:cNvCxnSpPr/>
          <p:nvPr/>
        </p:nvCxnSpPr>
        <p:spPr>
          <a:xfrm>
            <a:off x="1695660" y="4199258"/>
            <a:ext cx="5348" cy="73447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Rectangle 129"/>
          <p:cNvSpPr/>
          <p:nvPr/>
        </p:nvSpPr>
        <p:spPr>
          <a:xfrm>
            <a:off x="9063919" y="1429431"/>
            <a:ext cx="1079820" cy="295635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ЗАМЕСТИ-ТЕЛЬ МЭРА</a:t>
            </a:r>
          </a:p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визирова-ние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Думы + время ожидания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45" name="Rectangle 129"/>
          <p:cNvSpPr/>
          <p:nvPr/>
        </p:nvSpPr>
        <p:spPr>
          <a:xfrm>
            <a:off x="10599458" y="1370153"/>
            <a:ext cx="986512" cy="301563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МЭР </a:t>
            </a: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ЗАТО СЕВЕРСК</a:t>
            </a: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ДЕНИЕ</a:t>
            </a: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46" name="Right Arrow 130"/>
          <p:cNvSpPr>
            <a:spLocks/>
          </p:cNvSpPr>
          <p:nvPr/>
        </p:nvSpPr>
        <p:spPr>
          <a:xfrm>
            <a:off x="8661704" y="2624687"/>
            <a:ext cx="377697" cy="143825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Right Arrow 130"/>
          <p:cNvSpPr>
            <a:spLocks/>
          </p:cNvSpPr>
          <p:nvPr/>
        </p:nvSpPr>
        <p:spPr>
          <a:xfrm>
            <a:off x="10133062" y="2624688"/>
            <a:ext cx="466396" cy="131218"/>
          </a:xfrm>
          <a:prstGeom prst="rightArrow">
            <a:avLst/>
          </a:prstGeom>
          <a:solidFill>
            <a:schemeClr val="accent2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0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10263543" y="4097989"/>
            <a:ext cx="488187" cy="459715"/>
            <a:chOff x="2953512" y="891158"/>
            <a:chExt cx="223138" cy="240811"/>
          </a:xfrm>
        </p:grpSpPr>
        <p:pic>
          <p:nvPicPr>
            <p:cNvPr id="151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52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53" name="Стрелка вверх 152"/>
          <p:cNvSpPr/>
          <p:nvPr/>
        </p:nvSpPr>
        <p:spPr>
          <a:xfrm>
            <a:off x="8406882" y="871947"/>
            <a:ext cx="105245" cy="488820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4" name="Google Shape;233;p28"/>
          <p:cNvSpPr/>
          <p:nvPr/>
        </p:nvSpPr>
        <p:spPr>
          <a:xfrm>
            <a:off x="2274850" y="3506083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5" name="Стрелка вниз 154"/>
          <p:cNvSpPr/>
          <p:nvPr/>
        </p:nvSpPr>
        <p:spPr>
          <a:xfrm rot="5400000" flipH="1">
            <a:off x="5260949" y="-2346154"/>
            <a:ext cx="80470" cy="634069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56" name="Стрелка вниз 155"/>
          <p:cNvSpPr/>
          <p:nvPr/>
        </p:nvSpPr>
        <p:spPr>
          <a:xfrm flipH="1">
            <a:off x="2070407" y="831051"/>
            <a:ext cx="78409" cy="560668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7" name="Стрелка вниз 156"/>
          <p:cNvSpPr/>
          <p:nvPr/>
        </p:nvSpPr>
        <p:spPr>
          <a:xfrm flipH="1">
            <a:off x="2221728" y="918218"/>
            <a:ext cx="87180" cy="464337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58" name="Picture 6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507" y="2187242"/>
            <a:ext cx="441151" cy="44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6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726" y="2173277"/>
            <a:ext cx="441151" cy="44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94144" y="904120"/>
            <a:ext cx="20231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  <a:endParaRPr lang="ru-RU" sz="1100" dirty="0"/>
          </a:p>
        </p:txBody>
      </p:sp>
      <p:sp>
        <p:nvSpPr>
          <p:cNvPr id="160" name="Стрелка вверх 159"/>
          <p:cNvSpPr/>
          <p:nvPr/>
        </p:nvSpPr>
        <p:spPr>
          <a:xfrm>
            <a:off x="5379960" y="1032016"/>
            <a:ext cx="94989" cy="322134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1" name="Стрелка вниз 160"/>
          <p:cNvSpPr/>
          <p:nvPr/>
        </p:nvSpPr>
        <p:spPr>
          <a:xfrm rot="5400000" flipH="1">
            <a:off x="3876595" y="-438548"/>
            <a:ext cx="68214" cy="300137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62" name="Стрелка вниз 161"/>
          <p:cNvSpPr/>
          <p:nvPr/>
        </p:nvSpPr>
        <p:spPr>
          <a:xfrm flipH="1">
            <a:off x="2372552" y="1070618"/>
            <a:ext cx="88756" cy="311457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64" name="Picture 8" descr="Бизнесмен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342" y="993751"/>
            <a:ext cx="373983" cy="373984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pic>
        <p:nvPicPr>
          <p:cNvPr id="165" name="Picture 8" descr="Бизнесмен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6234" y="1005629"/>
            <a:ext cx="383091" cy="383092"/>
          </a:xfrm>
          <a:prstGeom prst="rect">
            <a:avLst/>
          </a:prstGeom>
          <a:noFill/>
          <a:scene3d>
            <a:camera prst="orthographicFront">
              <a:rot lat="21594000" lon="10800000" rev="21594000"/>
            </a:camera>
            <a:lightRig rig="threePt" dir="t"/>
          </a:scene3d>
        </p:spPr>
      </p:pic>
      <p:sp>
        <p:nvSpPr>
          <p:cNvPr id="170" name="Прямоугольник 169"/>
          <p:cNvSpPr/>
          <p:nvPr/>
        </p:nvSpPr>
        <p:spPr>
          <a:xfrm>
            <a:off x="4713264" y="4319304"/>
            <a:ext cx="6719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дня</a:t>
            </a:r>
            <a:endParaRPr lang="ru-RU" sz="1600" dirty="0">
              <a:solidFill>
                <a:srgbClr val="FF0000"/>
              </a:solidFill>
            </a:endParaRPr>
          </a:p>
        </p:txBody>
      </p:sp>
      <p:grpSp>
        <p:nvGrpSpPr>
          <p:cNvPr id="171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8724150" y="4083295"/>
            <a:ext cx="488187" cy="459715"/>
            <a:chOff x="2953512" y="891158"/>
            <a:chExt cx="223138" cy="240811"/>
          </a:xfrm>
        </p:grpSpPr>
        <p:pic>
          <p:nvPicPr>
            <p:cNvPr id="172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73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77" name="Прямоугольник 176"/>
          <p:cNvSpPr/>
          <p:nvPr/>
        </p:nvSpPr>
        <p:spPr>
          <a:xfrm>
            <a:off x="10696768" y="4356624"/>
            <a:ext cx="7617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rgbClr val="FF0000"/>
              </a:solidFill>
            </a:endParaRPr>
          </a:p>
        </p:txBody>
      </p:sp>
      <p:cxnSp>
        <p:nvCxnSpPr>
          <p:cNvPr id="178" name="Прямая соединительная линия 177"/>
          <p:cNvCxnSpPr/>
          <p:nvPr/>
        </p:nvCxnSpPr>
        <p:spPr>
          <a:xfrm>
            <a:off x="11566141" y="4385784"/>
            <a:ext cx="12043" cy="62737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Google Shape;233;p28"/>
          <p:cNvSpPr/>
          <p:nvPr/>
        </p:nvSpPr>
        <p:spPr>
          <a:xfrm>
            <a:off x="8713023" y="1782321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0" name="Google Shape;233;p28"/>
          <p:cNvSpPr/>
          <p:nvPr/>
        </p:nvSpPr>
        <p:spPr>
          <a:xfrm>
            <a:off x="10511917" y="3678330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1" name="Google Shape;233;p28"/>
          <p:cNvSpPr/>
          <p:nvPr/>
        </p:nvSpPr>
        <p:spPr>
          <a:xfrm>
            <a:off x="8911997" y="3705695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2" name="Google Shape;233;p28"/>
          <p:cNvSpPr/>
          <p:nvPr/>
        </p:nvSpPr>
        <p:spPr>
          <a:xfrm>
            <a:off x="10143739" y="1831594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6" name="Google Shape;233;p28"/>
          <p:cNvSpPr/>
          <p:nvPr/>
        </p:nvSpPr>
        <p:spPr>
          <a:xfrm>
            <a:off x="8770256" y="782787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7" name="Google Shape;233;p28"/>
          <p:cNvSpPr/>
          <p:nvPr/>
        </p:nvSpPr>
        <p:spPr>
          <a:xfrm>
            <a:off x="9685559" y="999169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8" name="Google Shape;233;p28"/>
          <p:cNvSpPr/>
          <p:nvPr/>
        </p:nvSpPr>
        <p:spPr>
          <a:xfrm>
            <a:off x="11313255" y="562298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9" name="Google Shape;233;p28"/>
          <p:cNvSpPr/>
          <p:nvPr/>
        </p:nvSpPr>
        <p:spPr>
          <a:xfrm>
            <a:off x="6561653" y="1025902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0" name="Google Shape;233;p28"/>
          <p:cNvSpPr/>
          <p:nvPr/>
        </p:nvSpPr>
        <p:spPr>
          <a:xfrm>
            <a:off x="5705635" y="1037400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1" name="Google Shape;233;p28"/>
          <p:cNvSpPr/>
          <p:nvPr/>
        </p:nvSpPr>
        <p:spPr>
          <a:xfrm>
            <a:off x="2427108" y="1034465"/>
            <a:ext cx="397948" cy="3626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6" name="Google Shape;233;p28"/>
          <p:cNvSpPr/>
          <p:nvPr/>
        </p:nvSpPr>
        <p:spPr>
          <a:xfrm>
            <a:off x="1708801" y="5884267"/>
            <a:ext cx="388647" cy="360030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4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0" name="Google Shape;233;p28"/>
          <p:cNvSpPr/>
          <p:nvPr/>
        </p:nvSpPr>
        <p:spPr>
          <a:xfrm>
            <a:off x="1717839" y="6189256"/>
            <a:ext cx="366109" cy="35354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grpSp>
        <p:nvGrpSpPr>
          <p:cNvPr id="132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5153102" y="6500946"/>
            <a:ext cx="453715" cy="337163"/>
            <a:chOff x="2953512" y="891158"/>
            <a:chExt cx="223138" cy="240811"/>
          </a:xfrm>
        </p:grpSpPr>
        <p:pic>
          <p:nvPicPr>
            <p:cNvPr id="141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42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43" name="Google Shape;233;p28"/>
          <p:cNvSpPr/>
          <p:nvPr/>
        </p:nvSpPr>
        <p:spPr>
          <a:xfrm>
            <a:off x="1610662" y="3420308"/>
            <a:ext cx="431003" cy="4090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4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4" name="Google Shape;233;p28"/>
          <p:cNvSpPr/>
          <p:nvPr/>
        </p:nvSpPr>
        <p:spPr>
          <a:xfrm>
            <a:off x="7089500" y="2739493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9" name="Google Shape;233;p28"/>
          <p:cNvSpPr/>
          <p:nvPr/>
        </p:nvSpPr>
        <p:spPr>
          <a:xfrm>
            <a:off x="5552891" y="2799630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3" name="Google Shape;233;p28"/>
          <p:cNvSpPr/>
          <p:nvPr/>
        </p:nvSpPr>
        <p:spPr>
          <a:xfrm>
            <a:off x="4156738" y="2727698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6" name="Google Shape;233;p28"/>
          <p:cNvSpPr/>
          <p:nvPr/>
        </p:nvSpPr>
        <p:spPr>
          <a:xfrm>
            <a:off x="2669692" y="2730913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7" name="Google Shape;233;p28"/>
          <p:cNvSpPr/>
          <p:nvPr/>
        </p:nvSpPr>
        <p:spPr>
          <a:xfrm>
            <a:off x="10168257" y="2758633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8" name="Google Shape;233;p28"/>
          <p:cNvSpPr/>
          <p:nvPr/>
        </p:nvSpPr>
        <p:spPr>
          <a:xfrm>
            <a:off x="8669870" y="2771373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9" name="Google Shape;233;p28"/>
          <p:cNvSpPr/>
          <p:nvPr/>
        </p:nvSpPr>
        <p:spPr>
          <a:xfrm>
            <a:off x="6911421" y="1013510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4" name="Google Shape;233;p28"/>
          <p:cNvSpPr/>
          <p:nvPr/>
        </p:nvSpPr>
        <p:spPr>
          <a:xfrm>
            <a:off x="10089312" y="960342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5" name="Google Shape;233;p28"/>
          <p:cNvSpPr/>
          <p:nvPr/>
        </p:nvSpPr>
        <p:spPr>
          <a:xfrm>
            <a:off x="11594122" y="759169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6" name="Google Shape;233;p28"/>
          <p:cNvSpPr/>
          <p:nvPr/>
        </p:nvSpPr>
        <p:spPr>
          <a:xfrm>
            <a:off x="2975082" y="995103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3" name="Google Shape;233;p28"/>
          <p:cNvSpPr/>
          <p:nvPr/>
        </p:nvSpPr>
        <p:spPr>
          <a:xfrm>
            <a:off x="5590145" y="1371518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4" name="Google Shape;233;p28"/>
          <p:cNvSpPr/>
          <p:nvPr/>
        </p:nvSpPr>
        <p:spPr>
          <a:xfrm>
            <a:off x="2728184" y="1553579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2" name="Google Shape;233;p28"/>
          <p:cNvSpPr/>
          <p:nvPr/>
        </p:nvSpPr>
        <p:spPr>
          <a:xfrm>
            <a:off x="5073516" y="1043917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3" name="Google Shape;233;p28"/>
          <p:cNvSpPr/>
          <p:nvPr/>
        </p:nvSpPr>
        <p:spPr>
          <a:xfrm>
            <a:off x="7278582" y="999269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4" name="Google Shape;233;p28"/>
          <p:cNvSpPr/>
          <p:nvPr/>
        </p:nvSpPr>
        <p:spPr>
          <a:xfrm>
            <a:off x="8812696" y="1049655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5" name="Google Shape;233;p28"/>
          <p:cNvSpPr/>
          <p:nvPr/>
        </p:nvSpPr>
        <p:spPr>
          <a:xfrm>
            <a:off x="10442112" y="968247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6" name="Google Shape;233;p28"/>
          <p:cNvSpPr/>
          <p:nvPr/>
        </p:nvSpPr>
        <p:spPr>
          <a:xfrm>
            <a:off x="11710470" y="406794"/>
            <a:ext cx="404237" cy="381914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7" name="Google Shape;233;p28"/>
          <p:cNvSpPr/>
          <p:nvPr/>
        </p:nvSpPr>
        <p:spPr>
          <a:xfrm>
            <a:off x="8077525" y="1009247"/>
            <a:ext cx="389638" cy="390959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3" name="object 171"/>
          <p:cNvSpPr txBox="1"/>
          <p:nvPr/>
        </p:nvSpPr>
        <p:spPr>
          <a:xfrm>
            <a:off x="8050561" y="4991558"/>
            <a:ext cx="3742452" cy="1586973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lang="ru-RU" sz="1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Коренной проблемой является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правовых оснований для перевода процесса внесения проекта решения Думы ЗАТО Северск в Аппарат Думы ЗАТО Северск в электронный вид</a:t>
            </a:r>
            <a:endParaRPr sz="1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9" name="Google Shape;233;p28"/>
          <p:cNvSpPr/>
          <p:nvPr/>
        </p:nvSpPr>
        <p:spPr>
          <a:xfrm>
            <a:off x="1210551" y="2698991"/>
            <a:ext cx="607348" cy="565464"/>
          </a:xfrm>
          <a:prstGeom prst="irregularSeal2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0" name="Google Shape;233;p28"/>
          <p:cNvSpPr/>
          <p:nvPr/>
        </p:nvSpPr>
        <p:spPr>
          <a:xfrm>
            <a:off x="7768616" y="4883980"/>
            <a:ext cx="607348" cy="565464"/>
          </a:xfrm>
          <a:prstGeom prst="irregularSeal2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34407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0">
              <a:schemeClr val="bg1"/>
            </a:gs>
            <a:gs pos="98000">
              <a:srgbClr val="92D050"/>
            </a:gs>
            <a:gs pos="65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361743" y="2558655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273052" y="3189316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5" y="333246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46686" y="1723437"/>
            <a:ext cx="1296144" cy="12687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712624" y="6381328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27647" y="-128419"/>
            <a:ext cx="68063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Карта целевого состояния процесса</a:t>
            </a:r>
            <a:endParaRPr lang="ru-RU" sz="2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12" name="Прямоугольник 27"/>
          <p:cNvSpPr>
            <a:spLocks noChangeArrowheads="1"/>
          </p:cNvSpPr>
          <p:nvPr/>
        </p:nvSpPr>
        <p:spPr bwMode="auto">
          <a:xfrm>
            <a:off x="1867677" y="280311"/>
            <a:ext cx="9653605" cy="400110"/>
          </a:xfrm>
          <a:prstGeom prst="rect">
            <a:avLst/>
          </a:prstGeom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(создание, согласование, утверждение пакета документов)</a:t>
            </a:r>
            <a:endParaRPr lang="ru-RU" altLang="ru-RU" sz="2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2666018" y="2526524"/>
            <a:ext cx="382015" cy="167029"/>
          </a:xfrm>
          <a:prstGeom prst="rightArrow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610768" y="4959565"/>
            <a:ext cx="10041463" cy="50806"/>
          </a:xfrm>
          <a:prstGeom prst="straightConnector1">
            <a:avLst/>
          </a:prstGeom>
          <a:ln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129"/>
          <p:cNvSpPr/>
          <p:nvPr/>
        </p:nvSpPr>
        <p:spPr>
          <a:xfrm>
            <a:off x="1580732" y="1405181"/>
            <a:ext cx="1108437" cy="317751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ИСПОЛНИ-ТЕЛЬ</a:t>
            </a:r>
          </a:p>
          <a:p>
            <a:pPr algn="ctr"/>
            <a:endParaRPr lang="ru-RU" sz="1200" b="1" dirty="0" smtClean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в ЭДО проекта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 Думы ЗАТО Северск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2800" b="1" dirty="0" smtClean="0">
              <a:solidFill>
                <a:srgbClr val="00B05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rgbClr val="00B05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½</a:t>
            </a:r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дня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73" name="Rectangle 129"/>
          <p:cNvSpPr/>
          <p:nvPr/>
        </p:nvSpPr>
        <p:spPr>
          <a:xfrm>
            <a:off x="3069759" y="1331967"/>
            <a:ext cx="1156741" cy="326518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НАЧАЛЬ-НИК 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ОТДЕЛА (</a:t>
            </a:r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УПРАВЛЕ-НИЯ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визирова-ние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проекта 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время ожидания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½</a:t>
            </a:r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дня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75" name="Rectangle 129"/>
          <p:cNvSpPr/>
          <p:nvPr/>
        </p:nvSpPr>
        <p:spPr>
          <a:xfrm>
            <a:off x="4508444" y="1359617"/>
            <a:ext cx="1117253" cy="323087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66B4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КУРИРУЮ-ЩИЙ ЗАМЕСТИ-ТЕЛЬ МЭРА</a:t>
            </a: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визирова-ние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время ожидания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½</a:t>
            </a:r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дня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76" name="Rectangle 129"/>
          <p:cNvSpPr/>
          <p:nvPr/>
        </p:nvSpPr>
        <p:spPr>
          <a:xfrm>
            <a:off x="5986392" y="1347370"/>
            <a:ext cx="1088542" cy="31973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ПРАВОВОЙ КОМИТЕТ</a:t>
            </a:r>
          </a:p>
          <a:p>
            <a:pPr algn="ctr"/>
            <a:endParaRPr lang="ru-RU" sz="1200" b="1" dirty="0">
              <a:solidFill>
                <a:schemeClr val="accent5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визирование проекта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ожидания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8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½</a:t>
            </a:r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дня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78" name="Rectangle 129"/>
          <p:cNvSpPr/>
          <p:nvPr/>
        </p:nvSpPr>
        <p:spPr>
          <a:xfrm>
            <a:off x="7501785" y="1363735"/>
            <a:ext cx="1150813" cy="320570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ОБЩИЙ </a:t>
            </a:r>
          </a:p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Корректура текста, 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оформле-ния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согласо-вание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ожидания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-рения</a:t>
            </a:r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83" name="Right Arrow 130"/>
          <p:cNvSpPr>
            <a:spLocks/>
          </p:cNvSpPr>
          <p:nvPr/>
        </p:nvSpPr>
        <p:spPr>
          <a:xfrm>
            <a:off x="4215730" y="2541639"/>
            <a:ext cx="297741" cy="161605"/>
          </a:xfrm>
          <a:prstGeom prst="rightArrow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Right Arrow 130"/>
          <p:cNvSpPr>
            <a:spLocks/>
          </p:cNvSpPr>
          <p:nvPr/>
        </p:nvSpPr>
        <p:spPr>
          <a:xfrm>
            <a:off x="5645157" y="2573857"/>
            <a:ext cx="336557" cy="170803"/>
          </a:xfrm>
          <a:prstGeom prst="rightArrow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Right Arrow 130"/>
          <p:cNvSpPr>
            <a:spLocks/>
          </p:cNvSpPr>
          <p:nvPr/>
        </p:nvSpPr>
        <p:spPr>
          <a:xfrm>
            <a:off x="7098667" y="2602782"/>
            <a:ext cx="370508" cy="159079"/>
          </a:xfrm>
          <a:prstGeom prst="rightArrow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0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5271262" y="6526307"/>
            <a:ext cx="397666" cy="298455"/>
            <a:chOff x="2953511" y="891158"/>
            <a:chExt cx="234459" cy="240811"/>
          </a:xfrm>
        </p:grpSpPr>
        <p:pic>
          <p:nvPicPr>
            <p:cNvPr id="91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6" y="901756"/>
              <a:ext cx="232174" cy="227928"/>
            </a:xfrm>
            <a:prstGeom prst="rect">
              <a:avLst/>
            </a:prstGeom>
          </p:spPr>
        </p:pic>
        <p:pic>
          <p:nvPicPr>
            <p:cNvPr id="92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cxnSp>
        <p:nvCxnSpPr>
          <p:cNvPr id="97" name="Прямая соединительная линия 96"/>
          <p:cNvCxnSpPr/>
          <p:nvPr/>
        </p:nvCxnSpPr>
        <p:spPr>
          <a:xfrm>
            <a:off x="17860621" y="4631807"/>
            <a:ext cx="0" cy="1659568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5757001" y="4086143"/>
            <a:ext cx="529547" cy="433720"/>
            <a:chOff x="2953511" y="891158"/>
            <a:chExt cx="223520" cy="241300"/>
          </a:xfrm>
        </p:grpSpPr>
        <p:pic>
          <p:nvPicPr>
            <p:cNvPr id="107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08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grpSp>
        <p:nvGrpSpPr>
          <p:cNvPr id="109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7165519" y="4087691"/>
            <a:ext cx="536125" cy="459715"/>
            <a:chOff x="2953512" y="891158"/>
            <a:chExt cx="223138" cy="240811"/>
          </a:xfrm>
        </p:grpSpPr>
        <p:pic>
          <p:nvPicPr>
            <p:cNvPr id="110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11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12" name="Стрелка вниз 111"/>
          <p:cNvSpPr/>
          <p:nvPr/>
        </p:nvSpPr>
        <p:spPr>
          <a:xfrm flipH="1">
            <a:off x="1728783" y="659188"/>
            <a:ext cx="108609" cy="756120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5" name="Стрелка вверх 114"/>
          <p:cNvSpPr/>
          <p:nvPr/>
        </p:nvSpPr>
        <p:spPr>
          <a:xfrm>
            <a:off x="11124795" y="614447"/>
            <a:ext cx="101300" cy="755706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Стрелка вниз 119"/>
          <p:cNvSpPr/>
          <p:nvPr/>
        </p:nvSpPr>
        <p:spPr>
          <a:xfrm rot="5400000" flipH="1">
            <a:off x="6453546" y="-4086738"/>
            <a:ext cx="66832" cy="9455785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2" name="Стрелка вниз 121"/>
          <p:cNvSpPr/>
          <p:nvPr/>
        </p:nvSpPr>
        <p:spPr>
          <a:xfrm flipH="1">
            <a:off x="1876084" y="700566"/>
            <a:ext cx="106458" cy="708951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3" name="Стрелка вверх 122"/>
          <p:cNvSpPr/>
          <p:nvPr/>
        </p:nvSpPr>
        <p:spPr>
          <a:xfrm>
            <a:off x="9197664" y="747585"/>
            <a:ext cx="103132" cy="671738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Стрелка вниз 123"/>
          <p:cNvSpPr/>
          <p:nvPr/>
        </p:nvSpPr>
        <p:spPr>
          <a:xfrm rot="5400000" flipH="1">
            <a:off x="5578575" y="-2950900"/>
            <a:ext cx="62335" cy="7382107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5" name="Стрелка вверх 124"/>
          <p:cNvSpPr/>
          <p:nvPr/>
        </p:nvSpPr>
        <p:spPr>
          <a:xfrm>
            <a:off x="6122836" y="925864"/>
            <a:ext cx="83613" cy="426541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7" name="Стрелка вниз 126"/>
          <p:cNvSpPr/>
          <p:nvPr/>
        </p:nvSpPr>
        <p:spPr>
          <a:xfrm rot="5400000" flipH="1">
            <a:off x="4185960" y="-994162"/>
            <a:ext cx="74983" cy="3858969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29" name="Стрелка вниз 128"/>
          <p:cNvSpPr/>
          <p:nvPr/>
        </p:nvSpPr>
        <p:spPr>
          <a:xfrm rot="5400000" flipH="1">
            <a:off x="2797753" y="1418564"/>
            <a:ext cx="134118" cy="347965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35" name="Google Shape;233;p28"/>
          <p:cNvSpPr/>
          <p:nvPr/>
        </p:nvSpPr>
        <p:spPr>
          <a:xfrm>
            <a:off x="3029871" y="3898250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9222060" y="762639"/>
            <a:ext cx="20127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ДОРАБОТКУ</a:t>
            </a:r>
          </a:p>
          <a:p>
            <a:pPr algn="ctr"/>
            <a:r>
              <a:rPr lang="ru-RU" sz="11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ЭДО</a:t>
            </a:r>
            <a:endParaRPr lang="ru-RU" sz="11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Бизнесме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7662" y="5213657"/>
            <a:ext cx="204098" cy="20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Прямоугольник 86"/>
          <p:cNvSpPr/>
          <p:nvPr/>
        </p:nvSpPr>
        <p:spPr>
          <a:xfrm>
            <a:off x="2474345" y="1102624"/>
            <a:ext cx="273553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</a:t>
            </a:r>
            <a:r>
              <a:rPr lang="ru-RU" sz="11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ДОРАБОТКУ </a:t>
            </a:r>
            <a:r>
              <a:rPr lang="ru-RU" sz="11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1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ЭДО</a:t>
            </a:r>
            <a:endParaRPr lang="ru-RU" sz="1100" dirty="0">
              <a:solidFill>
                <a:srgbClr val="0070C0"/>
              </a:solidFill>
            </a:endParaRPr>
          </a:p>
        </p:txBody>
      </p:sp>
      <p:sp>
        <p:nvSpPr>
          <p:cNvPr id="82" name="object 173"/>
          <p:cNvSpPr txBox="1"/>
          <p:nvPr/>
        </p:nvSpPr>
        <p:spPr>
          <a:xfrm>
            <a:off x="1929915" y="6576278"/>
            <a:ext cx="4853602" cy="46102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spcBef>
                <a:spcPts val="135"/>
              </a:spcBef>
            </a:pPr>
            <a:r>
              <a:rPr lang="ru-RU" sz="1400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Обозначения:           - решение проблемы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bject 171"/>
          <p:cNvSpPr txBox="1"/>
          <p:nvPr/>
        </p:nvSpPr>
        <p:spPr>
          <a:xfrm>
            <a:off x="5645157" y="6529166"/>
            <a:ext cx="6532416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b="1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spc="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sz="1400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акоплени</a:t>
            </a:r>
            <a:r>
              <a:rPr lang="ru-RU" sz="1400" b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документов, ожидание очереди рассмотрения</a:t>
            </a:r>
            <a:endParaRPr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object 11"/>
          <p:cNvSpPr txBox="1"/>
          <p:nvPr/>
        </p:nvSpPr>
        <p:spPr>
          <a:xfrm>
            <a:off x="1886046" y="4834250"/>
            <a:ext cx="10467721" cy="1720984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Исключается использование рабочего времени Исполнителя (для доставки проекта Решения Думы  и ожидания)  </a:t>
            </a:r>
          </a:p>
          <a:p>
            <a:pPr marL="12700">
              <a:spcBef>
                <a:spcPts val="300"/>
              </a:spcBef>
              <a:tabLst>
                <a:tab pos="153035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Снижается время протекания процесса внесения проекта Решения в Думу ЗАТО Северск (один этап вместо двух </a:t>
            </a:r>
          </a:p>
          <a:p>
            <a:pPr marL="12700">
              <a:tabLst>
                <a:tab pos="153035" algn="l"/>
              </a:tabLst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этапов, отсутствие необходимости осуществлять курьерскую доставку проекта, сокращение времени ожидания рассмотрения)</a:t>
            </a:r>
          </a:p>
          <a:p>
            <a:pPr marL="12700">
              <a:spcBef>
                <a:spcPts val="300"/>
              </a:spcBef>
              <a:tabLst>
                <a:tab pos="153035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Исключаются избыточные затраты для реализации процесса (бумага, картридж)</a:t>
            </a:r>
          </a:p>
          <a:p>
            <a:pPr marL="12700">
              <a:spcBef>
                <a:spcPts val="600"/>
              </a:spcBef>
              <a:tabLst>
                <a:tab pos="153035" algn="l"/>
              </a:tabLst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Исключается необходимость использования помещений для хранения документов</a:t>
            </a:r>
          </a:p>
          <a:p>
            <a:pPr marL="12700">
              <a:spcBef>
                <a:spcPts val="600"/>
              </a:spcBef>
              <a:tabLst>
                <a:tab pos="153035" algn="l"/>
              </a:tabLst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Исключатся дублирование электронного документа бумажным документом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Google Shape;233;p28"/>
          <p:cNvSpPr/>
          <p:nvPr/>
        </p:nvSpPr>
        <p:spPr>
          <a:xfrm>
            <a:off x="1553633" y="4952824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2" name="Google Shape;233;p28"/>
          <p:cNvSpPr/>
          <p:nvPr/>
        </p:nvSpPr>
        <p:spPr>
          <a:xfrm>
            <a:off x="1535591" y="5286678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4" name="Google Shape;233;p28"/>
          <p:cNvSpPr/>
          <p:nvPr/>
        </p:nvSpPr>
        <p:spPr>
          <a:xfrm>
            <a:off x="1522133" y="5645590"/>
            <a:ext cx="407180" cy="356856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grpSp>
        <p:nvGrpSpPr>
          <p:cNvPr id="105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4228358" y="4126802"/>
            <a:ext cx="509314" cy="420604"/>
            <a:chOff x="2953511" y="891158"/>
            <a:chExt cx="223520" cy="241300"/>
          </a:xfrm>
        </p:grpSpPr>
        <p:pic>
          <p:nvPicPr>
            <p:cNvPr id="113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14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4" name="Прямоугольник 3"/>
          <p:cNvSpPr/>
          <p:nvPr/>
        </p:nvSpPr>
        <p:spPr>
          <a:xfrm>
            <a:off x="5026435" y="4618473"/>
            <a:ext cx="9870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r>
              <a:rPr lang="ru-RU" b="1" spc="-5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-5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000" b="1" spc="-5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цикла = 9</a:t>
            </a:r>
            <a:r>
              <a:rPr lang="ru-RU" b="1" spc="-2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дней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Google Shape;233;p28"/>
          <p:cNvSpPr/>
          <p:nvPr/>
        </p:nvSpPr>
        <p:spPr>
          <a:xfrm>
            <a:off x="5624121" y="2162031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8" name="Google Shape;233;p28"/>
          <p:cNvSpPr/>
          <p:nvPr/>
        </p:nvSpPr>
        <p:spPr>
          <a:xfrm>
            <a:off x="4195496" y="2133485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9" name="Google Shape;233;p28"/>
          <p:cNvSpPr/>
          <p:nvPr/>
        </p:nvSpPr>
        <p:spPr>
          <a:xfrm>
            <a:off x="2691186" y="2166404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46723" y="4495109"/>
            <a:ext cx="7617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7068503" y="4505347"/>
            <a:ext cx="7617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8630395" y="4497651"/>
            <a:ext cx="7617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chemeClr val="accent5"/>
              </a:solidFill>
            </a:endParaRPr>
          </a:p>
        </p:txBody>
      </p:sp>
      <p:cxnSp>
        <p:nvCxnSpPr>
          <p:cNvPr id="128" name="Прямая соединительная линия 127"/>
          <p:cNvCxnSpPr/>
          <p:nvPr/>
        </p:nvCxnSpPr>
        <p:spPr>
          <a:xfrm>
            <a:off x="1575088" y="4622717"/>
            <a:ext cx="14225" cy="386595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Rectangle 129"/>
          <p:cNvSpPr/>
          <p:nvPr/>
        </p:nvSpPr>
        <p:spPr>
          <a:xfrm>
            <a:off x="9063919" y="1429431"/>
            <a:ext cx="1079820" cy="315962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ЗАМЕСТИ-ТЕЛЬ МЭРА</a:t>
            </a: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Согласова-ние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визирова-ние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ожидания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рассмотре-ния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½</a:t>
            </a:r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дня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145" name="Rectangle 129"/>
          <p:cNvSpPr/>
          <p:nvPr/>
        </p:nvSpPr>
        <p:spPr>
          <a:xfrm>
            <a:off x="10597753" y="1360847"/>
            <a:ext cx="1069144" cy="322820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bg1"/>
              </a:gs>
              <a:gs pos="6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МЭР </a:t>
            </a:r>
          </a:p>
          <a:p>
            <a:pPr algn="ctr"/>
            <a:r>
              <a:rPr lang="ru-RU" sz="12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ЗАТО СЕВЕРСК</a:t>
            </a: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</a:t>
            </a:r>
            <a:r>
              <a:rPr lang="ru-RU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4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ДЕНИЕ</a:t>
            </a: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½</a:t>
            </a:r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дня</a:t>
            </a:r>
            <a:endParaRPr lang="ru-RU" sz="1600" dirty="0">
              <a:solidFill>
                <a:schemeClr val="accent5"/>
              </a:solidFill>
            </a:endParaRPr>
          </a:p>
        </p:txBody>
      </p:sp>
      <p:sp>
        <p:nvSpPr>
          <p:cNvPr id="146" name="Right Arrow 130"/>
          <p:cNvSpPr>
            <a:spLocks/>
          </p:cNvSpPr>
          <p:nvPr/>
        </p:nvSpPr>
        <p:spPr>
          <a:xfrm>
            <a:off x="8661704" y="2624687"/>
            <a:ext cx="377697" cy="143825"/>
          </a:xfrm>
          <a:prstGeom prst="rightArrow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Right Arrow 130"/>
          <p:cNvSpPr>
            <a:spLocks/>
          </p:cNvSpPr>
          <p:nvPr/>
        </p:nvSpPr>
        <p:spPr>
          <a:xfrm>
            <a:off x="10133062" y="2624688"/>
            <a:ext cx="466396" cy="131218"/>
          </a:xfrm>
          <a:prstGeom prst="rightArrow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0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10263543" y="4097989"/>
            <a:ext cx="488187" cy="459715"/>
            <a:chOff x="2953512" y="891158"/>
            <a:chExt cx="223138" cy="240811"/>
          </a:xfrm>
        </p:grpSpPr>
        <p:pic>
          <p:nvPicPr>
            <p:cNvPr id="151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52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53" name="Стрелка вверх 152"/>
          <p:cNvSpPr/>
          <p:nvPr/>
        </p:nvSpPr>
        <p:spPr>
          <a:xfrm>
            <a:off x="8406882" y="871947"/>
            <a:ext cx="105245" cy="488820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55" name="Стрелка вниз 154"/>
          <p:cNvSpPr/>
          <p:nvPr/>
        </p:nvSpPr>
        <p:spPr>
          <a:xfrm rot="5400000" flipH="1">
            <a:off x="5260953" y="-2336857"/>
            <a:ext cx="80470" cy="6340690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56" name="Стрелка вниз 155"/>
          <p:cNvSpPr/>
          <p:nvPr/>
        </p:nvSpPr>
        <p:spPr>
          <a:xfrm flipH="1">
            <a:off x="2052758" y="793253"/>
            <a:ext cx="96057" cy="598466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57" name="Стрелка вниз 156"/>
          <p:cNvSpPr/>
          <p:nvPr/>
        </p:nvSpPr>
        <p:spPr>
          <a:xfrm flipH="1">
            <a:off x="2221728" y="918218"/>
            <a:ext cx="87180" cy="464337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84800" y="866993"/>
            <a:ext cx="20231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ВОЗВРАТ НА </a:t>
            </a:r>
            <a:r>
              <a:rPr lang="ru-RU" sz="11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ДОРАБОТКУ</a:t>
            </a:r>
          </a:p>
          <a:p>
            <a:pPr algn="ctr"/>
            <a:r>
              <a:rPr lang="ru-RU" sz="11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ЭДО</a:t>
            </a:r>
            <a:endParaRPr lang="ru-RU" sz="1100" dirty="0">
              <a:solidFill>
                <a:srgbClr val="0070C0"/>
              </a:solidFill>
            </a:endParaRPr>
          </a:p>
        </p:txBody>
      </p:sp>
      <p:sp>
        <p:nvSpPr>
          <p:cNvPr id="160" name="Стрелка вверх 159"/>
          <p:cNvSpPr/>
          <p:nvPr/>
        </p:nvSpPr>
        <p:spPr>
          <a:xfrm>
            <a:off x="5379960" y="1032016"/>
            <a:ext cx="94989" cy="322134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1" name="Стрелка вниз 160"/>
          <p:cNvSpPr/>
          <p:nvPr/>
        </p:nvSpPr>
        <p:spPr>
          <a:xfrm rot="5400000" flipH="1">
            <a:off x="3876595" y="-438548"/>
            <a:ext cx="68214" cy="3001370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62" name="Стрелка вниз 161"/>
          <p:cNvSpPr/>
          <p:nvPr/>
        </p:nvSpPr>
        <p:spPr>
          <a:xfrm flipH="1">
            <a:off x="2372552" y="1070618"/>
            <a:ext cx="88756" cy="311457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70" name="Прямоугольник 169"/>
          <p:cNvSpPr/>
          <p:nvPr/>
        </p:nvSpPr>
        <p:spPr>
          <a:xfrm>
            <a:off x="4132591" y="4476733"/>
            <a:ext cx="7617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chemeClr val="accent5"/>
              </a:solidFill>
            </a:endParaRPr>
          </a:p>
        </p:txBody>
      </p:sp>
      <p:grpSp>
        <p:nvGrpSpPr>
          <p:cNvPr id="171" name="object 174">
            <a:extLst>
              <a:ext uri="{FF2B5EF4-FFF2-40B4-BE49-F238E27FC236}">
                <a16:creationId xmlns="" xmlns:a16="http://schemas.microsoft.com/office/drawing/2014/main" id="{2D24A4DF-B2DD-4C72-CDC0-39FE2216B17C}"/>
              </a:ext>
            </a:extLst>
          </p:cNvPr>
          <p:cNvGrpSpPr/>
          <p:nvPr/>
        </p:nvGrpSpPr>
        <p:grpSpPr>
          <a:xfrm>
            <a:off x="8724150" y="4083295"/>
            <a:ext cx="488187" cy="459715"/>
            <a:chOff x="2953512" y="891158"/>
            <a:chExt cx="223138" cy="240811"/>
          </a:xfrm>
        </p:grpSpPr>
        <p:pic>
          <p:nvPicPr>
            <p:cNvPr id="172" name="object 175">
              <a:extLst>
                <a:ext uri="{FF2B5EF4-FFF2-40B4-BE49-F238E27FC236}">
                  <a16:creationId xmlns="" xmlns:a16="http://schemas.microsoft.com/office/drawing/2014/main" id="{80BDB836-5A7D-886B-41E9-E9853D1F8E97}"/>
                </a:ext>
              </a:extLst>
            </p:cNvPr>
            <p:cNvPicPr/>
            <p:nvPr/>
          </p:nvPicPr>
          <p:blipFill>
            <a:blip r:embed="rId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73" name="object 176">
              <a:extLst>
                <a:ext uri="{FF2B5EF4-FFF2-40B4-BE49-F238E27FC236}">
                  <a16:creationId xmlns="" xmlns:a16="http://schemas.microsoft.com/office/drawing/2014/main" id="{2B7D6AE7-2D84-3BCA-F5EC-1934604E0DAC}"/>
                </a:ext>
              </a:extLst>
            </p:cNvPr>
            <p:cNvPicPr/>
            <p:nvPr/>
          </p:nvPicPr>
          <p:blipFill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953512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77" name="Прямоугольник 176"/>
          <p:cNvSpPr/>
          <p:nvPr/>
        </p:nvSpPr>
        <p:spPr>
          <a:xfrm>
            <a:off x="10111553" y="4504229"/>
            <a:ext cx="7617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день</a:t>
            </a:r>
            <a:endParaRPr lang="ru-RU" sz="1600" dirty="0">
              <a:solidFill>
                <a:schemeClr val="accent5"/>
              </a:solidFill>
            </a:endParaRPr>
          </a:p>
        </p:txBody>
      </p:sp>
      <p:cxnSp>
        <p:nvCxnSpPr>
          <p:cNvPr id="178" name="Прямая соединительная линия 177"/>
          <p:cNvCxnSpPr/>
          <p:nvPr/>
        </p:nvCxnSpPr>
        <p:spPr>
          <a:xfrm>
            <a:off x="11679929" y="4640610"/>
            <a:ext cx="8790" cy="363766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Google Shape;233;p28"/>
          <p:cNvSpPr/>
          <p:nvPr/>
        </p:nvSpPr>
        <p:spPr>
          <a:xfrm>
            <a:off x="2218652" y="3447678"/>
            <a:ext cx="395239" cy="339935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0" name="Google Shape;233;p28"/>
          <p:cNvSpPr/>
          <p:nvPr/>
        </p:nvSpPr>
        <p:spPr>
          <a:xfrm>
            <a:off x="3105752" y="6496181"/>
            <a:ext cx="407180" cy="356856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>
                <a:solidFill>
                  <a:schemeClr val="lt1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№</a:t>
            </a:r>
            <a:endParaRPr sz="1200" dirty="0">
              <a:solidFill>
                <a:schemeClr val="lt1"/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</p:txBody>
      </p:sp>
      <p:sp>
        <p:nvSpPr>
          <p:cNvPr id="132" name="Google Shape;233;p28"/>
          <p:cNvSpPr/>
          <p:nvPr/>
        </p:nvSpPr>
        <p:spPr>
          <a:xfrm>
            <a:off x="1641351" y="3455935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4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9" name="Google Shape;233;p28"/>
          <p:cNvSpPr/>
          <p:nvPr/>
        </p:nvSpPr>
        <p:spPr>
          <a:xfrm>
            <a:off x="1517109" y="5959012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4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2" name="Google Shape;233;p28"/>
          <p:cNvSpPr/>
          <p:nvPr/>
        </p:nvSpPr>
        <p:spPr>
          <a:xfrm>
            <a:off x="1507244" y="6267949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3" name="Google Shape;233;p28"/>
          <p:cNvSpPr/>
          <p:nvPr/>
        </p:nvSpPr>
        <p:spPr>
          <a:xfrm>
            <a:off x="4296737" y="3780350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4" name="Google Shape;233;p28"/>
          <p:cNvSpPr/>
          <p:nvPr/>
        </p:nvSpPr>
        <p:spPr>
          <a:xfrm>
            <a:off x="2687055" y="2674229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9" name="Google Shape;233;p28"/>
          <p:cNvSpPr/>
          <p:nvPr/>
        </p:nvSpPr>
        <p:spPr>
          <a:xfrm>
            <a:off x="7086945" y="2778784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4" name="Google Shape;233;p28"/>
          <p:cNvSpPr/>
          <p:nvPr/>
        </p:nvSpPr>
        <p:spPr>
          <a:xfrm>
            <a:off x="5645933" y="2751401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3" name="Google Shape;233;p28"/>
          <p:cNvSpPr/>
          <p:nvPr/>
        </p:nvSpPr>
        <p:spPr>
          <a:xfrm>
            <a:off x="4147396" y="2714278"/>
            <a:ext cx="459763" cy="368557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4" name="Google Shape;233;p28"/>
          <p:cNvSpPr/>
          <p:nvPr/>
        </p:nvSpPr>
        <p:spPr>
          <a:xfrm>
            <a:off x="8635083" y="2796211"/>
            <a:ext cx="413712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5" name="Google Shape;233;p28"/>
          <p:cNvSpPr/>
          <p:nvPr/>
        </p:nvSpPr>
        <p:spPr>
          <a:xfrm>
            <a:off x="10165090" y="2751401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7" name="Google Shape;233;p28"/>
          <p:cNvSpPr/>
          <p:nvPr/>
        </p:nvSpPr>
        <p:spPr>
          <a:xfrm>
            <a:off x="10199805" y="2211198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8" name="Google Shape;233;p28"/>
          <p:cNvSpPr/>
          <p:nvPr/>
        </p:nvSpPr>
        <p:spPr>
          <a:xfrm>
            <a:off x="8695042" y="2232231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9" name="Google Shape;233;p28"/>
          <p:cNvSpPr/>
          <p:nvPr/>
        </p:nvSpPr>
        <p:spPr>
          <a:xfrm>
            <a:off x="7101712" y="2223013"/>
            <a:ext cx="397948" cy="362659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4" name="Google Shape;233;p28"/>
          <p:cNvSpPr/>
          <p:nvPr/>
        </p:nvSpPr>
        <p:spPr>
          <a:xfrm>
            <a:off x="6140139" y="997634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5" name="Google Shape;233;p28"/>
          <p:cNvSpPr/>
          <p:nvPr/>
        </p:nvSpPr>
        <p:spPr>
          <a:xfrm>
            <a:off x="8485586" y="954535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6" name="Google Shape;233;p28"/>
          <p:cNvSpPr/>
          <p:nvPr/>
        </p:nvSpPr>
        <p:spPr>
          <a:xfrm>
            <a:off x="9289201" y="994720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3" name="Google Shape;233;p28"/>
          <p:cNvSpPr/>
          <p:nvPr/>
        </p:nvSpPr>
        <p:spPr>
          <a:xfrm>
            <a:off x="11176522" y="773773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4" name="Google Shape;233;p28"/>
          <p:cNvSpPr/>
          <p:nvPr/>
        </p:nvSpPr>
        <p:spPr>
          <a:xfrm>
            <a:off x="1995818" y="2965765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5" name="Google Shape;233;p28"/>
          <p:cNvSpPr/>
          <p:nvPr/>
        </p:nvSpPr>
        <p:spPr>
          <a:xfrm>
            <a:off x="5496952" y="983418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5" name="Google Shape;233;p28"/>
          <p:cNvSpPr/>
          <p:nvPr/>
        </p:nvSpPr>
        <p:spPr>
          <a:xfrm>
            <a:off x="10212967" y="3703912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6" name="Google Shape;233;p28"/>
          <p:cNvSpPr/>
          <p:nvPr/>
        </p:nvSpPr>
        <p:spPr>
          <a:xfrm>
            <a:off x="8736997" y="3726439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7" name="Google Shape;233;p28"/>
          <p:cNvSpPr/>
          <p:nvPr/>
        </p:nvSpPr>
        <p:spPr>
          <a:xfrm>
            <a:off x="7239765" y="3709848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8" name="Google Shape;233;p28"/>
          <p:cNvSpPr/>
          <p:nvPr/>
        </p:nvSpPr>
        <p:spPr>
          <a:xfrm>
            <a:off x="5840687" y="3731372"/>
            <a:ext cx="404237" cy="381914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0" name="Google Shape;233;p28"/>
          <p:cNvSpPr/>
          <p:nvPr/>
        </p:nvSpPr>
        <p:spPr>
          <a:xfrm>
            <a:off x="4970924" y="1065135"/>
            <a:ext cx="433053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1" name="Google Shape;233;p28"/>
          <p:cNvSpPr/>
          <p:nvPr/>
        </p:nvSpPr>
        <p:spPr>
          <a:xfrm>
            <a:off x="6496402" y="1066325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2" name="Google Shape;233;p28"/>
          <p:cNvSpPr/>
          <p:nvPr/>
        </p:nvSpPr>
        <p:spPr>
          <a:xfrm>
            <a:off x="8049324" y="1033073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3" name="Google Shape;233;p28"/>
          <p:cNvSpPr/>
          <p:nvPr/>
        </p:nvSpPr>
        <p:spPr>
          <a:xfrm>
            <a:off x="9582207" y="1100951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4" name="Google Shape;233;p28"/>
          <p:cNvSpPr/>
          <p:nvPr/>
        </p:nvSpPr>
        <p:spPr>
          <a:xfrm>
            <a:off x="11439650" y="1020907"/>
            <a:ext cx="402339" cy="336452"/>
          </a:xfrm>
          <a:prstGeom prst="irregularSeal2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5</a:t>
            </a:r>
            <a:endParaRPr dirty="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72693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8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29" y="358328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77563" y="1736902"/>
            <a:ext cx="1296144" cy="1268760"/>
          </a:xfrm>
          <a:prstGeom prst="rect">
            <a:avLst/>
          </a:prstGeom>
        </p:spPr>
      </p:pic>
      <p:sp>
        <p:nvSpPr>
          <p:cNvPr id="2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1815282" y="6417997"/>
            <a:ext cx="280368" cy="36512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Объект 3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5683225"/>
              </p:ext>
            </p:extLst>
          </p:nvPr>
        </p:nvGraphicFramePr>
        <p:xfrm>
          <a:off x="1572874" y="441181"/>
          <a:ext cx="10401280" cy="5852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3966">
                  <a:extLst>
                    <a:ext uri="{9D8B030D-6E8A-4147-A177-3AD203B41FA5}">
                      <a16:colId xmlns="" xmlns:a16="http://schemas.microsoft.com/office/drawing/2014/main" val="2679331291"/>
                    </a:ext>
                  </a:extLst>
                </a:gridCol>
                <a:gridCol w="2150450">
                  <a:extLst>
                    <a:ext uri="{9D8B030D-6E8A-4147-A177-3AD203B41FA5}">
                      <a16:colId xmlns="" xmlns:a16="http://schemas.microsoft.com/office/drawing/2014/main" val="3663015357"/>
                    </a:ext>
                  </a:extLst>
                </a:gridCol>
                <a:gridCol w="1378837">
                  <a:extLst>
                    <a:ext uri="{9D8B030D-6E8A-4147-A177-3AD203B41FA5}">
                      <a16:colId xmlns="" xmlns:a16="http://schemas.microsoft.com/office/drawing/2014/main" val="802590558"/>
                    </a:ext>
                  </a:extLst>
                </a:gridCol>
                <a:gridCol w="1911697">
                  <a:extLst>
                    <a:ext uri="{9D8B030D-6E8A-4147-A177-3AD203B41FA5}">
                      <a16:colId xmlns="" xmlns:a16="http://schemas.microsoft.com/office/drawing/2014/main" val="666262509"/>
                    </a:ext>
                  </a:extLst>
                </a:gridCol>
                <a:gridCol w="1617590">
                  <a:extLst>
                    <a:ext uri="{9D8B030D-6E8A-4147-A177-3AD203B41FA5}">
                      <a16:colId xmlns="" xmlns:a16="http://schemas.microsoft.com/office/drawing/2014/main" val="2516348206"/>
                    </a:ext>
                  </a:extLst>
                </a:gridCol>
                <a:gridCol w="1176429">
                  <a:extLst>
                    <a:ext uri="{9D8B030D-6E8A-4147-A177-3AD203B41FA5}">
                      <a16:colId xmlns="" xmlns:a16="http://schemas.microsoft.com/office/drawing/2014/main" val="3976928826"/>
                    </a:ext>
                  </a:extLst>
                </a:gridCol>
                <a:gridCol w="1692311">
                  <a:extLst>
                    <a:ext uri="{9D8B030D-6E8A-4147-A177-3AD203B41FA5}">
                      <a16:colId xmlns="" xmlns:a16="http://schemas.microsoft.com/office/drawing/2014/main" val="2822424575"/>
                    </a:ext>
                  </a:extLst>
                </a:gridCol>
              </a:tblGrid>
              <a:tr h="494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Коренная проблема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</a:t>
                      </a:r>
                      <a:b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реализации</a:t>
                      </a:r>
                      <a:b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="" xmlns:a16="http://schemas.microsoft.com/office/drawing/2014/main" val="714270356"/>
                  </a:ext>
                </a:extLst>
              </a:tr>
              <a:tr h="27517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805"/>
                        </a:spcBef>
                        <a:spcAft>
                          <a:spcPts val="805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Действующая редакция Порядка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подготовки и оформления проектов решений, вносимых на рассмотрение Думы ЗАТО Северск, предусматривает внесение проекта Решения Думы в электронном виде </a:t>
                      </a:r>
                      <a:r>
                        <a:rPr lang="ru-RU" sz="1100" b="1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 на  бумажном носителе (с живыми подписями согласующих лиц)</a:t>
                      </a:r>
                    </a:p>
                    <a:p>
                      <a:pPr>
                        <a:spcBef>
                          <a:spcPts val="805"/>
                        </a:spcBef>
                        <a:spcAft>
                          <a:spcPts val="805"/>
                        </a:spcAft>
                      </a:pP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правовых оснований для перевода процесса внесения проекта решения Думы ЗАТО Северск в Аппарат Думы ЗАТО Северск в электронный вид</a:t>
                      </a:r>
                      <a:endParaRPr lang="ru-RU" sz="11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 </a:t>
                      </a:r>
                      <a:r>
                        <a:rPr lang="ru-RU" sz="11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рабочего совещания с работниками</a:t>
                      </a:r>
                      <a:r>
                        <a:rPr lang="ru-RU" sz="11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Аппарата Думы ЗАТО Северск по вопросу внесения изменений в Порядок 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подготовки и оформления проектов решений, вносимых на рассмотрение Думы ЗАТО Северск (Порядок).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Рассмотрение опыта работы органов местного самоуправления по внесению проектов Решений в электронном виде. Передача копий НПА для изучения и подготовки изменений в Порядок.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Внесение изменений в Порядок, утвержденный  Решением Думы ЗАТО Северск.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Коваленко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В.В., 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Севостьянов А.В.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Коваленко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В.В., 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Севостьянов А.В.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Никулин Р.Д.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Севостьянов А.В.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Коваленко В.В.</a:t>
                      </a: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01.03.2026 -31.032026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01.03.2026 -31.03.2026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30.04.2026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Получение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правовых оснований для исключения обязанности Администрации представления проектов решений в Думу в бумажном виде 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="" xmlns:a16="http://schemas.microsoft.com/office/drawing/2014/main" val="1925686940"/>
                  </a:ext>
                </a:extLst>
              </a:tr>
              <a:tr h="17580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Замедление процесса внесения проекта решения Думы ЗАТО Северск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из-за д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вух этапного прохождения согласования пакета документов (в электроном и бумажном виде), с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огласование (с визированием живыми подписями) и утверждение пакета документов на бумажном носителе.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ru-RU" sz="11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Настройка одноэтапного процесса прохождения документа в ЭДО.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Внесение изменений в Регламент работы Администрации ЗАТО Северск.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Олейников А.В.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aseline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aseline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Тартышный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В.В.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01.05.2026 -01.06.2026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01.05.2026 -01.06.2026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Сокращение времени цикла в 3 раза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</a:tr>
            </a:tbl>
          </a:graphicData>
        </a:graphic>
      </p:graphicFrame>
      <p:sp>
        <p:nvSpPr>
          <p:cNvPr id="33" name="Прямоугольник 32"/>
          <p:cNvSpPr/>
          <p:nvPr/>
        </p:nvSpPr>
        <p:spPr>
          <a:xfrm>
            <a:off x="3935760" y="2"/>
            <a:ext cx="4588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мероприятий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8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92" y="359689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113339" y="1714974"/>
            <a:ext cx="1296144" cy="1268760"/>
          </a:xfrm>
          <a:prstGeom prst="rect">
            <a:avLst/>
          </a:prstGeom>
        </p:spPr>
      </p:pic>
      <p:sp>
        <p:nvSpPr>
          <p:cNvPr id="2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1785802" y="6417997"/>
            <a:ext cx="574894" cy="36512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Объект 3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1867976"/>
              </p:ext>
            </p:extLst>
          </p:nvPr>
        </p:nvGraphicFramePr>
        <p:xfrm>
          <a:off x="1599376" y="93462"/>
          <a:ext cx="10361230" cy="6293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2142">
                  <a:extLst>
                    <a:ext uri="{9D8B030D-6E8A-4147-A177-3AD203B41FA5}">
                      <a16:colId xmlns="" xmlns:a16="http://schemas.microsoft.com/office/drawing/2014/main" val="2679331291"/>
                    </a:ext>
                  </a:extLst>
                </a:gridCol>
                <a:gridCol w="2152274">
                  <a:extLst>
                    <a:ext uri="{9D8B030D-6E8A-4147-A177-3AD203B41FA5}">
                      <a16:colId xmlns="" xmlns:a16="http://schemas.microsoft.com/office/drawing/2014/main" val="3663015357"/>
                    </a:ext>
                  </a:extLst>
                </a:gridCol>
                <a:gridCol w="1363423">
                  <a:extLst>
                    <a:ext uri="{9D8B030D-6E8A-4147-A177-3AD203B41FA5}">
                      <a16:colId xmlns="" xmlns:a16="http://schemas.microsoft.com/office/drawing/2014/main" val="802590558"/>
                    </a:ext>
                  </a:extLst>
                </a:gridCol>
                <a:gridCol w="1904336">
                  <a:extLst>
                    <a:ext uri="{9D8B030D-6E8A-4147-A177-3AD203B41FA5}">
                      <a16:colId xmlns="" xmlns:a16="http://schemas.microsoft.com/office/drawing/2014/main" val="666262509"/>
                    </a:ext>
                  </a:extLst>
                </a:gridCol>
                <a:gridCol w="1611361">
                  <a:extLst>
                    <a:ext uri="{9D8B030D-6E8A-4147-A177-3AD203B41FA5}">
                      <a16:colId xmlns="" xmlns:a16="http://schemas.microsoft.com/office/drawing/2014/main" val="2516348206"/>
                    </a:ext>
                  </a:extLst>
                </a:gridCol>
                <a:gridCol w="1171899">
                  <a:extLst>
                    <a:ext uri="{9D8B030D-6E8A-4147-A177-3AD203B41FA5}">
                      <a16:colId xmlns="" xmlns:a16="http://schemas.microsoft.com/office/drawing/2014/main" val="3976928826"/>
                    </a:ext>
                  </a:extLst>
                </a:gridCol>
                <a:gridCol w="1685795">
                  <a:extLst>
                    <a:ext uri="{9D8B030D-6E8A-4147-A177-3AD203B41FA5}">
                      <a16:colId xmlns="" xmlns:a16="http://schemas.microsoft.com/office/drawing/2014/main" val="2822424575"/>
                    </a:ext>
                  </a:extLst>
                </a:gridCol>
              </a:tblGrid>
              <a:tr h="5231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Коренная проблема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</a:t>
                      </a:r>
                      <a:b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реализации</a:t>
                      </a:r>
                      <a:b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="" xmlns:a16="http://schemas.microsoft.com/office/drawing/2014/main" val="714270356"/>
                  </a:ext>
                </a:extLst>
              </a:tr>
              <a:tr h="11992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Дублирование электронного документа бумажным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(электронная и бумажная версия)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решения должен быть изготовлен в электронном виде и на бумажном носителе (завизирован живой подписью)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ru-RU" sz="11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Пакет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документов создается в ЭДО, визируется и утверждается 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электронной цифровой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подписью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Руководители органов и структурных подразделений Администрации ЗАТО Северск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01.05.2026 -01.06.2026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бумажного документооборота, исключение материальных затрат (бумага,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картридж)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34680160"/>
                  </a:ext>
                </a:extLst>
              </a:tr>
              <a:tr h="20906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Неэффективное использование рабочего времени Исполнителя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за счет:</a:t>
                      </a:r>
                      <a:endParaRPr lang="ru-RU" sz="11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зготовления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электронной и бумажной версии пакета документов;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ременных затрат на доставку пакета и ожидание согласующих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лиц;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онтакт 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согласующими лицами при визировании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доработке пакета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Использование электронной версии документа в ЭДО.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Запуск процессов в ЭДО.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Контроль прохождения документа на этапах согласования в ЭДО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Руководители органов и структурных подразделений Администрации ЗАТО Северск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01.05.2026 -01.06.2026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Изготовление только электронной версии в ЭДО (исключение дублирования).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2.Сокращение временных затрат Исполнителя.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3.Сокращение времени ожидания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согласующих лиц</a:t>
                      </a: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причине очереди к секретарю и его многозадачности (занятости).</a:t>
                      </a: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330725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12700">
                        <a:spcBef>
                          <a:spcPts val="600"/>
                        </a:spcBef>
                        <a:tabLst>
                          <a:tab pos="153035" algn="l"/>
                        </a:tabLst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Избыточные затраты для реализации процесса (бумага, картридж) </a:t>
                      </a:r>
                    </a:p>
                    <a:p>
                      <a:pPr marL="12700">
                        <a:spcBef>
                          <a:spcPts val="600"/>
                        </a:spcBef>
                        <a:tabLst>
                          <a:tab pos="153035" algn="l"/>
                        </a:tabLst>
                      </a:pPr>
                      <a:endParaRPr lang="ru-RU" sz="11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2700">
                        <a:spcBef>
                          <a:spcPts val="600"/>
                        </a:spcBef>
                        <a:tabLst>
                          <a:tab pos="153035" algn="l"/>
                        </a:tabLst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Необходимость</a:t>
                      </a:r>
                      <a:r>
                        <a:rPr lang="ru-RU" sz="11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увеличения </a:t>
                      </a: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помещений для архивации документов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ru-RU" sz="10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Внесение изменений в Порядок, утвержденный  Решением Думы ЗАТО Северск.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Никулин Р.Д.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Севостьянов А.В.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Коваленко В.В.</a:t>
                      </a: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30.04.2026</a:t>
                      </a: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Получение</a:t>
                      </a:r>
                      <a:r>
                        <a:rPr lang="ru-RU" sz="11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правовых оснований для исключения обязанности Администрации представления проектов решений в Думу в бумажном виде с физическими подписями, уменьшит количество проектов бумажных документов хранимых в архиве Думы и исключит потребность увеличения помещений для архива.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778" marR="6777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195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8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29" y="311396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93215" y="1759533"/>
            <a:ext cx="1296144" cy="12687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66125" y="-112660"/>
            <a:ext cx="9990595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схема движения электронного документа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тимизация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порядка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</a:p>
          <a:p>
            <a:pPr algn="ctr" fontAlgn="base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между Администрацией ЗАТО Северск и Думой ЗАТО Северск </a:t>
            </a:r>
          </a:p>
          <a:p>
            <a:pPr algn="ctr" fontAlgn="base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 представления проектов решений в Думу ЗАТО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Содержимое 3" descr="http://www.sitebuilder.ru/Images/sharepoint/sharepointDocuments_2.gif"/>
          <p:cNvPicPr>
            <a:picLocks noGrp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251" y="548899"/>
            <a:ext cx="8838469" cy="317614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rgbClr val="F6FCFE"/>
              </a:gs>
              <a:gs pos="43000">
                <a:schemeClr val="bg1"/>
              </a:gs>
              <a:gs pos="61000">
                <a:srgbClr val="C3E9F8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2700000" scaled="1"/>
          </a:gradFill>
          <a:ln>
            <a:noFill/>
          </a:ln>
          <a:effectLst>
            <a:outerShdw blurRad="12700" dist="50800" dir="5400000" algn="ctr" rotWithShape="0">
              <a:srgbClr val="000000">
                <a:alpha val="43137"/>
              </a:srgbClr>
            </a:outerShdw>
            <a:reflection blurRad="6350" stA="52000" endA="300" endPos="3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8251" y="3725039"/>
            <a:ext cx="8838469" cy="2557287"/>
          </a:xfrm>
          <a:prstGeom prst="rect">
            <a:avLst/>
          </a:prstGeom>
        </p:spPr>
      </p:pic>
      <p:sp>
        <p:nvSpPr>
          <p:cNvPr id="14" name="Rectangle 41"/>
          <p:cNvSpPr txBox="1">
            <a:spLocks/>
          </p:cNvSpPr>
          <p:nvPr/>
        </p:nvSpPr>
        <p:spPr>
          <a:xfrm>
            <a:off x="2519029" y="583160"/>
            <a:ext cx="1414409" cy="452071"/>
          </a:xfrm>
          <a:prstGeom prst="rect">
            <a:avLst/>
          </a:prstGeom>
          <a:solidFill>
            <a:schemeClr val="accent5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ИСПОЛНИТЕЛЬ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41"/>
          <p:cNvSpPr txBox="1">
            <a:spLocks/>
          </p:cNvSpPr>
          <p:nvPr/>
        </p:nvSpPr>
        <p:spPr>
          <a:xfrm>
            <a:off x="5087888" y="2538411"/>
            <a:ext cx="1414409" cy="445329"/>
          </a:xfrm>
          <a:prstGeom prst="rect">
            <a:avLst/>
          </a:prstGeom>
          <a:solidFill>
            <a:schemeClr val="accent3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КАНЦЕЛЯРИЯ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41"/>
          <p:cNvSpPr txBox="1">
            <a:spLocks/>
          </p:cNvSpPr>
          <p:nvPr/>
        </p:nvSpPr>
        <p:spPr>
          <a:xfrm>
            <a:off x="2586123" y="2615515"/>
            <a:ext cx="1832330" cy="445329"/>
          </a:xfrm>
          <a:prstGeom prst="rect">
            <a:avLst/>
          </a:prstGeom>
          <a:solidFill>
            <a:srgbClr val="F9B10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АППАРАТ ДУМЫ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41"/>
          <p:cNvSpPr txBox="1">
            <a:spLocks/>
          </p:cNvSpPr>
          <p:nvPr/>
        </p:nvSpPr>
        <p:spPr>
          <a:xfrm>
            <a:off x="9401288" y="2983740"/>
            <a:ext cx="1663264" cy="445329"/>
          </a:xfrm>
          <a:prstGeom prst="rect">
            <a:avLst/>
          </a:prstGeom>
          <a:solidFill>
            <a:srgbClr val="FF000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МЭР ЗАТО СЕВЕРСК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41"/>
          <p:cNvSpPr txBox="1">
            <a:spLocks/>
          </p:cNvSpPr>
          <p:nvPr/>
        </p:nvSpPr>
        <p:spPr>
          <a:xfrm>
            <a:off x="4079776" y="418907"/>
            <a:ext cx="1414409" cy="445329"/>
          </a:xfrm>
          <a:prstGeom prst="rect">
            <a:avLst/>
          </a:prstGeom>
          <a:solidFill>
            <a:srgbClr val="E84704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ДОКУМЕНТА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41"/>
          <p:cNvSpPr txBox="1">
            <a:spLocks/>
          </p:cNvSpPr>
          <p:nvPr/>
        </p:nvSpPr>
        <p:spPr>
          <a:xfrm>
            <a:off x="7176120" y="418907"/>
            <a:ext cx="1643309" cy="445329"/>
          </a:xfrm>
          <a:prstGeom prst="rect">
            <a:avLst/>
          </a:prstGeom>
          <a:solidFill>
            <a:srgbClr val="E84704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СОГЛАСОВАННЫЙ ДОКУМЕНТ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Rectangle 41"/>
          <p:cNvSpPr txBox="1">
            <a:spLocks/>
          </p:cNvSpPr>
          <p:nvPr/>
        </p:nvSpPr>
        <p:spPr>
          <a:xfrm>
            <a:off x="5573429" y="641571"/>
            <a:ext cx="1511153" cy="445329"/>
          </a:xfrm>
          <a:prstGeom prst="rect">
            <a:avLst/>
          </a:prstGeom>
          <a:solidFill>
            <a:srgbClr val="00B0F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СОГЛАСОВАНИЯ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41"/>
          <p:cNvSpPr txBox="1">
            <a:spLocks/>
          </p:cNvSpPr>
          <p:nvPr/>
        </p:nvSpPr>
        <p:spPr>
          <a:xfrm>
            <a:off x="6672064" y="2319170"/>
            <a:ext cx="1643309" cy="445329"/>
          </a:xfrm>
          <a:prstGeom prst="rect">
            <a:avLst/>
          </a:prstGeom>
          <a:solidFill>
            <a:srgbClr val="E84704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ПОДПИСАННЫЙ ДОКУМЕНТ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1712624" y="6381328"/>
            <a:ext cx="534207" cy="36512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41"/>
          <p:cNvSpPr txBox="1">
            <a:spLocks/>
          </p:cNvSpPr>
          <p:nvPr/>
        </p:nvSpPr>
        <p:spPr>
          <a:xfrm>
            <a:off x="9633352" y="1987653"/>
            <a:ext cx="1643309" cy="445329"/>
          </a:xfrm>
          <a:prstGeom prst="rect">
            <a:avLst/>
          </a:prstGeom>
          <a:solidFill>
            <a:srgbClr val="E84704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СОГЛАСОВАННЫЙ ДОКУМЕНТ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Rectangle 41"/>
          <p:cNvSpPr txBox="1">
            <a:spLocks/>
          </p:cNvSpPr>
          <p:nvPr/>
        </p:nvSpPr>
        <p:spPr>
          <a:xfrm>
            <a:off x="8724573" y="1013236"/>
            <a:ext cx="1730434" cy="686454"/>
          </a:xfrm>
          <a:prstGeom prst="rect">
            <a:avLst/>
          </a:prstGeom>
          <a:solidFill>
            <a:srgbClr val="E84704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СОГЛАСОВАННЫЙ ДОКУМЕНТ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67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45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0783" y="2917841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85" y="383259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82030" y="1730724"/>
            <a:ext cx="1296144" cy="1268760"/>
          </a:xfrm>
          <a:prstGeom prst="rect">
            <a:avLst/>
          </a:prstGeom>
        </p:spPr>
      </p:pic>
      <p:sp>
        <p:nvSpPr>
          <p:cNvPr id="12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1628776" y="6363307"/>
            <a:ext cx="462199" cy="365125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="" xmlns:a16="http://schemas.microsoft.com/office/drawing/2014/main" id="{F62D8F36-DA0C-048D-E387-3A697BD46A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74685" y="54203"/>
            <a:ext cx="8482055" cy="473633"/>
          </a:xfrm>
          <a:prstGeom prst="rect">
            <a:avLst/>
          </a:prstGeom>
        </p:spPr>
        <p:txBody>
          <a:bodyPr vert="horz" wrap="square" lIns="0" tIns="78908" rIns="0" bIns="0" rtlCol="0" anchor="b">
            <a:spAutoFit/>
          </a:bodyPr>
          <a:lstStyle/>
          <a:p>
            <a:pPr marL="1217476" algn="l">
              <a:spcBef>
                <a:spcPts val="180"/>
              </a:spcBef>
            </a:pP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ИТОГИ РЕАЛИЗАЦИИ ПРОЕКТА</a:t>
            </a:r>
            <a:endParaRPr sz="3200" b="1" spc="-33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object 15">
            <a:extLst>
              <a:ext uri="{FF2B5EF4-FFF2-40B4-BE49-F238E27FC236}">
                <a16:creationId xmlns:lc="http://schemas.openxmlformats.org/drawingml/2006/lockedCanvas" xmlns="" xmlns:a16="http://schemas.microsoft.com/office/drawing/2014/main" id="{6F77F92F-48A9-556E-8EA0-BC5B32607B80}"/>
              </a:ext>
            </a:extLst>
          </p:cNvPr>
          <p:cNvSpPr txBox="1"/>
          <p:nvPr/>
        </p:nvSpPr>
        <p:spPr>
          <a:xfrm>
            <a:off x="5344260" y="634529"/>
            <a:ext cx="1832799" cy="149464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defPPr>
              <a:defRPr kern="0"/>
            </a:def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избыточных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материальных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затрат в результате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</a:t>
            </a:r>
            <a:endParaRPr kumimoji="0" sz="1600" b="0" i="0" u="none" strike="noStrike" kern="0" cap="none" normalizeH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1855455" y="2460070"/>
            <a:ext cx="572014" cy="3429392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2424563" y="4954468"/>
            <a:ext cx="580561" cy="935754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sp>
        <p:nvSpPr>
          <p:cNvPr id="36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5770472" y="2480425"/>
            <a:ext cx="572014" cy="3422876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8499933" y="5953202"/>
            <a:ext cx="299666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/>
                <a:cs typeface="Arial Black"/>
              </a:rPr>
              <a:t>    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sz="32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1878090" y="4279377"/>
            <a:ext cx="148342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B4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B4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5">
            <a:extLst>
              <a:ext uri="{FF2B5EF4-FFF2-40B4-BE49-F238E27FC236}">
                <a16:creationId xmlns:lc="http://schemas.openxmlformats.org/drawingml/2006/lockedCanvas" xmlns="" xmlns:a16="http://schemas.microsoft.com/office/drawing/2014/main" id="{6F77F92F-48A9-556E-8EA0-BC5B32607B80}"/>
              </a:ext>
            </a:extLst>
          </p:cNvPr>
          <p:cNvSpPr txBox="1"/>
          <p:nvPr/>
        </p:nvSpPr>
        <p:spPr>
          <a:xfrm>
            <a:off x="9293915" y="634529"/>
            <a:ext cx="1908250" cy="149464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defPPr>
              <a:defRPr kern="0"/>
            </a:def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временных затрат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Исполнителя для реализации процесса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(цикла</a:t>
            </a:r>
            <a:r>
              <a:rPr lang="ru-RU" sz="1600" b="1" kern="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600" b="1" kern="0" spc="165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1825817F-E1E0-7A03-8D03-C3B336AEAA02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7182" y="2"/>
            <a:ext cx="669774" cy="650515"/>
          </a:xfrm>
          <a:prstGeom prst="rect">
            <a:avLst/>
          </a:prstGeom>
        </p:spPr>
      </p:pic>
      <p:sp>
        <p:nvSpPr>
          <p:cNvPr id="30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6346904" y="5852491"/>
            <a:ext cx="580561" cy="46699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61189" y="619355"/>
            <a:ext cx="16911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 процесса</a:t>
            </a:r>
          </a:p>
          <a:p>
            <a:pPr algn="ctr"/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электронный вид</a:t>
            </a:r>
          </a:p>
        </p:txBody>
      </p:sp>
      <p:sp>
        <p:nvSpPr>
          <p:cNvPr id="31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4268967" y="2463328"/>
            <a:ext cx="572014" cy="3422876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2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3692678" y="5840485"/>
            <a:ext cx="580561" cy="45719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object 14">
            <a:extLst>
              <a:ext uri="{FF2B5EF4-FFF2-40B4-BE49-F238E27FC236}">
                <a16:creationId xmlns:a16="http://schemas.microsoft.com/office/drawing/2014/main" xmlns="" id="{87798587-157E-7A47-96B0-22FFDA926E7C}"/>
              </a:ext>
            </a:extLst>
          </p:cNvPr>
          <p:cNvSpPr txBox="1"/>
          <p:nvPr/>
        </p:nvSpPr>
        <p:spPr>
          <a:xfrm>
            <a:off x="5493461" y="5268010"/>
            <a:ext cx="1444967" cy="50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-25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ru-RU" sz="2800" b="1" i="0" u="none" strike="noStrike" kern="0" cap="none" spc="-25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/>
                <a:cs typeface="Arial Black"/>
              </a:rPr>
              <a:t>      </a:t>
            </a:r>
            <a:r>
              <a:rPr kumimoji="0" lang="ru-RU" sz="2000" b="1" i="0" u="none" strike="noStrike" kern="0" cap="none" spc="-25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3692678" y="5403396"/>
            <a:ext cx="198855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B4"/>
                </a:solidFill>
                <a:effectLst/>
                <a:uLnTx/>
                <a:uFillTx/>
                <a:latin typeface="Arial Black"/>
                <a:cs typeface="Arial Black"/>
              </a:rPr>
              <a:t> </a:t>
            </a:r>
            <a:r>
              <a:rPr lang="ru-RU" sz="2000" b="1" kern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9059" y="2076205"/>
            <a:ext cx="1321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100 %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448897" y="2054561"/>
            <a:ext cx="1321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9482737" y="2031222"/>
            <a:ext cx="14590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дней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7773616" y="2476315"/>
            <a:ext cx="572014" cy="3422876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7" name="object 15">
            <a:extLst>
              <a:ext uri="{FF2B5EF4-FFF2-40B4-BE49-F238E27FC236}">
                <a16:creationId xmlns:lc="http://schemas.openxmlformats.org/drawingml/2006/lockedCanvas" xmlns="" xmlns:a16="http://schemas.microsoft.com/office/drawing/2014/main" id="{6F77F92F-48A9-556E-8EA0-BC5B32607B80}"/>
              </a:ext>
            </a:extLst>
          </p:cNvPr>
          <p:cNvSpPr txBox="1"/>
          <p:nvPr/>
        </p:nvSpPr>
        <p:spPr>
          <a:xfrm>
            <a:off x="7393297" y="654889"/>
            <a:ext cx="1669910" cy="124841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defPPr>
              <a:defRPr kern="0"/>
            </a:def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необходимости использования площадей для архивации</a:t>
            </a:r>
            <a:endParaRPr kumimoji="0" sz="1600" b="0" i="0" u="none" strike="noStrike" kern="0" cap="none" normalizeH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441843" y="2061150"/>
            <a:ext cx="1321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10479710" y="5738724"/>
            <a:ext cx="580561" cy="165935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7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8353749" y="5852491"/>
            <a:ext cx="580561" cy="46699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4" name="object 14">
            <a:extLst>
              <a:ext uri="{FF2B5EF4-FFF2-40B4-BE49-F238E27FC236}">
                <a16:creationId xmlns:a16="http://schemas.microsoft.com/office/drawing/2014/main" xmlns="" id="{87798587-157E-7A47-96B0-22FFDA926E7C}"/>
              </a:ext>
            </a:extLst>
          </p:cNvPr>
          <p:cNvSpPr txBox="1"/>
          <p:nvPr/>
        </p:nvSpPr>
        <p:spPr>
          <a:xfrm>
            <a:off x="7512446" y="5268009"/>
            <a:ext cx="1444967" cy="509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-25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ru-RU" sz="2800" b="1" i="0" u="none" strike="noStrike" kern="0" cap="none" spc="-25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Arial Black"/>
                <a:cs typeface="Arial Black"/>
              </a:rPr>
              <a:t>      </a:t>
            </a:r>
            <a:r>
              <a:rPr kumimoji="0" lang="ru-RU" sz="2000" b="1" i="0" u="none" strike="noStrike" kern="0" cap="none" spc="-25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bject 15">
            <a:extLst>
              <a:ext uri="{FF2B5EF4-FFF2-40B4-BE49-F238E27FC236}">
                <a16:creationId xmlns:lc="http://schemas.openxmlformats.org/drawingml/2006/lockedCanvas" xmlns="" xmlns:a16="http://schemas.microsoft.com/office/drawing/2014/main" id="{6F77F92F-48A9-556E-8EA0-BC5B32607B80}"/>
              </a:ext>
            </a:extLst>
          </p:cNvPr>
          <p:cNvSpPr txBox="1"/>
          <p:nvPr/>
        </p:nvSpPr>
        <p:spPr>
          <a:xfrm>
            <a:off x="1419605" y="630649"/>
            <a:ext cx="1950212" cy="124841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defPPr>
              <a:defRPr kern="0"/>
            </a:def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протекания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</a:t>
            </a:r>
            <a:r>
              <a:rPr lang="ru-RU" sz="1600" b="1" kern="0" spc="165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3 раза</a:t>
            </a:r>
            <a:endParaRPr kumimoji="0" sz="1600" b="0" i="0" u="none" strike="noStrike" kern="0" cap="none" normalizeH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9899472" y="2469799"/>
            <a:ext cx="572014" cy="3429392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572836" y="2054561"/>
            <a:ext cx="14590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дней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9930116" y="5210529"/>
            <a:ext cx="1483429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b="1" kern="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½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дня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Shape 62"/>
          <p:cNvSpPr/>
          <p:nvPr/>
        </p:nvSpPr>
        <p:spPr>
          <a:xfrm rot="20958806">
            <a:off x="3868730" y="3778592"/>
            <a:ext cx="675090" cy="649603"/>
          </a:xfrm>
          <a:prstGeom prst="swooshArrow">
            <a:avLst>
              <a:gd name="adj1" fmla="val 40697"/>
              <a:gd name="adj2" fmla="val 25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5" name="Shape 64"/>
          <p:cNvSpPr/>
          <p:nvPr/>
        </p:nvSpPr>
        <p:spPr>
          <a:xfrm rot="5400000">
            <a:off x="6113315" y="3829749"/>
            <a:ext cx="675090" cy="649603"/>
          </a:xfrm>
          <a:prstGeom prst="swooshArrow">
            <a:avLst>
              <a:gd name="adj1" fmla="val 40697"/>
              <a:gd name="adj2" fmla="val 25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" name="Shape 65"/>
          <p:cNvSpPr/>
          <p:nvPr/>
        </p:nvSpPr>
        <p:spPr>
          <a:xfrm rot="5400000">
            <a:off x="8156994" y="3869664"/>
            <a:ext cx="675090" cy="649603"/>
          </a:xfrm>
          <a:prstGeom prst="swooshArrow">
            <a:avLst>
              <a:gd name="adj1" fmla="val 40697"/>
              <a:gd name="adj2" fmla="val 25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7" name="Shape 66"/>
          <p:cNvSpPr/>
          <p:nvPr/>
        </p:nvSpPr>
        <p:spPr>
          <a:xfrm rot="5400000">
            <a:off x="10261751" y="3942013"/>
            <a:ext cx="675090" cy="649603"/>
          </a:xfrm>
          <a:prstGeom prst="swooshArrow">
            <a:avLst>
              <a:gd name="adj1" fmla="val 40697"/>
              <a:gd name="adj2" fmla="val 25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" name="Shape 67"/>
          <p:cNvSpPr/>
          <p:nvPr/>
        </p:nvSpPr>
        <p:spPr>
          <a:xfrm rot="5400000">
            <a:off x="2281070" y="3754325"/>
            <a:ext cx="675090" cy="649603"/>
          </a:xfrm>
          <a:prstGeom prst="swooshArrow">
            <a:avLst>
              <a:gd name="adj1" fmla="val 40697"/>
              <a:gd name="adj2" fmla="val 25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04620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0">
              <a:schemeClr val="bg1"/>
            </a:gs>
            <a:gs pos="82000">
              <a:schemeClr val="accent1">
                <a:lumMod val="45000"/>
                <a:lumOff val="55000"/>
              </a:schemeClr>
            </a:gs>
            <a:gs pos="45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16" y="255509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107850" y="1748908"/>
            <a:ext cx="1296144" cy="1268760"/>
          </a:xfrm>
          <a:prstGeom prst="rect">
            <a:avLst/>
          </a:prstGeom>
        </p:spPr>
      </p:pic>
      <p:sp>
        <p:nvSpPr>
          <p:cNvPr id="30" name="TextBox 6"/>
          <p:cNvSpPr txBox="1"/>
          <p:nvPr/>
        </p:nvSpPr>
        <p:spPr>
          <a:xfrm>
            <a:off x="2855640" y="2950604"/>
            <a:ext cx="79023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</a:t>
            </a:r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4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54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6562</TotalTime>
  <Words>1785</Words>
  <Application>Microsoft Office PowerPoint</Application>
  <PresentationFormat>Широкоэкранный</PresentationFormat>
  <Paragraphs>480</Paragraphs>
  <Slides>13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Arial</vt:lpstr>
      <vt:lpstr>Arial Black</vt:lpstr>
      <vt:lpstr>Arial Narrow</vt:lpstr>
      <vt:lpstr>Calibri</vt:lpstr>
      <vt:lpstr>Lato</vt:lpstr>
      <vt:lpstr>Tahoma</vt:lpstr>
      <vt:lpstr>Times New Roman</vt:lpstr>
      <vt:lpstr>Tw Cen MT</vt:lpstr>
      <vt:lpstr>Tw Cen MT Condensed</vt:lpstr>
      <vt:lpstr>Wingdings 3</vt:lpstr>
      <vt:lpstr>Интеграл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ИТОГИ РЕАЛИЗАЦИИ ПРОЕКТА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Poroshina</dc:creator>
  <cp:lastModifiedBy>Тартышный Валерий Владимирович</cp:lastModifiedBy>
  <cp:revision>908</cp:revision>
  <cp:lastPrinted>2026-03-16T03:31:06Z</cp:lastPrinted>
  <dcterms:created xsi:type="dcterms:W3CDTF">2025-07-04T04:53:22Z</dcterms:created>
  <dcterms:modified xsi:type="dcterms:W3CDTF">2026-05-06T03:05:01Z</dcterms:modified>
</cp:coreProperties>
</file>