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1" r:id="rId2"/>
    <p:sldId id="271" r:id="rId3"/>
    <p:sldId id="262" r:id="rId4"/>
    <p:sldId id="258" r:id="rId5"/>
    <p:sldId id="265" r:id="rId6"/>
    <p:sldId id="267" r:id="rId7"/>
    <p:sldId id="268" r:id="rId8"/>
    <p:sldId id="269" r:id="rId9"/>
    <p:sldId id="270" r:id="rId10"/>
  </p:sldIdLst>
  <p:sldSz cx="12192000" cy="6858000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F39417-AF5A-4170-8278-60619D733EDF}" type="doc">
      <dgm:prSet loTypeId="urn:microsoft.com/office/officeart/2005/8/layout/hierarchy3" loCatId="list" qsTypeId="urn:microsoft.com/office/officeart/2005/8/quickstyle/3d4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2C4855FF-3A51-4EC0-9DDC-CC238DD0DC82}" type="pres">
      <dgm:prSet presAssocID="{F5F39417-AF5A-4170-8278-60619D733ED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F64180AC-5368-42B8-86F3-F6B603D3D422}" type="presOf" srcId="{F5F39417-AF5A-4170-8278-60619D733EDF}" destId="{2C4855FF-3A51-4EC0-9DDC-CC238DD0DC82}" srcOrd="0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60" cy="498215"/>
          </a:xfrm>
          <a:prstGeom prst="rect">
            <a:avLst/>
          </a:prstGeom>
        </p:spPr>
        <p:txBody>
          <a:bodyPr vert="horz" lIns="92126" tIns="46063" rIns="92126" bIns="4606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2" y="1"/>
            <a:ext cx="2945660" cy="498215"/>
          </a:xfrm>
          <a:prstGeom prst="rect">
            <a:avLst/>
          </a:prstGeom>
        </p:spPr>
        <p:txBody>
          <a:bodyPr vert="horz" lIns="92126" tIns="46063" rIns="92126" bIns="46063" rtlCol="0"/>
          <a:lstStyle>
            <a:lvl1pPr algn="r">
              <a:defRPr sz="1200"/>
            </a:lvl1pPr>
          </a:lstStyle>
          <a:p>
            <a:fld id="{D29A2317-B337-44EF-9B2C-86689C215631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26" tIns="46063" rIns="92126" bIns="4606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8723"/>
            <a:ext cx="5438140" cy="3909864"/>
          </a:xfrm>
          <a:prstGeom prst="rect">
            <a:avLst/>
          </a:prstGeom>
        </p:spPr>
        <p:txBody>
          <a:bodyPr vert="horz" lIns="92126" tIns="46063" rIns="92126" bIns="46063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5660" cy="498214"/>
          </a:xfrm>
          <a:prstGeom prst="rect">
            <a:avLst/>
          </a:prstGeom>
        </p:spPr>
        <p:txBody>
          <a:bodyPr vert="horz" lIns="92126" tIns="46063" rIns="92126" bIns="4606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2" y="9431600"/>
            <a:ext cx="2945660" cy="498214"/>
          </a:xfrm>
          <a:prstGeom prst="rect">
            <a:avLst/>
          </a:prstGeom>
        </p:spPr>
        <p:txBody>
          <a:bodyPr vert="horz" lIns="92126" tIns="46063" rIns="92126" bIns="46063" rtlCol="0" anchor="b"/>
          <a:lstStyle>
            <a:lvl1pPr algn="r">
              <a:defRPr sz="1200"/>
            </a:lvl1pPr>
          </a:lstStyle>
          <a:p>
            <a:fld id="{DC4997DE-1BB6-4717-B399-FE1B31AF5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059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974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a074bec767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3a074bec767_0_7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spcFirstLastPara="1" wrap="square" lIns="92092" tIns="92092" rIns="92092" bIns="92092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23980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3a074bec767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3a074bec767_0_18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spcFirstLastPara="1" wrap="square" lIns="92092" tIns="92092" rIns="92092" bIns="92092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8980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309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885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885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423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214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971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028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434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589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043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665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5"/>
          <p:cNvSpPr txBox="1">
            <a:spLocks noGrp="1"/>
          </p:cNvSpPr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body" idx="1"/>
          </p:nvPr>
        </p:nvSpPr>
        <p:spPr>
          <a:xfrm>
            <a:off x="1730000" y="2090067"/>
            <a:ext cx="4537600" cy="388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14856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1219170" lvl="1" indent="-397923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828754" lvl="2" indent="-397923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2438339" lvl="3" indent="-397923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3047924" lvl="4" indent="-397923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3657509" lvl="5" indent="-397923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4267093" lvl="6" indent="-397923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4876678" lvl="7" indent="-397923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5486263" lvl="8" indent="-397923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2"/>
          </p:nvPr>
        </p:nvSpPr>
        <p:spPr>
          <a:xfrm>
            <a:off x="6577628" y="2090067"/>
            <a:ext cx="4537600" cy="388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14856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1219170" lvl="1" indent="-397923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828754" lvl="2" indent="-397923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2438339" lvl="3" indent="-397923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3047924" lvl="4" indent="-397923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3657509" lvl="5" indent="-397923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4267093" lvl="6" indent="-397923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4876678" lvl="7" indent="-397923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5486263" lvl="8" indent="-397923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 smtClean="0"/>
              <a:pPr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985200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"/>
          <p:cNvSpPr txBox="1">
            <a:spLocks noGrp="1"/>
          </p:cNvSpPr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46" name="Google Shape;46;p4"/>
          <p:cNvSpPr txBox="1">
            <a:spLocks noGrp="1"/>
          </p:cNvSpPr>
          <p:nvPr>
            <p:ph type="body" idx="1"/>
          </p:nvPr>
        </p:nvSpPr>
        <p:spPr>
          <a:xfrm>
            <a:off x="1730000" y="2090067"/>
            <a:ext cx="9385200" cy="388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14856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1219170" lvl="1" indent="-397923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828754" lvl="2" indent="-397923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2438339" lvl="3" indent="-397923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3047924" lvl="4" indent="-397923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3657509" lvl="5" indent="-397923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4267093" lvl="6" indent="-397923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4876678" lvl="7" indent="-397923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5486263" lvl="8" indent="-397923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ru" smtClean="0"/>
              <a:pPr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85889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A7740-64D5-4ABD-A02A-F8DF0C2A5198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15F8F-3BBF-449B-A72A-44DF72D6E8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531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11.png"/><Relationship Id="rId5" Type="http://schemas.openxmlformats.org/officeDocument/2006/relationships/tags" Target="../tags/tag5.xml"/><Relationship Id="rId10" Type="http://schemas.openxmlformats.org/officeDocument/2006/relationships/image" Target="../media/image10.emf"/><Relationship Id="rId4" Type="http://schemas.openxmlformats.org/officeDocument/2006/relationships/tags" Target="../tags/tag4.xml"/><Relationship Id="rId9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image" Target="../media/image12.png"/><Relationship Id="rId5" Type="http://schemas.openxmlformats.org/officeDocument/2006/relationships/tags" Target="../tags/tag13.xml"/><Relationship Id="rId10" Type="http://schemas.openxmlformats.org/officeDocument/2006/relationships/image" Target="../media/image10.emf"/><Relationship Id="rId4" Type="http://schemas.openxmlformats.org/officeDocument/2006/relationships/tags" Target="../tags/tag12.xml"/><Relationship Id="rId9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2.png"/><Relationship Id="rId4" Type="http://schemas.openxmlformats.org/officeDocument/2006/relationships/image" Target="../media/image17.png"/><Relationship Id="rId9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ый треугольник 21"/>
          <p:cNvSpPr/>
          <p:nvPr/>
        </p:nvSpPr>
        <p:spPr>
          <a:xfrm rot="5400000">
            <a:off x="267072" y="-267072"/>
            <a:ext cx="6858000" cy="7392144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 rot="5400000">
            <a:off x="-540005" y="540005"/>
            <a:ext cx="6858001" cy="5777995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ый треугольник 19"/>
          <p:cNvSpPr/>
          <p:nvPr/>
        </p:nvSpPr>
        <p:spPr>
          <a:xfrm rot="5400000">
            <a:off x="-1209093" y="1209092"/>
            <a:ext cx="6858001" cy="4439819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-1892872" y="1892869"/>
            <a:ext cx="6857403" cy="3071667"/>
          </a:xfrm>
          <a:prstGeom prst="rtTriangle">
            <a:avLst/>
          </a:prstGeom>
          <a:solidFill>
            <a:srgbClr val="183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5400000">
            <a:off x="-2577245" y="2577247"/>
            <a:ext cx="6858001" cy="170351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544" y="195135"/>
            <a:ext cx="905985" cy="1104439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3932817" y="2993179"/>
            <a:ext cx="7685936" cy="138499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just" fontAlgn="base"/>
            <a:r>
              <a:rPr lang="ru-RU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Совершенствование процесса  выдачи разрешений на выполнение земляных работ </a:t>
            </a:r>
            <a:endParaRPr lang="ru-RU" sz="2800" b="1" dirty="0">
              <a:solidFill>
                <a:srgbClr val="E7410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28900" y="4586789"/>
            <a:ext cx="7543232" cy="2102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33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Докладчик: </a:t>
            </a:r>
            <a:br>
              <a:rPr lang="ru-RU" sz="2133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133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Начальник </a:t>
            </a:r>
            <a:r>
              <a:rPr lang="ru-RU" sz="2133" cap="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УЖКХ ТИС Администрации </a:t>
            </a:r>
            <a:r>
              <a:rPr lang="ru-RU" sz="2133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133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133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ЗАТО </a:t>
            </a:r>
            <a:r>
              <a:rPr lang="ru-RU" sz="2133" cap="all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Северск</a:t>
            </a:r>
          </a:p>
          <a:p>
            <a:r>
              <a:rPr lang="ru-RU" sz="2133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133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133" cap="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КРИНИЦИН ДМИТРИЙ ЕВГЕНЬЕВИЧ</a:t>
            </a:r>
            <a:r>
              <a:rPr lang="ru-RU" sz="2667" cap="all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667" cap="all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3009" y="210561"/>
            <a:ext cx="1658256" cy="69058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9444" y="5004022"/>
            <a:ext cx="3187459" cy="1716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5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0930" b="11351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99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9400" y="75519"/>
            <a:ext cx="1052283" cy="564880"/>
          </a:xfrm>
          <a:prstGeom prst="rect">
            <a:avLst/>
          </a:prstGeom>
        </p:spPr>
      </p:pic>
      <p:sp>
        <p:nvSpPr>
          <p:cNvPr id="147" name="Google Shape;147;p15"/>
          <p:cNvSpPr txBox="1">
            <a:spLocks noGrp="1"/>
          </p:cNvSpPr>
          <p:nvPr>
            <p:ph type="title"/>
          </p:nvPr>
        </p:nvSpPr>
        <p:spPr>
          <a:xfrm>
            <a:off x="1345700" y="61904"/>
            <a:ext cx="9385200" cy="1218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ru" dirty="0">
                <a:solidFill>
                  <a:srgbClr val="1F3B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  <a:ea typeface="Roboto"/>
                <a:cs typeface="Roboto"/>
                <a:sym typeface="Roboto"/>
              </a:rPr>
              <a:t>Обоснование выбора проекта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8" name="Google Shape;148;p15"/>
          <p:cNvSpPr txBox="1">
            <a:spLocks noGrp="1"/>
          </p:cNvSpPr>
          <p:nvPr>
            <p:ph type="body" idx="1"/>
          </p:nvPr>
        </p:nvSpPr>
        <p:spPr>
          <a:xfrm>
            <a:off x="982072" y="625373"/>
            <a:ext cx="10795951" cy="5486004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Для  получения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разрешения на земляные работы для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планового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аварийного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ремонта инженерных сетей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заявители (юридические и физические лица)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обращаются в УЖКХ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ТиС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(или УВГТ), которое выдаёт лист для согласования земляных работ. Заявитель согласует этот лист со множеством заинтересованных сторон и в последнюю очередь приходит для согласования листа согласования в комитет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архитектуры и градостроительства (КАИГ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КАИГ рассматривает документы к листу согласования и при выяснении, что работы на земельном участке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носят плановый, а не аварийный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характер, отказывают в согласовании листа и информируют заявителя, что при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плановых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работах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заявитель должен еще получить разрешение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на использование земельного участка,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которое выдает КАИГ.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По результатам заявитель обращается в КАИГ для получения разрешения на использование земель для плановых работ, тем самым заявитель не удовлетворен тем, что он потерял время, ему повторно надо обращаться в УЖКХ (или УВГТ) для получения нового листа, время для выполнения работ затягивается, и как результат неудовлетворительная оценка предоставления муниципальных услуг.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      </a:t>
            </a:r>
            <a:r>
              <a:rPr lang="ru" sz="1400" b="1" u="sng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Цель </a:t>
            </a:r>
            <a:r>
              <a:rPr lang="ru" sz="1400" b="1" u="sng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проекта: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Повышение уровня удовлетворенности заявителей качеством предоставления муниципальной </a:t>
            </a:r>
            <a:r>
              <a:rPr lang="ru" sz="14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услуги и сокращение сроков согласования разрещения на земленные работы при плановом ремонте.</a:t>
            </a:r>
            <a:endParaRPr lang="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       </a:t>
            </a:r>
            <a:r>
              <a:rPr lang="ru-RU" sz="1400" b="1" u="sng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Границы </a:t>
            </a:r>
            <a:r>
              <a:rPr lang="ru-RU" sz="1400" b="1" u="sng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проекта: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подачи заявления на получение разрешения на выполнение земляных работ до выдачи разрешения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49" name="Google Shape;149;p1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rmAutofit/>
          </a:bodyPr>
          <a:lstStyle/>
          <a:p>
            <a:pPr lvl="0"/>
            <a:fld id="{00000000-1234-1234-1234-123412341234}" type="slidenum">
              <a:rPr lang="ru">
                <a:solidFill>
                  <a:srgbClr val="000000"/>
                </a:solidFill>
              </a:rPr>
              <a:pPr lvl="0"/>
              <a:t>3</a:t>
            </a:fld>
            <a:endParaRPr lang="ru" dirty="0">
              <a:solidFill>
                <a:srgbClr val="000000"/>
              </a:solidFill>
            </a:endParaRPr>
          </a:p>
        </p:txBody>
      </p:sp>
      <p:grpSp>
        <p:nvGrpSpPr>
          <p:cNvPr id="6" name="object 3"/>
          <p:cNvGrpSpPr/>
          <p:nvPr/>
        </p:nvGrpSpPr>
        <p:grpSpPr>
          <a:xfrm>
            <a:off x="-67200" y="0"/>
            <a:ext cx="950619" cy="6858000"/>
            <a:chOff x="95056" y="219456"/>
            <a:chExt cx="655320" cy="4832985"/>
          </a:xfrm>
        </p:grpSpPr>
        <p:pic>
          <p:nvPicPr>
            <p:cNvPr id="8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9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400"/>
            </a:p>
          </p:txBody>
        </p:sp>
        <p:pic>
          <p:nvPicPr>
            <p:cNvPr id="10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11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12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cxnSp>
        <p:nvCxnSpPr>
          <p:cNvPr id="13" name="Прямая соединительная линия 12"/>
          <p:cNvCxnSpPr/>
          <p:nvPr/>
        </p:nvCxnSpPr>
        <p:spPr>
          <a:xfrm flipV="1">
            <a:off x="875960" y="671304"/>
            <a:ext cx="10902063" cy="2904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471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"/>
          <p:cNvSpPr txBox="1"/>
          <p:nvPr/>
        </p:nvSpPr>
        <p:spPr>
          <a:xfrm>
            <a:off x="3183814" y="42307"/>
            <a:ext cx="6331303" cy="379883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r>
              <a:rPr lang="ru-RU" sz="2400" b="1" spc="-4" dirty="0">
                <a:cs typeface="Calibri"/>
              </a:rPr>
              <a:t>Карта текущего </a:t>
            </a:r>
            <a:r>
              <a:rPr lang="ru-RU" sz="2400" b="1" spc="-4" dirty="0" smtClean="0">
                <a:cs typeface="Calibri"/>
              </a:rPr>
              <a:t>состояния</a:t>
            </a:r>
            <a:endParaRPr sz="2400" dirty="0">
              <a:cs typeface="Calibri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06286" y="1313262"/>
            <a:ext cx="1265639" cy="1279159"/>
            <a:chOff x="371426" y="888298"/>
            <a:chExt cx="1029595" cy="915390"/>
          </a:xfrm>
        </p:grpSpPr>
        <p:sp>
          <p:nvSpPr>
            <p:cNvPr id="14" name="Rectangle 129"/>
            <p:cNvSpPr/>
            <p:nvPr/>
          </p:nvSpPr>
          <p:spPr>
            <a:xfrm>
              <a:off x="371426" y="1119665"/>
              <a:ext cx="1025821" cy="684023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8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Приходит в УЖКХ </a:t>
              </a:r>
              <a:r>
                <a:rPr lang="ru-RU" sz="800" b="1" dirty="0" err="1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ТиС</a:t>
              </a:r>
              <a:r>
                <a:rPr lang="ru-RU" sz="8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(УВГТ) для получения разрешения на земляные работы для плановых или аварийных работ</a:t>
              </a:r>
              <a:endParaRPr lang="ru-RU" sz="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ru-RU" sz="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41"/>
            <p:cNvSpPr txBox="1">
              <a:spLocks/>
            </p:cNvSpPr>
            <p:nvPr/>
          </p:nvSpPr>
          <p:spPr>
            <a:xfrm>
              <a:off x="371426" y="888298"/>
              <a:ext cx="1029595" cy="220852"/>
            </a:xfrm>
            <a:prstGeom prst="rect">
              <a:avLst/>
            </a:prstGeom>
            <a:solidFill>
              <a:srgbClr val="0C6AB0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>
                  <a:latin typeface="+mn-lt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latin typeface="+mn-lt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latin typeface="+mn-lt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latin typeface="+mn-lt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9pPr>
            </a:lstStyle>
            <a:p>
              <a:pPr algn="ctr">
                <a:buClr>
                  <a:srgbClr val="44546A"/>
                </a:buClr>
              </a:pPr>
              <a:r>
                <a:rPr lang="ru-RU" sz="8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Заявитель</a:t>
              </a:r>
              <a:endParaRPr lang="ru-RU" sz="8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Rectangle 41"/>
            <p:cNvSpPr txBox="1">
              <a:spLocks/>
            </p:cNvSpPr>
            <p:nvPr/>
          </p:nvSpPr>
          <p:spPr>
            <a:xfrm>
              <a:off x="371426" y="890912"/>
              <a:ext cx="1016413" cy="220852"/>
            </a:xfrm>
            <a:prstGeom prst="rect">
              <a:avLst/>
            </a:prstGeom>
            <a:solidFill>
              <a:srgbClr val="0C6AB0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>
                  <a:latin typeface="+mn-lt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latin typeface="+mn-lt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latin typeface="+mn-lt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latin typeface="+mn-lt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9pPr>
            </a:lstStyle>
            <a:p>
              <a:pPr algn="ctr">
                <a:buClr>
                  <a:srgbClr val="44546A"/>
                </a:buClr>
              </a:pPr>
              <a:r>
                <a:rPr lang="ru-RU" sz="8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Заявитель </a:t>
              </a:r>
            </a:p>
            <a:p>
              <a:pPr algn="ctr">
                <a:buClr>
                  <a:srgbClr val="44546A"/>
                </a:buClr>
              </a:pPr>
              <a:r>
                <a:rPr lang="ru-RU" sz="8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(физ. или </a:t>
              </a:r>
              <a:r>
                <a:rPr lang="ru-RU" sz="800" b="1" dirty="0" err="1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юр.лицо</a:t>
              </a:r>
              <a:r>
                <a:rPr lang="ru-RU" sz="8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)</a:t>
              </a:r>
              <a:endParaRPr lang="ru-RU" sz="8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Right Arrow 130"/>
          <p:cNvSpPr>
            <a:spLocks/>
          </p:cNvSpPr>
          <p:nvPr/>
        </p:nvSpPr>
        <p:spPr>
          <a:xfrm>
            <a:off x="1586764" y="1348042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1940845" y="1271966"/>
            <a:ext cx="8263444" cy="815158"/>
            <a:chOff x="392400" y="858745"/>
            <a:chExt cx="6722298" cy="583342"/>
          </a:xfrm>
        </p:grpSpPr>
        <p:sp>
          <p:nvSpPr>
            <p:cNvPr id="10" name="Rectangle 129"/>
            <p:cNvSpPr/>
            <p:nvPr/>
          </p:nvSpPr>
          <p:spPr>
            <a:xfrm>
              <a:off x="392400" y="1113511"/>
              <a:ext cx="1092490" cy="32857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8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Консультирует, выдает лист согласования</a:t>
              </a:r>
              <a:endParaRPr lang="ru-RU" sz="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Rectangle 41"/>
            <p:cNvSpPr txBox="1">
              <a:spLocks/>
            </p:cNvSpPr>
            <p:nvPr/>
          </p:nvSpPr>
          <p:spPr>
            <a:xfrm>
              <a:off x="392400" y="892658"/>
              <a:ext cx="1092490" cy="220852"/>
            </a:xfrm>
            <a:prstGeom prst="rect">
              <a:avLst/>
            </a:prstGeom>
            <a:solidFill>
              <a:schemeClr val="accent2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>
                  <a:latin typeface="+mn-lt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latin typeface="+mn-lt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latin typeface="+mn-lt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latin typeface="+mn-lt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9pPr>
            </a:lstStyle>
            <a:p>
              <a:pPr algn="ctr">
                <a:buClr>
                  <a:srgbClr val="44546A"/>
                </a:buClr>
              </a:pPr>
              <a:r>
                <a:rPr lang="ru-RU" sz="800" b="1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Исполнитель (специалист УЖКХ или УВГТ)</a:t>
              </a:r>
              <a:endParaRPr lang="ru-RU" sz="800" b="1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2" name="Rectangle 41"/>
            <p:cNvSpPr txBox="1">
              <a:spLocks/>
            </p:cNvSpPr>
            <p:nvPr/>
          </p:nvSpPr>
          <p:spPr>
            <a:xfrm>
              <a:off x="6022014" y="858745"/>
              <a:ext cx="1092684" cy="220852"/>
            </a:xfrm>
            <a:prstGeom prst="rect">
              <a:avLst/>
            </a:prstGeom>
            <a:solidFill>
              <a:schemeClr val="accent2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>
                  <a:latin typeface="+mn-lt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latin typeface="+mn-lt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latin typeface="+mn-lt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latin typeface="+mn-lt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9pPr>
            </a:lstStyle>
            <a:p>
              <a:pPr algn="ctr">
                <a:buClr>
                  <a:srgbClr val="44546A"/>
                </a:buClr>
              </a:pPr>
              <a:r>
                <a:rPr lang="ru-RU" sz="800" b="1" dirty="0" smtClean="0">
                  <a:solidFill>
                    <a:prstClr val="white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Исполнитель (специалист УЖКХ или УВГТ)</a:t>
              </a:r>
              <a:endParaRPr lang="ru-RU" sz="800" b="1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1" name="Прямоугольник 20"/>
          <p:cNvSpPr/>
          <p:nvPr/>
        </p:nvSpPr>
        <p:spPr>
          <a:xfrm>
            <a:off x="2108831" y="2082235"/>
            <a:ext cx="928127" cy="22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(15 минут)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9151" y="4834795"/>
            <a:ext cx="8002145" cy="1836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ru-RU" sz="900" b="1" u="sng" dirty="0" smtClean="0"/>
              <a:t>Проблема:</a:t>
            </a:r>
          </a:p>
          <a:p>
            <a:pPr algn="just">
              <a:lnSpc>
                <a:spcPts val="1733"/>
              </a:lnSpc>
            </a:pPr>
            <a:r>
              <a:rPr lang="ru-RU" sz="900" dirty="0" smtClean="0"/>
              <a:t>             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Отказ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в согласовании КАИГ в разрешении на земляные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работы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при плановом ремонте. </a:t>
            </a:r>
            <a:endParaRPr lang="ru-RU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1733"/>
              </a:lnSpc>
            </a:pPr>
            <a:r>
              <a:rPr lang="ru-RU" sz="800" b="1" dirty="0" smtClean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Коренные проблемы</a:t>
            </a:r>
            <a:r>
              <a:rPr lang="ru-RU" sz="800" dirty="0" smtClean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:</a:t>
            </a:r>
          </a:p>
          <a:p>
            <a:pPr algn="just">
              <a:lnSpc>
                <a:spcPts val="1733"/>
              </a:lnSpc>
            </a:pP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Заявитель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не располагает информацией, что он должен получить разрешение на использование земель при планов ремонте сетей. </a:t>
            </a:r>
            <a:endParaRPr lang="ru-RU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1733"/>
              </a:lnSpc>
            </a:pPr>
            <a:r>
              <a:rPr lang="ru-RU" sz="800" dirty="0" smtClean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            В </a:t>
            </a:r>
            <a:r>
              <a:rPr lang="ru-RU" sz="8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листе согласования разрешения на земляные работы последним согласующим стоит КАИГ, соответственно заявитель к нему приходит последним, а при плановом ремонте КАИГ отказывает в согласовании информируя, что заявитель должен получить еще и разрешение на использование земель, выдаваемого КАИГ.</a:t>
            </a:r>
          </a:p>
          <a:p>
            <a:pPr algn="just">
              <a:lnSpc>
                <a:spcPts val="1733"/>
              </a:lnSpc>
            </a:pP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Специалист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не разъясняет заявителю что при плановом ремонте у заявителя должно быть разрешение на использование земель от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КАИГ</a:t>
            </a:r>
          </a:p>
        </p:txBody>
      </p:sp>
      <p:sp>
        <p:nvSpPr>
          <p:cNvPr id="31" name="Right Arrow 130"/>
          <p:cNvSpPr>
            <a:spLocks/>
          </p:cNvSpPr>
          <p:nvPr/>
        </p:nvSpPr>
        <p:spPr>
          <a:xfrm>
            <a:off x="3295699" y="1354604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129"/>
          <p:cNvSpPr/>
          <p:nvPr/>
        </p:nvSpPr>
        <p:spPr>
          <a:xfrm>
            <a:off x="3608694" y="1610852"/>
            <a:ext cx="1526388" cy="8279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Собирает  согласования   со службами, отвечающими за эксплуатацию  инженерных коммуникаций города в соответствии со списком согласования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5" name="Rectangle 41"/>
          <p:cNvSpPr txBox="1">
            <a:spLocks/>
          </p:cNvSpPr>
          <p:nvPr/>
        </p:nvSpPr>
        <p:spPr>
          <a:xfrm>
            <a:off x="3609935" y="1285713"/>
            <a:ext cx="1528048" cy="323311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Заявитель</a:t>
            </a:r>
            <a:endParaRPr lang="ru-RU" sz="80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7" name="Right Arrow 130"/>
          <p:cNvSpPr>
            <a:spLocks/>
          </p:cNvSpPr>
          <p:nvPr/>
        </p:nvSpPr>
        <p:spPr>
          <a:xfrm>
            <a:off x="5150219" y="1337581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129"/>
          <p:cNvSpPr/>
          <p:nvPr/>
        </p:nvSpPr>
        <p:spPr>
          <a:xfrm>
            <a:off x="3605117" y="2444007"/>
            <a:ext cx="1529965" cy="5466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 b="1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Обращается за согласованием в </a:t>
            </a:r>
            <a:r>
              <a:rPr lang="ru-RU" sz="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КАиГ</a:t>
            </a:r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(последний в списке согласований)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5" name="Rectangle 129"/>
          <p:cNvSpPr/>
          <p:nvPr/>
        </p:nvSpPr>
        <p:spPr>
          <a:xfrm>
            <a:off x="5442759" y="2681455"/>
            <a:ext cx="1342953" cy="126484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плановом ремонте сетей дает обоснованный  отказ в связи с отсутствием разрешения на использование земель, и разъясняет заявителю что он должен получить это разрешение в КАИГ в рамках </a:t>
            </a:r>
            <a:r>
              <a:rPr lang="ru-RU" sz="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мун.услуги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6" name="Rectangle 41"/>
          <p:cNvSpPr txBox="1">
            <a:spLocks/>
          </p:cNvSpPr>
          <p:nvPr/>
        </p:nvSpPr>
        <p:spPr>
          <a:xfrm>
            <a:off x="8891247" y="3569365"/>
            <a:ext cx="1342953" cy="296019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КАИГ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7" name="Right Arrow 130"/>
          <p:cNvSpPr>
            <a:spLocks/>
          </p:cNvSpPr>
          <p:nvPr/>
        </p:nvSpPr>
        <p:spPr>
          <a:xfrm>
            <a:off x="6820909" y="1646918"/>
            <a:ext cx="354689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Right Arrow 130"/>
          <p:cNvSpPr>
            <a:spLocks/>
          </p:cNvSpPr>
          <p:nvPr/>
        </p:nvSpPr>
        <p:spPr>
          <a:xfrm rot="5400000">
            <a:off x="10827480" y="1851826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ectangle 129"/>
          <p:cNvSpPr/>
          <p:nvPr/>
        </p:nvSpPr>
        <p:spPr>
          <a:xfrm>
            <a:off x="8891010" y="3863360"/>
            <a:ext cx="1343190" cy="7872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Оказывает муниципальную услугу в соответствии с </a:t>
            </a:r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регламентом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5" name="Rectangle 41"/>
          <p:cNvSpPr txBox="1">
            <a:spLocks/>
          </p:cNvSpPr>
          <p:nvPr/>
        </p:nvSpPr>
        <p:spPr>
          <a:xfrm>
            <a:off x="10505518" y="1267364"/>
            <a:ext cx="1041960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ЗАЯВИТЕЛЬ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2" name="10-конечная звезда 81"/>
          <p:cNvSpPr/>
          <p:nvPr>
            <p:custDataLst>
              <p:tags r:id="rId1"/>
            </p:custDataLst>
          </p:nvPr>
        </p:nvSpPr>
        <p:spPr>
          <a:xfrm>
            <a:off x="6556919" y="3731606"/>
            <a:ext cx="300662" cy="297058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9160651" y="4638095"/>
            <a:ext cx="914399" cy="215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7  рабочих дней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378089" y="2963608"/>
            <a:ext cx="1928901" cy="22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2-5</a:t>
            </a:r>
            <a:r>
              <a:rPr lang="en-US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дней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7809" y="1041570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grpSp>
        <p:nvGrpSpPr>
          <p:cNvPr id="35" name="Группа 34"/>
          <p:cNvGrpSpPr>
            <a:grpSpLocks noChangeAspect="1"/>
          </p:cNvGrpSpPr>
          <p:nvPr/>
        </p:nvGrpSpPr>
        <p:grpSpPr bwMode="auto">
          <a:xfrm>
            <a:off x="1638791" y="2293585"/>
            <a:ext cx="260268" cy="209837"/>
            <a:chOff x="0" y="0"/>
            <a:chExt cx="941" cy="634"/>
          </a:xfrm>
        </p:grpSpPr>
        <p:sp>
          <p:nvSpPr>
            <p:cNvPr id="38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0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1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3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44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45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46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48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49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50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51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52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53" name="Прямоугольник 52"/>
          <p:cNvSpPr/>
          <p:nvPr/>
        </p:nvSpPr>
        <p:spPr>
          <a:xfrm>
            <a:off x="1524975" y="2524155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61177" y="1112027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4" name="Rectangle 41"/>
          <p:cNvSpPr txBox="1">
            <a:spLocks/>
          </p:cNvSpPr>
          <p:nvPr/>
        </p:nvSpPr>
        <p:spPr>
          <a:xfrm>
            <a:off x="5457761" y="1292524"/>
            <a:ext cx="1342953" cy="296019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КАИГ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5141991" y="3909419"/>
            <a:ext cx="1928901" cy="22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20 минут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96" name="Rectangle 129"/>
          <p:cNvSpPr/>
          <p:nvPr/>
        </p:nvSpPr>
        <p:spPr>
          <a:xfrm>
            <a:off x="5457763" y="1597109"/>
            <a:ext cx="1342953" cy="57267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аварином ремонте  согласовывает разрешение на земляные работы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7" name="Right Arrow 130"/>
          <p:cNvSpPr>
            <a:spLocks/>
          </p:cNvSpPr>
          <p:nvPr/>
        </p:nvSpPr>
        <p:spPr>
          <a:xfrm>
            <a:off x="8502212" y="3644931"/>
            <a:ext cx="354689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Rectangle 41"/>
          <p:cNvSpPr txBox="1">
            <a:spLocks/>
          </p:cNvSpPr>
          <p:nvPr/>
        </p:nvSpPr>
        <p:spPr>
          <a:xfrm>
            <a:off x="7166842" y="1286572"/>
            <a:ext cx="1342953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ЗАЯВИТЕЛЬ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9" name="Rectangle 129"/>
          <p:cNvSpPr/>
          <p:nvPr/>
        </p:nvSpPr>
        <p:spPr>
          <a:xfrm>
            <a:off x="7166842" y="3098408"/>
            <a:ext cx="1343190" cy="150278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Обращается в КАИГ для </a:t>
            </a:r>
            <a:r>
              <a:rPr lang="ru-RU" sz="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получения </a:t>
            </a:r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разрешения </a:t>
            </a:r>
            <a:r>
              <a:rPr lang="ru-RU" sz="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использование земель или земельного участка, которые находятся в государственной или муниципальной собственности, без предоставления земельных участков и установления сервитута, публичного сервитута</a:t>
            </a:r>
          </a:p>
        </p:txBody>
      </p:sp>
      <p:sp>
        <p:nvSpPr>
          <p:cNvPr id="100" name="Rectangle 129"/>
          <p:cNvSpPr/>
          <p:nvPr/>
        </p:nvSpPr>
        <p:spPr>
          <a:xfrm>
            <a:off x="7179166" y="1588231"/>
            <a:ext cx="1332289" cy="5699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Идет с согласованным списком в УЖКХ (УВГТ) для получения муниципальной услуги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1" name="Рисунок 10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91926" y="1049907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03" name="Right Arrow 130"/>
          <p:cNvSpPr>
            <a:spLocks/>
          </p:cNvSpPr>
          <p:nvPr/>
        </p:nvSpPr>
        <p:spPr>
          <a:xfrm>
            <a:off x="8525669" y="1651755"/>
            <a:ext cx="354689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4" name="Группа 103"/>
          <p:cNvGrpSpPr>
            <a:grpSpLocks noChangeAspect="1"/>
          </p:cNvGrpSpPr>
          <p:nvPr/>
        </p:nvGrpSpPr>
        <p:grpSpPr bwMode="auto">
          <a:xfrm>
            <a:off x="8549245" y="2048286"/>
            <a:ext cx="260268" cy="209837"/>
            <a:chOff x="0" y="0"/>
            <a:chExt cx="941" cy="634"/>
          </a:xfrm>
        </p:grpSpPr>
        <p:sp>
          <p:nvSpPr>
            <p:cNvPr id="105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6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7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8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9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0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1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2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3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4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5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6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7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118" name="Прямоугольник 117"/>
          <p:cNvSpPr/>
          <p:nvPr/>
        </p:nvSpPr>
        <p:spPr>
          <a:xfrm>
            <a:off x="8416193" y="2220244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Rectangle 129"/>
          <p:cNvSpPr/>
          <p:nvPr/>
        </p:nvSpPr>
        <p:spPr>
          <a:xfrm>
            <a:off x="8861098" y="1585798"/>
            <a:ext cx="1343190" cy="7351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Оказывает муниципальную услугу в соответствии с регламентом и выдает разрешение на земляные работы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1" name="Right Arrow 130"/>
          <p:cNvSpPr>
            <a:spLocks/>
          </p:cNvSpPr>
          <p:nvPr/>
        </p:nvSpPr>
        <p:spPr>
          <a:xfrm>
            <a:off x="10214975" y="1309612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" name="Rectangle 129"/>
          <p:cNvSpPr/>
          <p:nvPr/>
        </p:nvSpPr>
        <p:spPr>
          <a:xfrm>
            <a:off x="10499390" y="1578446"/>
            <a:ext cx="1042004" cy="2218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Получил услугу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836659" y="751882"/>
            <a:ext cx="3011153" cy="1816702"/>
          </a:xfrm>
          <a:prstGeom prst="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80358" y="801809"/>
            <a:ext cx="28420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Муниципальная услуга «</a:t>
            </a:r>
            <a:r>
              <a:rPr lang="ru-RU" sz="8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Предоставление разрешения на осуществление земляных </a:t>
            </a:r>
            <a:r>
              <a:rPr lang="ru-RU" sz="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работ»</a:t>
            </a:r>
            <a:endParaRPr lang="ru-RU" sz="800" dirty="0"/>
          </a:p>
        </p:txBody>
      </p:sp>
      <p:sp>
        <p:nvSpPr>
          <p:cNvPr id="123" name="Rectangle 41"/>
          <p:cNvSpPr txBox="1">
            <a:spLocks/>
          </p:cNvSpPr>
          <p:nvPr/>
        </p:nvSpPr>
        <p:spPr>
          <a:xfrm>
            <a:off x="7166841" y="2777953"/>
            <a:ext cx="1342953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ЗАЯВИТЕЛЬ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4" name="Right Arrow 130"/>
          <p:cNvSpPr>
            <a:spLocks/>
          </p:cNvSpPr>
          <p:nvPr/>
        </p:nvSpPr>
        <p:spPr>
          <a:xfrm>
            <a:off x="6802651" y="2838663"/>
            <a:ext cx="354689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5" name="Rectangle 129"/>
          <p:cNvSpPr/>
          <p:nvPr/>
        </p:nvSpPr>
        <p:spPr>
          <a:xfrm>
            <a:off x="10541957" y="3865657"/>
            <a:ext cx="1042004" cy="2009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Получил услугу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6" name="Rectangle 41"/>
          <p:cNvSpPr txBox="1">
            <a:spLocks/>
          </p:cNvSpPr>
          <p:nvPr/>
        </p:nvSpPr>
        <p:spPr>
          <a:xfrm>
            <a:off x="10542001" y="3555634"/>
            <a:ext cx="1041960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ЗАЯВИТЕЛЬ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7" name="Right Arrow 130"/>
          <p:cNvSpPr>
            <a:spLocks/>
          </p:cNvSpPr>
          <p:nvPr/>
        </p:nvSpPr>
        <p:spPr>
          <a:xfrm>
            <a:off x="10258814" y="3773337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7041942" y="2672427"/>
            <a:ext cx="4805870" cy="2340063"/>
          </a:xfrm>
          <a:prstGeom prst="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8936631" y="2822590"/>
            <a:ext cx="28420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услуга «</a:t>
            </a:r>
            <a:r>
              <a:rPr lang="ru-RU" sz="8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Предоставление </a:t>
            </a:r>
            <a:r>
              <a:rPr lang="ru-RU" sz="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разрешения на использование земель или земельного участка, которые находятся в государственной или муниципальной собственности, без предоставления земельных участков и установления сервитута, публичного </a:t>
            </a:r>
            <a:r>
              <a:rPr lang="ru-RU" sz="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сервитута</a:t>
            </a:r>
            <a:r>
              <a:rPr lang="ru-RU" sz="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»</a:t>
            </a:r>
            <a:endParaRPr lang="ru-RU" sz="800" dirty="0"/>
          </a:p>
        </p:txBody>
      </p:sp>
      <p:sp>
        <p:nvSpPr>
          <p:cNvPr id="130" name="Прямоугольник 129"/>
          <p:cNvSpPr/>
          <p:nvPr/>
        </p:nvSpPr>
        <p:spPr>
          <a:xfrm>
            <a:off x="9057918" y="2292862"/>
            <a:ext cx="914399" cy="355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до 7  рабочих дней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31" name="Rectangle 129"/>
          <p:cNvSpPr/>
          <p:nvPr/>
        </p:nvSpPr>
        <p:spPr>
          <a:xfrm>
            <a:off x="10461506" y="2113970"/>
            <a:ext cx="1042004" cy="2218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Оценил услугу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2" name="Right Arrow 130"/>
          <p:cNvSpPr>
            <a:spLocks/>
          </p:cNvSpPr>
          <p:nvPr/>
        </p:nvSpPr>
        <p:spPr>
          <a:xfrm rot="5400000">
            <a:off x="10902194" y="4108141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Rectangle 129"/>
          <p:cNvSpPr/>
          <p:nvPr/>
        </p:nvSpPr>
        <p:spPr>
          <a:xfrm>
            <a:off x="10536220" y="4370285"/>
            <a:ext cx="1042004" cy="2218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Оценил услугу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4" name="Right Arrow 130"/>
          <p:cNvSpPr>
            <a:spLocks/>
          </p:cNvSpPr>
          <p:nvPr/>
        </p:nvSpPr>
        <p:spPr>
          <a:xfrm rot="20899648">
            <a:off x="8480683" y="2562840"/>
            <a:ext cx="2553135" cy="147302"/>
          </a:xfrm>
          <a:prstGeom prst="rightArrow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7357854" y="4621817"/>
            <a:ext cx="914399" cy="215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5  дней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36" name="Right Arrow 130"/>
          <p:cNvSpPr>
            <a:spLocks/>
          </p:cNvSpPr>
          <p:nvPr/>
        </p:nvSpPr>
        <p:spPr>
          <a:xfrm rot="10800000">
            <a:off x="786615" y="4812958"/>
            <a:ext cx="11180803" cy="139535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Rectangle 129"/>
          <p:cNvSpPr/>
          <p:nvPr/>
        </p:nvSpPr>
        <p:spPr>
          <a:xfrm rot="20908300">
            <a:off x="9465547" y="2504974"/>
            <a:ext cx="1701809" cy="310778"/>
          </a:xfrm>
          <a:prstGeom prst="rect">
            <a:avLst/>
          </a:prstGeom>
          <a:noFill/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Плохая оценка предоставления услуги УЖКХ (УВГТ)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7" name="Right Arrow 130"/>
          <p:cNvSpPr>
            <a:spLocks/>
          </p:cNvSpPr>
          <p:nvPr/>
        </p:nvSpPr>
        <p:spPr>
          <a:xfrm rot="16200000">
            <a:off x="-307745" y="3682705"/>
            <a:ext cx="2257460" cy="98970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8" name="Right Arrow 130"/>
          <p:cNvSpPr>
            <a:spLocks/>
          </p:cNvSpPr>
          <p:nvPr/>
        </p:nvSpPr>
        <p:spPr>
          <a:xfrm rot="5400000">
            <a:off x="11432379" y="4313813"/>
            <a:ext cx="997556" cy="9665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9" name="Right Arrow 130"/>
          <p:cNvSpPr>
            <a:spLocks/>
          </p:cNvSpPr>
          <p:nvPr/>
        </p:nvSpPr>
        <p:spPr>
          <a:xfrm>
            <a:off x="11596026" y="3781012"/>
            <a:ext cx="347736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730074" y="4370285"/>
            <a:ext cx="1736430" cy="487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Повторное обращения заявителя для получения разрешения на земляные работы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06286" y="636606"/>
            <a:ext cx="11576544" cy="1387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Прямоугольник 142"/>
          <p:cNvSpPr/>
          <p:nvPr/>
        </p:nvSpPr>
        <p:spPr>
          <a:xfrm>
            <a:off x="7463786" y="2238494"/>
            <a:ext cx="928127" cy="22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(20 минут)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grpSp>
        <p:nvGrpSpPr>
          <p:cNvPr id="144" name="Группа 143"/>
          <p:cNvGrpSpPr>
            <a:grpSpLocks noChangeAspect="1"/>
          </p:cNvGrpSpPr>
          <p:nvPr/>
        </p:nvGrpSpPr>
        <p:grpSpPr bwMode="auto">
          <a:xfrm>
            <a:off x="5166534" y="2119869"/>
            <a:ext cx="260268" cy="209837"/>
            <a:chOff x="0" y="0"/>
            <a:chExt cx="941" cy="634"/>
          </a:xfrm>
        </p:grpSpPr>
        <p:sp>
          <p:nvSpPr>
            <p:cNvPr id="145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6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7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8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49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0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1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2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3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4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5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6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7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158" name="Прямоугольник 157"/>
          <p:cNvSpPr/>
          <p:nvPr/>
        </p:nvSpPr>
        <p:spPr>
          <a:xfrm>
            <a:off x="5052718" y="2350439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9" name="Рисунок 15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34200" y="1091269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cxnSp>
        <p:nvCxnSpPr>
          <p:cNvPr id="19" name="Прямая соединительная линия 18"/>
          <p:cNvCxnSpPr/>
          <p:nvPr/>
        </p:nvCxnSpPr>
        <p:spPr>
          <a:xfrm>
            <a:off x="6062284" y="2232973"/>
            <a:ext cx="0" cy="388693"/>
          </a:xfrm>
          <a:prstGeom prst="line">
            <a:avLst/>
          </a:prstGeom>
          <a:ln w="381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Прямоугольник 159"/>
          <p:cNvSpPr/>
          <p:nvPr/>
        </p:nvSpPr>
        <p:spPr>
          <a:xfrm>
            <a:off x="2375769" y="408175"/>
            <a:ext cx="7898529" cy="215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Время на получение разрешения на земляные работы при аварийном ремонте до 10 дней, при плановом ремонте затрачиваемое время увеличивает в 2 раза  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161" name="Рисунок 16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78668" y="1066128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grpSp>
        <p:nvGrpSpPr>
          <p:cNvPr id="162" name="Группа 161"/>
          <p:cNvGrpSpPr>
            <a:grpSpLocks noChangeAspect="1"/>
          </p:cNvGrpSpPr>
          <p:nvPr/>
        </p:nvGrpSpPr>
        <p:grpSpPr bwMode="auto">
          <a:xfrm>
            <a:off x="10264608" y="1734123"/>
            <a:ext cx="260268" cy="209837"/>
            <a:chOff x="0" y="0"/>
            <a:chExt cx="941" cy="634"/>
          </a:xfrm>
        </p:grpSpPr>
        <p:sp>
          <p:nvSpPr>
            <p:cNvPr id="163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4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5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6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67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68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69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0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1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2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3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4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5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176" name="Прямоугольник 175"/>
          <p:cNvSpPr/>
          <p:nvPr/>
        </p:nvSpPr>
        <p:spPr>
          <a:xfrm>
            <a:off x="10150792" y="1964693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7" name="Рисунок 17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57728" y="2490634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grpSp>
        <p:nvGrpSpPr>
          <p:cNvPr id="178" name="Группа 177"/>
          <p:cNvGrpSpPr>
            <a:grpSpLocks noChangeAspect="1"/>
          </p:cNvGrpSpPr>
          <p:nvPr/>
        </p:nvGrpSpPr>
        <p:grpSpPr bwMode="auto">
          <a:xfrm>
            <a:off x="6827150" y="3820482"/>
            <a:ext cx="260268" cy="209837"/>
            <a:chOff x="0" y="0"/>
            <a:chExt cx="941" cy="634"/>
          </a:xfrm>
        </p:grpSpPr>
        <p:sp>
          <p:nvSpPr>
            <p:cNvPr id="179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80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81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82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83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84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85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86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87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88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89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90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91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192" name="Прямоугольник 191"/>
          <p:cNvSpPr/>
          <p:nvPr/>
        </p:nvSpPr>
        <p:spPr>
          <a:xfrm>
            <a:off x="6694098" y="3992440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3" name="Рисунок 19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03126" y="3289031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grpSp>
        <p:nvGrpSpPr>
          <p:cNvPr id="194" name="Группа 193"/>
          <p:cNvGrpSpPr>
            <a:grpSpLocks noChangeAspect="1"/>
          </p:cNvGrpSpPr>
          <p:nvPr/>
        </p:nvGrpSpPr>
        <p:grpSpPr bwMode="auto">
          <a:xfrm>
            <a:off x="8591743" y="4023511"/>
            <a:ext cx="260268" cy="209837"/>
            <a:chOff x="0" y="0"/>
            <a:chExt cx="941" cy="634"/>
          </a:xfrm>
        </p:grpSpPr>
        <p:sp>
          <p:nvSpPr>
            <p:cNvPr id="195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6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7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8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99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0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1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2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3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4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5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6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7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208" name="Прямоугольник 207"/>
          <p:cNvSpPr/>
          <p:nvPr/>
        </p:nvSpPr>
        <p:spPr>
          <a:xfrm>
            <a:off x="8477927" y="4254081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09" name="Группа 208"/>
          <p:cNvGrpSpPr>
            <a:grpSpLocks noChangeAspect="1"/>
          </p:cNvGrpSpPr>
          <p:nvPr/>
        </p:nvGrpSpPr>
        <p:grpSpPr bwMode="auto">
          <a:xfrm>
            <a:off x="10248687" y="4040175"/>
            <a:ext cx="260268" cy="209837"/>
            <a:chOff x="0" y="0"/>
            <a:chExt cx="941" cy="634"/>
          </a:xfrm>
        </p:grpSpPr>
        <p:sp>
          <p:nvSpPr>
            <p:cNvPr id="210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1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2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3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14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15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16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17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18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19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20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21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22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223" name="Прямоугольник 222"/>
          <p:cNvSpPr/>
          <p:nvPr/>
        </p:nvSpPr>
        <p:spPr>
          <a:xfrm>
            <a:off x="10134871" y="4270745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4" name="Рисунок 2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74298" y="3511694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8" name="10-конечная звезда 57"/>
          <p:cNvSpPr/>
          <p:nvPr>
            <p:custDataLst>
              <p:tags r:id="rId2"/>
            </p:custDataLst>
          </p:nvPr>
        </p:nvSpPr>
        <p:spPr>
          <a:xfrm>
            <a:off x="6105315" y="2299256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6" name="10-конечная звезда 225"/>
          <p:cNvSpPr/>
          <p:nvPr>
            <p:custDataLst>
              <p:tags r:id="rId3"/>
            </p:custDataLst>
          </p:nvPr>
        </p:nvSpPr>
        <p:spPr>
          <a:xfrm>
            <a:off x="191129" y="5068990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7" name="10-конечная звезда 226"/>
          <p:cNvSpPr/>
          <p:nvPr>
            <p:custDataLst>
              <p:tags r:id="rId4"/>
            </p:custDataLst>
          </p:nvPr>
        </p:nvSpPr>
        <p:spPr>
          <a:xfrm>
            <a:off x="200023" y="5498145"/>
            <a:ext cx="212525" cy="204196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9" name="10-конечная звезда 228"/>
          <p:cNvSpPr/>
          <p:nvPr>
            <p:custDataLst>
              <p:tags r:id="rId5"/>
            </p:custDataLst>
          </p:nvPr>
        </p:nvSpPr>
        <p:spPr>
          <a:xfrm>
            <a:off x="2948626" y="1979718"/>
            <a:ext cx="300662" cy="297058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0" name="10-конечная звезда 229"/>
          <p:cNvSpPr/>
          <p:nvPr>
            <p:custDataLst>
              <p:tags r:id="rId6"/>
            </p:custDataLst>
          </p:nvPr>
        </p:nvSpPr>
        <p:spPr>
          <a:xfrm>
            <a:off x="191129" y="5724178"/>
            <a:ext cx="212525" cy="221889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1" name="10-конечная звезда 230"/>
          <p:cNvSpPr/>
          <p:nvPr>
            <p:custDataLst>
              <p:tags r:id="rId7"/>
            </p:custDataLst>
          </p:nvPr>
        </p:nvSpPr>
        <p:spPr>
          <a:xfrm>
            <a:off x="191128" y="6401875"/>
            <a:ext cx="212525" cy="221889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193273" y="5055774"/>
            <a:ext cx="3654539" cy="161839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ts val="1733"/>
              </a:lnSpc>
            </a:pPr>
            <a:r>
              <a:rPr lang="ru-RU" sz="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Отрицательный </a:t>
            </a:r>
            <a:r>
              <a:rPr lang="ru-RU" sz="800" b="1" u="sng" dirty="0">
                <a:latin typeface="Arial" panose="020B0604020202020204" pitchFamily="34" charset="0"/>
                <a:cs typeface="Arial" panose="020B0604020202020204" pitchFamily="34" charset="0"/>
              </a:rPr>
              <a:t>результат:</a:t>
            </a:r>
          </a:p>
          <a:p>
            <a:pPr algn="just">
              <a:lnSpc>
                <a:spcPts val="1733"/>
              </a:lnSpc>
            </a:pP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1. Срок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выполнения необходимых плановых работ затягивается в связи необходимостью получения разрешения на использование земли, кроме разрешения на земляные работы.</a:t>
            </a:r>
          </a:p>
          <a:p>
            <a:pPr algn="just">
              <a:lnSpc>
                <a:spcPts val="1733"/>
              </a:lnSpc>
            </a:pP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2. После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получения услуги от КАИГ заявитель повторно обращается в УЖКХ (УВГТ)  для получения разрешения на земляные работы, потеряв при этом значительное время, а как результат неудовлетворительная оценка услуги</a:t>
            </a:r>
          </a:p>
        </p:txBody>
      </p:sp>
      <p:sp>
        <p:nvSpPr>
          <p:cNvPr id="232" name="10-конечная звезда 231"/>
          <p:cNvSpPr/>
          <p:nvPr>
            <p:custDataLst>
              <p:tags r:id="rId8"/>
            </p:custDataLst>
          </p:nvPr>
        </p:nvSpPr>
        <p:spPr>
          <a:xfrm>
            <a:off x="4851929" y="2843899"/>
            <a:ext cx="300662" cy="297058"/>
          </a:xfrm>
          <a:prstGeom prst="star10">
            <a:avLst/>
          </a:prstGeom>
          <a:solidFill>
            <a:schemeClr val="bg1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sz="8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512321" y="2089510"/>
            <a:ext cx="291945" cy="26146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33" name="Рисунок 23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548722" y="4338591"/>
            <a:ext cx="291945" cy="26146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36" name="Рисунок 23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28597" y="293418"/>
            <a:ext cx="291945" cy="26146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37" name="Рисунок 23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45048" y="4751023"/>
            <a:ext cx="291945" cy="26146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38" name="Рисунок 23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36359" y="5063549"/>
            <a:ext cx="291945" cy="261467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485487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"/>
          <p:cNvSpPr txBox="1"/>
          <p:nvPr/>
        </p:nvSpPr>
        <p:spPr>
          <a:xfrm>
            <a:off x="3183814" y="42307"/>
            <a:ext cx="6331303" cy="379883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r>
              <a:rPr lang="ru-RU" sz="2400" b="1" spc="-4" dirty="0">
                <a:cs typeface="Calibri"/>
              </a:rPr>
              <a:t>Карта </a:t>
            </a:r>
            <a:r>
              <a:rPr lang="ru-RU" sz="2400" b="1" spc="-4" dirty="0" smtClean="0">
                <a:cs typeface="Calibri"/>
              </a:rPr>
              <a:t>целевого состояния</a:t>
            </a:r>
            <a:endParaRPr sz="2400" dirty="0">
              <a:cs typeface="Calibri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06287" y="1313262"/>
            <a:ext cx="1063436" cy="1426338"/>
            <a:chOff x="371426" y="888298"/>
            <a:chExt cx="1029595" cy="1020714"/>
          </a:xfrm>
        </p:grpSpPr>
        <p:sp>
          <p:nvSpPr>
            <p:cNvPr id="14" name="Rectangle 129"/>
            <p:cNvSpPr/>
            <p:nvPr/>
          </p:nvSpPr>
          <p:spPr>
            <a:xfrm>
              <a:off x="371426" y="1119665"/>
              <a:ext cx="1025821" cy="789347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8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Приходит в УЖКХ </a:t>
              </a:r>
              <a:r>
                <a:rPr lang="ru-RU" sz="800" b="1" dirty="0" err="1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ТиС</a:t>
              </a:r>
              <a:r>
                <a:rPr lang="ru-RU" sz="8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(УВГТ) для получения разрешения на земляные работы для плановых или аварийных работ</a:t>
              </a:r>
              <a:endParaRPr lang="ru-RU" sz="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ru-RU" sz="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41"/>
            <p:cNvSpPr txBox="1">
              <a:spLocks/>
            </p:cNvSpPr>
            <p:nvPr/>
          </p:nvSpPr>
          <p:spPr>
            <a:xfrm>
              <a:off x="371426" y="888298"/>
              <a:ext cx="1029595" cy="220852"/>
            </a:xfrm>
            <a:prstGeom prst="rect">
              <a:avLst/>
            </a:prstGeom>
            <a:solidFill>
              <a:srgbClr val="0C6AB0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>
                  <a:latin typeface="+mn-lt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latin typeface="+mn-lt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latin typeface="+mn-lt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latin typeface="+mn-lt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9pPr>
            </a:lstStyle>
            <a:p>
              <a:pPr algn="ctr">
                <a:buClr>
                  <a:srgbClr val="44546A"/>
                </a:buClr>
              </a:pPr>
              <a:r>
                <a:rPr lang="ru-RU" sz="8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Заявитель</a:t>
              </a:r>
              <a:endParaRPr lang="ru-RU" sz="8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Rectangle 41"/>
            <p:cNvSpPr txBox="1">
              <a:spLocks/>
            </p:cNvSpPr>
            <p:nvPr/>
          </p:nvSpPr>
          <p:spPr>
            <a:xfrm>
              <a:off x="371426" y="890912"/>
              <a:ext cx="1016413" cy="220852"/>
            </a:xfrm>
            <a:prstGeom prst="rect">
              <a:avLst/>
            </a:prstGeom>
            <a:solidFill>
              <a:srgbClr val="0C6AB0"/>
            </a:solidFill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6000" tIns="48000" rIns="48000" bIns="48000" numCol="1" anchor="ctr" anchorCtr="0" compatLnSpc="1">
              <a:prstTxWarp prst="textNoShape">
                <a:avLst/>
              </a:prstTxWarp>
              <a:no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>
                  <a:latin typeface="+mn-lt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latin typeface="+mn-lt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latin typeface="+mn-lt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latin typeface="+mn-lt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9pPr>
            </a:lstStyle>
            <a:p>
              <a:pPr algn="ctr">
                <a:buClr>
                  <a:srgbClr val="44546A"/>
                </a:buClr>
              </a:pPr>
              <a:r>
                <a:rPr lang="ru-RU" sz="8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Заявитель </a:t>
              </a:r>
            </a:p>
            <a:p>
              <a:pPr algn="ctr">
                <a:buClr>
                  <a:srgbClr val="44546A"/>
                </a:buClr>
              </a:pPr>
              <a:r>
                <a:rPr lang="ru-RU" sz="8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(физ. или </a:t>
              </a:r>
              <a:r>
                <a:rPr lang="ru-RU" sz="800" b="1" dirty="0" err="1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юр.лицо</a:t>
              </a:r>
              <a:r>
                <a:rPr lang="ru-RU" sz="8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)</a:t>
              </a:r>
              <a:endParaRPr lang="ru-RU" sz="8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Right Arrow 130"/>
          <p:cNvSpPr>
            <a:spLocks/>
          </p:cNvSpPr>
          <p:nvPr/>
        </p:nvSpPr>
        <p:spPr>
          <a:xfrm>
            <a:off x="1404144" y="1364166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129"/>
          <p:cNvSpPr/>
          <p:nvPr/>
        </p:nvSpPr>
        <p:spPr>
          <a:xfrm>
            <a:off x="1711113" y="1627973"/>
            <a:ext cx="1572686" cy="102062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Консультирует, выясняет характер работ и уведомляет заявителя о необходимости получить разрешение на использование земель для плановых работ, выдает лист согласования для аварийных работ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41"/>
          <p:cNvSpPr txBox="1">
            <a:spLocks/>
          </p:cNvSpPr>
          <p:nvPr/>
        </p:nvSpPr>
        <p:spPr>
          <a:xfrm>
            <a:off x="1713414" y="1319353"/>
            <a:ext cx="1582284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Исполнитель (специалист УЖКХ или УВГТ)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2" name="Rectangle 41"/>
          <p:cNvSpPr txBox="1">
            <a:spLocks/>
          </p:cNvSpPr>
          <p:nvPr/>
        </p:nvSpPr>
        <p:spPr>
          <a:xfrm>
            <a:off x="8861098" y="1271966"/>
            <a:ext cx="1343191" cy="308617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Исполнитель (специалист УЖКХ или УВГТ)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491441" y="2472526"/>
            <a:ext cx="928127" cy="22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(15 минут)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993" y="5320122"/>
            <a:ext cx="1162539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900" dirty="0" smtClean="0"/>
              <a:t>Юридические лица, основные получатели услуги (АО СВК, ОАО ТС, ООО Электросети) проинформированы о необходимости при плановом ремонте получать разрешение на использование земель для выполнения работ.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900" dirty="0" smtClean="0"/>
              <a:t>Специалист проинформировал заявителя что при плановом ремонте у заявителя должно быть разрешение на использование земель </a:t>
            </a:r>
            <a:r>
              <a:rPr lang="ru-RU" sz="900" dirty="0"/>
              <a:t>о</a:t>
            </a:r>
            <a:r>
              <a:rPr lang="ru-RU" sz="900" dirty="0" smtClean="0"/>
              <a:t>т КАИГ.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900" dirty="0" smtClean="0"/>
              <a:t>Заявитель параллельно обращается в КАИГ для получения разрешения на использование земли и согласовывает лист согласования для разрешения на земляные работы.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900" dirty="0" smtClean="0"/>
              <a:t>КАИГ дает положительное согласование на земляные работы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900" dirty="0" smtClean="0"/>
              <a:t>Сокращен в 2 раза срок согласования плановых работ.</a:t>
            </a:r>
          </a:p>
          <a:p>
            <a:pPr marL="304792" indent="-304792" algn="just">
              <a:lnSpc>
                <a:spcPts val="1733"/>
              </a:lnSpc>
              <a:buFontTx/>
              <a:buAutoNum type="arabicPeriod"/>
            </a:pPr>
            <a:r>
              <a:rPr lang="ru-RU" sz="900" dirty="0" smtClean="0"/>
              <a:t>Положительная оценка оказанных услуг.</a:t>
            </a:r>
          </a:p>
        </p:txBody>
      </p:sp>
      <p:sp>
        <p:nvSpPr>
          <p:cNvPr id="31" name="Right Arrow 130"/>
          <p:cNvSpPr>
            <a:spLocks/>
          </p:cNvSpPr>
          <p:nvPr/>
        </p:nvSpPr>
        <p:spPr>
          <a:xfrm>
            <a:off x="3295699" y="1354604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129"/>
          <p:cNvSpPr/>
          <p:nvPr/>
        </p:nvSpPr>
        <p:spPr>
          <a:xfrm>
            <a:off x="3608694" y="1610852"/>
            <a:ext cx="1526388" cy="8279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Собирает  согласования   со службами, отвечающими за эксплуатацию  инженерных коммуникаций города в соответствии со списком согласования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5" name="Rectangle 41"/>
          <p:cNvSpPr txBox="1">
            <a:spLocks/>
          </p:cNvSpPr>
          <p:nvPr/>
        </p:nvSpPr>
        <p:spPr>
          <a:xfrm>
            <a:off x="3609935" y="1285713"/>
            <a:ext cx="1528048" cy="323311"/>
          </a:xfrm>
          <a:prstGeom prst="rect">
            <a:avLst/>
          </a:prstGeom>
          <a:solidFill>
            <a:srgbClr val="0C6AB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Заявитель</a:t>
            </a:r>
            <a:endParaRPr lang="ru-RU" sz="800" b="1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7" name="Right Arrow 130"/>
          <p:cNvSpPr>
            <a:spLocks/>
          </p:cNvSpPr>
          <p:nvPr/>
        </p:nvSpPr>
        <p:spPr>
          <a:xfrm>
            <a:off x="5150219" y="1337581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10-конечная звезда 57"/>
          <p:cNvSpPr/>
          <p:nvPr>
            <p:custDataLst>
              <p:tags r:id="rId1"/>
            </p:custDataLst>
          </p:nvPr>
        </p:nvSpPr>
        <p:spPr>
          <a:xfrm>
            <a:off x="788774" y="1005163"/>
            <a:ext cx="300662" cy="297058"/>
          </a:xfrm>
          <a:prstGeom prst="star10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0" name="Rectangle 129"/>
          <p:cNvSpPr/>
          <p:nvPr/>
        </p:nvSpPr>
        <p:spPr>
          <a:xfrm>
            <a:off x="3605117" y="2444007"/>
            <a:ext cx="1529965" cy="5466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 b="1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Обращается за согласованием в </a:t>
            </a:r>
            <a:r>
              <a:rPr lang="ru-RU" sz="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КАиГ</a:t>
            </a:r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(первый в списке согласований)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6" name="Rectangle 41"/>
          <p:cNvSpPr txBox="1">
            <a:spLocks/>
          </p:cNvSpPr>
          <p:nvPr/>
        </p:nvSpPr>
        <p:spPr>
          <a:xfrm>
            <a:off x="3680879" y="3289558"/>
            <a:ext cx="1342953" cy="296019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КАИГ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7" name="Right Arrow 130"/>
          <p:cNvSpPr>
            <a:spLocks/>
          </p:cNvSpPr>
          <p:nvPr/>
        </p:nvSpPr>
        <p:spPr>
          <a:xfrm>
            <a:off x="6820909" y="1646918"/>
            <a:ext cx="354689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Right Arrow 130"/>
          <p:cNvSpPr>
            <a:spLocks/>
          </p:cNvSpPr>
          <p:nvPr/>
        </p:nvSpPr>
        <p:spPr>
          <a:xfrm rot="5400000">
            <a:off x="10827480" y="1851826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ectangle 129"/>
          <p:cNvSpPr/>
          <p:nvPr/>
        </p:nvSpPr>
        <p:spPr>
          <a:xfrm>
            <a:off x="3680642" y="3583553"/>
            <a:ext cx="1343190" cy="7872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Оказывает муниципальную услугу в соответствии с </a:t>
            </a:r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регламентом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5" name="Rectangle 41"/>
          <p:cNvSpPr txBox="1">
            <a:spLocks/>
          </p:cNvSpPr>
          <p:nvPr/>
        </p:nvSpPr>
        <p:spPr>
          <a:xfrm>
            <a:off x="10505518" y="1267364"/>
            <a:ext cx="1041960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ЗАЯВИТЕЛЬ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2" name="10-конечная звезда 81"/>
          <p:cNvSpPr/>
          <p:nvPr>
            <p:custDataLst>
              <p:tags r:id="rId2"/>
            </p:custDataLst>
          </p:nvPr>
        </p:nvSpPr>
        <p:spPr>
          <a:xfrm>
            <a:off x="2504913" y="1009997"/>
            <a:ext cx="300662" cy="297058"/>
          </a:xfrm>
          <a:prstGeom prst="star10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950283" y="4358288"/>
            <a:ext cx="914399" cy="215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7  рабочих дней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353625" y="2899892"/>
            <a:ext cx="1928901" cy="22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2-5</a:t>
            </a:r>
            <a:r>
              <a:rPr lang="en-US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дней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7809" y="1041570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grpSp>
        <p:nvGrpSpPr>
          <p:cNvPr id="35" name="Группа 34"/>
          <p:cNvGrpSpPr>
            <a:grpSpLocks noChangeAspect="1"/>
          </p:cNvGrpSpPr>
          <p:nvPr/>
        </p:nvGrpSpPr>
        <p:grpSpPr bwMode="auto">
          <a:xfrm>
            <a:off x="1416373" y="2320645"/>
            <a:ext cx="260268" cy="209837"/>
            <a:chOff x="0" y="0"/>
            <a:chExt cx="941" cy="634"/>
          </a:xfrm>
        </p:grpSpPr>
        <p:sp>
          <p:nvSpPr>
            <p:cNvPr id="38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0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1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3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44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45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46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48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49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50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51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52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53" name="Прямоугольник 52"/>
          <p:cNvSpPr/>
          <p:nvPr/>
        </p:nvSpPr>
        <p:spPr>
          <a:xfrm>
            <a:off x="1309553" y="2540027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61177" y="1112027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4" name="Rectangle 41"/>
          <p:cNvSpPr txBox="1">
            <a:spLocks/>
          </p:cNvSpPr>
          <p:nvPr/>
        </p:nvSpPr>
        <p:spPr>
          <a:xfrm>
            <a:off x="5457761" y="1292524"/>
            <a:ext cx="1342953" cy="296019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КАИГ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4" name="10-конечная звезда 83"/>
          <p:cNvSpPr/>
          <p:nvPr>
            <p:custDataLst>
              <p:tags r:id="rId3"/>
            </p:custDataLst>
          </p:nvPr>
        </p:nvSpPr>
        <p:spPr>
          <a:xfrm>
            <a:off x="5964338" y="1047763"/>
            <a:ext cx="300662" cy="297058"/>
          </a:xfrm>
          <a:prstGeom prst="star10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5100674" y="2171772"/>
            <a:ext cx="1928901" cy="22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10 минут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96" name="Rectangle 129"/>
          <p:cNvSpPr/>
          <p:nvPr/>
        </p:nvSpPr>
        <p:spPr>
          <a:xfrm>
            <a:off x="5457763" y="1597109"/>
            <a:ext cx="1342953" cy="57267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Согласовывает разрешение на земляные работы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7" name="Right Arrow 130"/>
          <p:cNvSpPr>
            <a:spLocks/>
          </p:cNvSpPr>
          <p:nvPr/>
        </p:nvSpPr>
        <p:spPr>
          <a:xfrm>
            <a:off x="3291844" y="3365124"/>
            <a:ext cx="354689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Rectangle 41"/>
          <p:cNvSpPr txBox="1">
            <a:spLocks/>
          </p:cNvSpPr>
          <p:nvPr/>
        </p:nvSpPr>
        <p:spPr>
          <a:xfrm>
            <a:off x="7166842" y="1286572"/>
            <a:ext cx="1342953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ЗАЯВИТЕЛЬ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0" name="Rectangle 129"/>
          <p:cNvSpPr/>
          <p:nvPr/>
        </p:nvSpPr>
        <p:spPr>
          <a:xfrm>
            <a:off x="7179166" y="1588231"/>
            <a:ext cx="1332289" cy="5699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Идет с согласованным списком в УЖКХ (УВГТ) для получения муниципальной услуги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1" name="Рисунок 10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91926" y="1049907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03" name="Right Arrow 130"/>
          <p:cNvSpPr>
            <a:spLocks/>
          </p:cNvSpPr>
          <p:nvPr/>
        </p:nvSpPr>
        <p:spPr>
          <a:xfrm>
            <a:off x="8525669" y="1651755"/>
            <a:ext cx="354689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4" name="Группа 103"/>
          <p:cNvGrpSpPr>
            <a:grpSpLocks noChangeAspect="1"/>
          </p:cNvGrpSpPr>
          <p:nvPr/>
        </p:nvGrpSpPr>
        <p:grpSpPr bwMode="auto">
          <a:xfrm>
            <a:off x="8549245" y="2048286"/>
            <a:ext cx="260268" cy="209837"/>
            <a:chOff x="0" y="0"/>
            <a:chExt cx="941" cy="634"/>
          </a:xfrm>
        </p:grpSpPr>
        <p:sp>
          <p:nvSpPr>
            <p:cNvPr id="105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6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7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8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9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0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1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2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3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4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5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6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7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118" name="Прямоугольник 117"/>
          <p:cNvSpPr/>
          <p:nvPr/>
        </p:nvSpPr>
        <p:spPr>
          <a:xfrm>
            <a:off x="8416193" y="2220244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Rectangle 129"/>
          <p:cNvSpPr/>
          <p:nvPr/>
        </p:nvSpPr>
        <p:spPr>
          <a:xfrm>
            <a:off x="8861098" y="1585798"/>
            <a:ext cx="1343190" cy="7351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Оказывает муниципальную услугу в соответствии с регламентом и выдает разрешение на земляные работы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1" name="Right Arrow 130"/>
          <p:cNvSpPr>
            <a:spLocks/>
          </p:cNvSpPr>
          <p:nvPr/>
        </p:nvSpPr>
        <p:spPr>
          <a:xfrm>
            <a:off x="10214975" y="1309612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" name="Rectangle 129"/>
          <p:cNvSpPr/>
          <p:nvPr/>
        </p:nvSpPr>
        <p:spPr>
          <a:xfrm>
            <a:off x="10499390" y="1578446"/>
            <a:ext cx="1042004" cy="2218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Получил услугу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836659" y="751882"/>
            <a:ext cx="3011153" cy="1816702"/>
          </a:xfrm>
          <a:prstGeom prst="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73298" y="760364"/>
            <a:ext cx="28420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Муниципальная услуга «</a:t>
            </a:r>
            <a:r>
              <a:rPr lang="ru-RU" sz="8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Предоставление разрешения на осуществление земляных </a:t>
            </a:r>
            <a:r>
              <a:rPr lang="ru-RU" sz="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работ»</a:t>
            </a:r>
            <a:endParaRPr lang="ru-RU" sz="800" dirty="0"/>
          </a:p>
        </p:txBody>
      </p:sp>
      <p:sp>
        <p:nvSpPr>
          <p:cNvPr id="123" name="Rectangle 41"/>
          <p:cNvSpPr txBox="1">
            <a:spLocks/>
          </p:cNvSpPr>
          <p:nvPr/>
        </p:nvSpPr>
        <p:spPr>
          <a:xfrm>
            <a:off x="1711113" y="3098408"/>
            <a:ext cx="1584585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ЗАЯВИТЕЛЬ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5" name="Rectangle 129"/>
          <p:cNvSpPr/>
          <p:nvPr/>
        </p:nvSpPr>
        <p:spPr>
          <a:xfrm>
            <a:off x="5331589" y="3585850"/>
            <a:ext cx="1042004" cy="2009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Получил услугу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6" name="Rectangle 41"/>
          <p:cNvSpPr txBox="1">
            <a:spLocks/>
          </p:cNvSpPr>
          <p:nvPr/>
        </p:nvSpPr>
        <p:spPr>
          <a:xfrm>
            <a:off x="5331633" y="3275827"/>
            <a:ext cx="1041960" cy="30861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>
              <a:buClr>
                <a:srgbClr val="44546A"/>
              </a:buClr>
            </a:pPr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ЗАЯВИТЕЛЬ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7" name="Right Arrow 130"/>
          <p:cNvSpPr>
            <a:spLocks/>
          </p:cNvSpPr>
          <p:nvPr/>
        </p:nvSpPr>
        <p:spPr>
          <a:xfrm>
            <a:off x="5048446" y="3493530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1459130" y="3077237"/>
            <a:ext cx="5057000" cy="2136468"/>
          </a:xfrm>
          <a:prstGeom prst="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3558196" y="4519811"/>
            <a:ext cx="28420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услуга «</a:t>
            </a:r>
            <a:r>
              <a:rPr lang="ru-RU" sz="8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Предоставление </a:t>
            </a:r>
            <a:r>
              <a:rPr lang="ru-RU" sz="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разрешения на использование земель или земельного участка, которые находятся в государственной или муниципальной собственности, без предоставления земельных участков и установления сервитута, публичного </a:t>
            </a:r>
            <a:r>
              <a:rPr lang="ru-RU" sz="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сервитута</a:t>
            </a:r>
            <a:r>
              <a:rPr lang="ru-RU" sz="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»</a:t>
            </a:r>
            <a:endParaRPr lang="ru-RU" sz="800" dirty="0"/>
          </a:p>
        </p:txBody>
      </p:sp>
      <p:sp>
        <p:nvSpPr>
          <p:cNvPr id="130" name="Прямоугольник 129"/>
          <p:cNvSpPr/>
          <p:nvPr/>
        </p:nvSpPr>
        <p:spPr>
          <a:xfrm>
            <a:off x="9057918" y="2292862"/>
            <a:ext cx="914399" cy="355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до 7  рабочих дней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31" name="Rectangle 129"/>
          <p:cNvSpPr/>
          <p:nvPr/>
        </p:nvSpPr>
        <p:spPr>
          <a:xfrm>
            <a:off x="10461506" y="2113970"/>
            <a:ext cx="1042004" cy="2218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Оценил услугу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2" name="Right Arrow 130"/>
          <p:cNvSpPr>
            <a:spLocks/>
          </p:cNvSpPr>
          <p:nvPr/>
        </p:nvSpPr>
        <p:spPr>
          <a:xfrm rot="5400000">
            <a:off x="5691826" y="3828334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Rectangle 129"/>
          <p:cNvSpPr/>
          <p:nvPr/>
        </p:nvSpPr>
        <p:spPr>
          <a:xfrm>
            <a:off x="5325852" y="4090478"/>
            <a:ext cx="1042004" cy="2218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Оценил услугу</a:t>
            </a:r>
            <a:endParaRPr lang="ru-RU" sz="8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2008962" y="4738291"/>
            <a:ext cx="914399" cy="22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  день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06286" y="636606"/>
            <a:ext cx="11576544" cy="1387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Прямоугольник 142"/>
          <p:cNvSpPr/>
          <p:nvPr/>
        </p:nvSpPr>
        <p:spPr>
          <a:xfrm>
            <a:off x="7347695" y="2141124"/>
            <a:ext cx="928127" cy="22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(20 минут)</a:t>
            </a:r>
            <a:endParaRPr lang="ru-RU" sz="800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grpSp>
        <p:nvGrpSpPr>
          <p:cNvPr id="144" name="Группа 143"/>
          <p:cNvGrpSpPr>
            <a:grpSpLocks noChangeAspect="1"/>
          </p:cNvGrpSpPr>
          <p:nvPr/>
        </p:nvGrpSpPr>
        <p:grpSpPr bwMode="auto">
          <a:xfrm>
            <a:off x="5166534" y="2119869"/>
            <a:ext cx="260268" cy="209837"/>
            <a:chOff x="0" y="0"/>
            <a:chExt cx="941" cy="634"/>
          </a:xfrm>
        </p:grpSpPr>
        <p:sp>
          <p:nvSpPr>
            <p:cNvPr id="145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6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7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8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49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0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1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2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3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4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5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6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7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158" name="Прямоугольник 157"/>
          <p:cNvSpPr/>
          <p:nvPr/>
        </p:nvSpPr>
        <p:spPr>
          <a:xfrm>
            <a:off x="5052718" y="2350439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9" name="Рисунок 15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34200" y="1091269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60" name="Прямоугольник 159"/>
          <p:cNvSpPr/>
          <p:nvPr/>
        </p:nvSpPr>
        <p:spPr>
          <a:xfrm>
            <a:off x="3830967" y="449797"/>
            <a:ext cx="4916037" cy="22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Время на получение разрешения на земляные работы при аварийном и плановом ремонте до 10 дней</a:t>
            </a:r>
          </a:p>
        </p:txBody>
      </p:sp>
      <p:pic>
        <p:nvPicPr>
          <p:cNvPr id="161" name="Рисунок 16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78668" y="1066128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grpSp>
        <p:nvGrpSpPr>
          <p:cNvPr id="162" name="Группа 161"/>
          <p:cNvGrpSpPr>
            <a:grpSpLocks noChangeAspect="1"/>
          </p:cNvGrpSpPr>
          <p:nvPr/>
        </p:nvGrpSpPr>
        <p:grpSpPr bwMode="auto">
          <a:xfrm>
            <a:off x="10264608" y="1734123"/>
            <a:ext cx="260268" cy="209837"/>
            <a:chOff x="0" y="0"/>
            <a:chExt cx="941" cy="634"/>
          </a:xfrm>
        </p:grpSpPr>
        <p:sp>
          <p:nvSpPr>
            <p:cNvPr id="163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4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5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6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67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68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69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0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1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2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3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4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75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176" name="Прямоугольник 175"/>
          <p:cNvSpPr/>
          <p:nvPr/>
        </p:nvSpPr>
        <p:spPr>
          <a:xfrm>
            <a:off x="10150792" y="1964693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2" name="Прямоугольник 191"/>
          <p:cNvSpPr/>
          <p:nvPr/>
        </p:nvSpPr>
        <p:spPr>
          <a:xfrm>
            <a:off x="3267559" y="3967533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94" name="Группа 193"/>
          <p:cNvGrpSpPr>
            <a:grpSpLocks noChangeAspect="1"/>
          </p:cNvGrpSpPr>
          <p:nvPr/>
        </p:nvGrpSpPr>
        <p:grpSpPr bwMode="auto">
          <a:xfrm>
            <a:off x="3381375" y="3743704"/>
            <a:ext cx="260268" cy="209837"/>
            <a:chOff x="0" y="0"/>
            <a:chExt cx="941" cy="634"/>
          </a:xfrm>
        </p:grpSpPr>
        <p:sp>
          <p:nvSpPr>
            <p:cNvPr id="195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6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7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8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99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0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1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2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3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4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5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6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07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grpSp>
        <p:nvGrpSpPr>
          <p:cNvPr id="209" name="Группа 208"/>
          <p:cNvGrpSpPr>
            <a:grpSpLocks noChangeAspect="1"/>
          </p:cNvGrpSpPr>
          <p:nvPr/>
        </p:nvGrpSpPr>
        <p:grpSpPr bwMode="auto">
          <a:xfrm>
            <a:off x="5038319" y="3760368"/>
            <a:ext cx="260268" cy="209837"/>
            <a:chOff x="0" y="0"/>
            <a:chExt cx="941" cy="634"/>
          </a:xfrm>
        </p:grpSpPr>
        <p:sp>
          <p:nvSpPr>
            <p:cNvPr id="210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1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2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3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14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15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16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17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18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19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20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21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22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223" name="Прямоугольник 222"/>
          <p:cNvSpPr/>
          <p:nvPr/>
        </p:nvSpPr>
        <p:spPr>
          <a:xfrm>
            <a:off x="4924503" y="3990938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4" name="Рисунок 2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63930" y="3231887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25" name="Right Arrow 130"/>
          <p:cNvSpPr>
            <a:spLocks/>
          </p:cNvSpPr>
          <p:nvPr/>
        </p:nvSpPr>
        <p:spPr>
          <a:xfrm rot="5400000">
            <a:off x="2225514" y="2749336"/>
            <a:ext cx="425981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Rectangle 129"/>
          <p:cNvSpPr/>
          <p:nvPr/>
        </p:nvSpPr>
        <p:spPr>
          <a:xfrm>
            <a:off x="1714201" y="3410012"/>
            <a:ext cx="1581497" cy="13429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Обращается в КАИГ для </a:t>
            </a:r>
            <a:r>
              <a:rPr lang="ru-RU" sz="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получения </a:t>
            </a:r>
            <a:r>
              <a:rPr lang="ru-RU" sz="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разрешения </a:t>
            </a:r>
            <a:r>
              <a:rPr lang="ru-RU" sz="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использование земель или земельного участка, которые находятся в государственной или муниципальной собственности, без предоставления земельных участков и установления сервитута, публичного сервитута</a:t>
            </a:r>
          </a:p>
        </p:txBody>
      </p:sp>
      <p:pic>
        <p:nvPicPr>
          <p:cNvPr id="227" name="Рисунок 2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32513" y="2800537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grpSp>
        <p:nvGrpSpPr>
          <p:cNvPr id="228" name="Группа 227"/>
          <p:cNvGrpSpPr>
            <a:grpSpLocks noChangeAspect="1"/>
          </p:cNvGrpSpPr>
          <p:nvPr/>
        </p:nvGrpSpPr>
        <p:grpSpPr bwMode="auto">
          <a:xfrm>
            <a:off x="1950049" y="2774477"/>
            <a:ext cx="260268" cy="209837"/>
            <a:chOff x="0" y="0"/>
            <a:chExt cx="941" cy="634"/>
          </a:xfrm>
        </p:grpSpPr>
        <p:sp>
          <p:nvSpPr>
            <p:cNvPr id="229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30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31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 smtClean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32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800" dirty="0">
                  <a:solidFill>
                    <a:srgbClr val="215968"/>
                  </a:solidFill>
                  <a:latin typeface="Times New Roman" panose="02020603050405020304" pitchFamily="18" charset="0"/>
                  <a:ea typeface="Arial" panose="020B0604020202020204" pitchFamily="34" charset="0"/>
                  <a:cs typeface="Times New Roman" panose="02020603050405020304" pitchFamily="18" charset="0"/>
                </a:rPr>
                <a:t> </a:t>
              </a:r>
              <a:endParaRPr lang="ru-RU" sz="800" dirty="0">
                <a:solidFill>
                  <a:srgbClr val="215968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33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34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35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36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37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38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39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40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241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242" name="Прямоугольник 241"/>
          <p:cNvSpPr/>
          <p:nvPr/>
        </p:nvSpPr>
        <p:spPr>
          <a:xfrm>
            <a:off x="1860061" y="2926344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мин.</a:t>
            </a:r>
            <a:endParaRPr lang="ru-RU" sz="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3" name="10-конечная звезда 242"/>
          <p:cNvSpPr/>
          <p:nvPr>
            <p:custDataLst>
              <p:tags r:id="rId4"/>
            </p:custDataLst>
          </p:nvPr>
        </p:nvSpPr>
        <p:spPr>
          <a:xfrm>
            <a:off x="1572299" y="3166496"/>
            <a:ext cx="300662" cy="297058"/>
          </a:xfrm>
          <a:prstGeom prst="star10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4" name="10-конечная звезда 243"/>
          <p:cNvSpPr/>
          <p:nvPr>
            <p:custDataLst>
              <p:tags r:id="rId5"/>
            </p:custDataLst>
          </p:nvPr>
        </p:nvSpPr>
        <p:spPr>
          <a:xfrm>
            <a:off x="4218372" y="1033308"/>
            <a:ext cx="300662" cy="297058"/>
          </a:xfrm>
          <a:prstGeom prst="star10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5" name="10-конечная звезда 244"/>
          <p:cNvSpPr/>
          <p:nvPr>
            <p:custDataLst>
              <p:tags r:id="rId6"/>
            </p:custDataLst>
          </p:nvPr>
        </p:nvSpPr>
        <p:spPr>
          <a:xfrm>
            <a:off x="8686328" y="373670"/>
            <a:ext cx="300662" cy="297058"/>
          </a:xfrm>
          <a:prstGeom prst="star10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6" name="10-конечная звезда 245"/>
          <p:cNvSpPr/>
          <p:nvPr>
            <p:custDataLst>
              <p:tags r:id="rId7"/>
            </p:custDataLst>
          </p:nvPr>
        </p:nvSpPr>
        <p:spPr>
          <a:xfrm>
            <a:off x="11391155" y="2030908"/>
            <a:ext cx="300662" cy="297058"/>
          </a:xfrm>
          <a:prstGeom prst="star10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7" name="10-конечная звезда 246"/>
          <p:cNvSpPr/>
          <p:nvPr>
            <p:custDataLst>
              <p:tags r:id="rId8"/>
            </p:custDataLst>
          </p:nvPr>
        </p:nvSpPr>
        <p:spPr>
          <a:xfrm>
            <a:off x="6231370" y="4191103"/>
            <a:ext cx="300662" cy="297058"/>
          </a:xfrm>
          <a:prstGeom prst="star10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endParaRPr lang="ru-RU" sz="800" b="1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752543" y="1995869"/>
            <a:ext cx="377194" cy="381711"/>
          </a:xfrm>
          <a:prstGeom prst="rect">
            <a:avLst/>
          </a:prstGeom>
        </p:spPr>
      </p:pic>
      <p:pic>
        <p:nvPicPr>
          <p:cNvPr id="177" name="Рисунок 17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14732" y="4131926"/>
            <a:ext cx="377194" cy="381711"/>
          </a:xfrm>
          <a:prstGeom prst="rect">
            <a:avLst/>
          </a:prstGeom>
        </p:spPr>
      </p:pic>
      <p:pic>
        <p:nvPicPr>
          <p:cNvPr id="178" name="Рисунок 17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87276" y="292129"/>
            <a:ext cx="377194" cy="381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932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14F46E3-66AA-49D1-A766-FF78D0DB7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4000" y="62400"/>
            <a:ext cx="10684211" cy="121880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План мероприятий по реализации </a:t>
            </a:r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проекта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E9FA4F7E-B29F-46C0-8A46-C82865B858F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ru" smtClean="0"/>
              <a:pPr/>
              <a:t>6</a:t>
            </a:fld>
            <a:endParaRPr lang="ru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="" xmlns:a16="http://schemas.microsoft.com/office/drawing/2014/main" id="{6454379A-9638-413C-A3CA-3DA60E6113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8302696"/>
              </p:ext>
            </p:extLst>
          </p:nvPr>
        </p:nvGraphicFramePr>
        <p:xfrm>
          <a:off x="1051397" y="918614"/>
          <a:ext cx="10702040" cy="55599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16084">
                  <a:extLst>
                    <a:ext uri="{9D8B030D-6E8A-4147-A177-3AD203B41FA5}">
                      <a16:colId xmlns="" xmlns:a16="http://schemas.microsoft.com/office/drawing/2014/main" val="4042167675"/>
                    </a:ext>
                  </a:extLst>
                </a:gridCol>
                <a:gridCol w="1329192">
                  <a:extLst>
                    <a:ext uri="{9D8B030D-6E8A-4147-A177-3AD203B41FA5}">
                      <a16:colId xmlns="" xmlns:a16="http://schemas.microsoft.com/office/drawing/2014/main" val="3261070498"/>
                    </a:ext>
                  </a:extLst>
                </a:gridCol>
                <a:gridCol w="1789602"/>
                <a:gridCol w="2990819">
                  <a:extLst>
                    <a:ext uri="{9D8B030D-6E8A-4147-A177-3AD203B41FA5}">
                      <a16:colId xmlns="" xmlns:a16="http://schemas.microsoft.com/office/drawing/2014/main" val="3988875028"/>
                    </a:ext>
                  </a:extLst>
                </a:gridCol>
                <a:gridCol w="1384983">
                  <a:extLst>
                    <a:ext uri="{9D8B030D-6E8A-4147-A177-3AD203B41FA5}">
                      <a16:colId xmlns="" xmlns:a16="http://schemas.microsoft.com/office/drawing/2014/main" val="615264471"/>
                    </a:ext>
                  </a:extLst>
                </a:gridCol>
                <a:gridCol w="1116921">
                  <a:extLst>
                    <a:ext uri="{9D8B030D-6E8A-4147-A177-3AD203B41FA5}">
                      <a16:colId xmlns="" xmlns:a16="http://schemas.microsoft.com/office/drawing/2014/main" val="2292347577"/>
                    </a:ext>
                  </a:extLst>
                </a:gridCol>
                <a:gridCol w="1774439"/>
              </a:tblGrid>
              <a:tr h="5492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Проблемы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Коренная проблема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Ответственные 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Срок реализации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Эффект</a:t>
                      </a: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20795977"/>
                  </a:ext>
                </a:extLst>
              </a:tr>
              <a:tr h="1394986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ru-RU" sz="10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Получение отказа в согласовании разрешение на осуществление земляных работ </a:t>
                      </a:r>
                      <a:r>
                        <a:rPr lang="ru-RU" sz="1050" b="0" i="0" kern="120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комитетом архитектуры и градостроительства Администрации ЗАТО Северск </a:t>
                      </a:r>
                      <a:r>
                        <a:rPr kumimoji="0" lang="ru-RU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после получения согласований в других инстанциях</a:t>
                      </a:r>
                      <a:endParaRPr lang="ru-RU" sz="10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Заявитель не располагает информацией, что он должен получить разрешение на использование земель при планов ремонте сетей.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10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1. Провести совещание с </a:t>
                      </a:r>
                      <a:r>
                        <a:rPr lang="ru-RU" sz="105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основными получателями услуги (АО СВК, ОАО ТС, ООО Электросети) о необходимости при плановом ремонте получать разрешение на использование земель для выполнения работ,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по результатам которого рекомендовать </a:t>
                      </a:r>
                      <a:r>
                        <a:rPr lang="ru-RU" sz="1050" baseline="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ресурсоснабжающим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организациям заблаговременно получить разрешения на использование земель для выполнения ремонтных работ 2026 года.</a:t>
                      </a:r>
                      <a:endParaRPr lang="ru-RU" sz="105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Бабенышев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В.В.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Криницин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Д.Е.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Бадарханов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С.А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Шарафутдинов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М.А.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Генералов В.А.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Макаренко В.А.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Орлов В.В.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04.03.2026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aseline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Ресурсоснабжающие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организации заблаговременно оформят разрешения, для своевременного выполнения плановых работ по ремонту сетей. 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3650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2. Сделать информационное совещание в социальных сетях о требованиях при получение разрешения на  земляные работы и разрешения на использование земель. 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Криницин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Д.Е.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Орлов В.В.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Бадарханов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С.А.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15.04.2026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Увеличен охват информированием возможных заявителей 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6982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9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733"/>
                        </a:lnSpc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Специалист не разъясняет заявителю что при плановом ремонте у заявителя должно быть разрешение на использование земель от КАИГ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5000"/>
                        </a:lnSpc>
                        <a:buNone/>
                      </a:pPr>
                      <a:r>
                        <a:rPr lang="ru-RU" sz="1050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ru-RU" sz="105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Разработать</a:t>
                      </a:r>
                      <a:r>
                        <a:rPr lang="ru-RU" sz="105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памятку специалистам УЖКХ </a:t>
                      </a:r>
                      <a:r>
                        <a:rPr lang="ru-RU" sz="1050" kern="1200" baseline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ТиС</a:t>
                      </a:r>
                      <a:r>
                        <a:rPr lang="ru-RU" sz="105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и УВГТ об информировании заявителей при обращение для получения разрешения на земляные работы о необходимости при плановом характере работ получать отдельное разрешение на использование земель в КАИГ. Ознакомить специалистов оказывающих услугу с памяткой под роспись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Бадарханов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С.А.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Криницин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Д.Е.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Орлов В.В.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Фадеева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О.А.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10.04.2026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5000"/>
                        </a:lnSpc>
                        <a:buNone/>
                      </a:pP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Специалист оказывающий консультацию будет доводить информацию для заявителя о необходимости получения разрешения на использование земель, что сократит количество неудовлетворительных оценок и срок начала выполнения работ на объектах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6" name="object 3"/>
          <p:cNvGrpSpPr/>
          <p:nvPr/>
        </p:nvGrpSpPr>
        <p:grpSpPr>
          <a:xfrm>
            <a:off x="0" y="0"/>
            <a:ext cx="873760" cy="6858000"/>
            <a:chOff x="95056" y="219456"/>
            <a:chExt cx="655320" cy="4832985"/>
          </a:xfrm>
        </p:grpSpPr>
        <p:pic>
          <p:nvPicPr>
            <p:cNvPr id="7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8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400"/>
            </a:p>
          </p:txBody>
        </p:sp>
        <p:pic>
          <p:nvPicPr>
            <p:cNvPr id="9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10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11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cxnSp>
        <p:nvCxnSpPr>
          <p:cNvPr id="12" name="Прямая соединительная линия 11"/>
          <p:cNvCxnSpPr/>
          <p:nvPr/>
        </p:nvCxnSpPr>
        <p:spPr>
          <a:xfrm flipV="1">
            <a:off x="958345" y="856372"/>
            <a:ext cx="10902063" cy="2904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16061" y="158745"/>
            <a:ext cx="513347" cy="666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733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sym typeface="Wingdings" panose="05000000000000000000" pitchFamily="2" charset="2"/>
              </a:rPr>
              <a:t></a:t>
            </a:r>
            <a:endParaRPr lang="ru-RU" sz="3733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7862" y="0"/>
            <a:ext cx="1662545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05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E9FA4F7E-B29F-46C0-8A46-C82865B858F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ru" smtClean="0"/>
              <a:pPr/>
              <a:t>7</a:t>
            </a:fld>
            <a:endParaRPr lang="ru"/>
          </a:p>
        </p:txBody>
      </p:sp>
      <p:grpSp>
        <p:nvGrpSpPr>
          <p:cNvPr id="6" name="object 3"/>
          <p:cNvGrpSpPr/>
          <p:nvPr/>
        </p:nvGrpSpPr>
        <p:grpSpPr>
          <a:xfrm>
            <a:off x="0" y="0"/>
            <a:ext cx="873760" cy="6858000"/>
            <a:chOff x="95056" y="219456"/>
            <a:chExt cx="655320" cy="4832985"/>
          </a:xfrm>
        </p:grpSpPr>
        <p:pic>
          <p:nvPicPr>
            <p:cNvPr id="7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8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400"/>
            </a:p>
          </p:txBody>
        </p:sp>
        <p:pic>
          <p:nvPicPr>
            <p:cNvPr id="9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10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11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cxnSp>
        <p:nvCxnSpPr>
          <p:cNvPr id="12" name="Прямая соединительная линия 11"/>
          <p:cNvCxnSpPr/>
          <p:nvPr/>
        </p:nvCxnSpPr>
        <p:spPr>
          <a:xfrm flipV="1">
            <a:off x="958345" y="856372"/>
            <a:ext cx="10902063" cy="2904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7862" y="0"/>
            <a:ext cx="1662545" cy="812800"/>
          </a:xfrm>
          <a:prstGeom prst="rect">
            <a:avLst/>
          </a:prstGeom>
        </p:spPr>
      </p:pic>
      <p:graphicFrame>
        <p:nvGraphicFramePr>
          <p:cNvPr id="15" name="Таблица 14">
            <a:extLst>
              <a:ext uri="{FF2B5EF4-FFF2-40B4-BE49-F238E27FC236}">
                <a16:creationId xmlns="" xmlns:a16="http://schemas.microsoft.com/office/drawing/2014/main" id="{6454379A-9638-413C-A3CA-3DA60E6113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762045"/>
              </p:ext>
            </p:extLst>
          </p:nvPr>
        </p:nvGraphicFramePr>
        <p:xfrm>
          <a:off x="1156655" y="952717"/>
          <a:ext cx="10505438" cy="3959673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84967">
                  <a:extLst>
                    <a:ext uri="{9D8B030D-6E8A-4147-A177-3AD203B41FA5}">
                      <a16:colId xmlns="" xmlns:a16="http://schemas.microsoft.com/office/drawing/2014/main" val="4042167675"/>
                    </a:ext>
                  </a:extLst>
                </a:gridCol>
                <a:gridCol w="1260389">
                  <a:extLst>
                    <a:ext uri="{9D8B030D-6E8A-4147-A177-3AD203B41FA5}">
                      <a16:colId xmlns="" xmlns:a16="http://schemas.microsoft.com/office/drawing/2014/main" val="3261070498"/>
                    </a:ext>
                  </a:extLst>
                </a:gridCol>
                <a:gridCol w="1793789"/>
                <a:gridCol w="2952750">
                  <a:extLst>
                    <a:ext uri="{9D8B030D-6E8A-4147-A177-3AD203B41FA5}">
                      <a16:colId xmlns="" xmlns:a16="http://schemas.microsoft.com/office/drawing/2014/main" val="3988875028"/>
                    </a:ext>
                  </a:extLst>
                </a:gridCol>
                <a:gridCol w="1362075">
                  <a:extLst>
                    <a:ext uri="{9D8B030D-6E8A-4147-A177-3AD203B41FA5}">
                      <a16:colId xmlns="" xmlns:a16="http://schemas.microsoft.com/office/drawing/2014/main" val="615264471"/>
                    </a:ext>
                  </a:extLst>
                </a:gridCol>
                <a:gridCol w="1148921">
                  <a:extLst>
                    <a:ext uri="{9D8B030D-6E8A-4147-A177-3AD203B41FA5}">
                      <a16:colId xmlns="" xmlns:a16="http://schemas.microsoft.com/office/drawing/2014/main" val="2292347577"/>
                    </a:ext>
                  </a:extLst>
                </a:gridCol>
                <a:gridCol w="1702547"/>
              </a:tblGrid>
              <a:tr h="604045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900" dirty="0" smtClean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9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Проблемы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Коренная проблема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Ответственные 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Срок реализации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Эффект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86249" marR="86249" marT="86249" marB="8624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20795977"/>
                  </a:ext>
                </a:extLst>
              </a:tr>
              <a:tr h="11648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0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ru-RU" sz="10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733"/>
                        </a:lnSpc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ru-RU" sz="105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В листе согласования разрешения на земляные работы последним согласующим стоит КАИГ, соответственно заявитель к нему приходит последним, а при плановом ремонте КАИГ отказывает в согласовании информируя, что заявитель должен получить еще и разрешение на использование земель, выдаваемого КАИГ.</a:t>
                      </a:r>
                      <a:endParaRPr lang="ru-RU" sz="105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4. Изменить в листе согласования очередность согласования</a:t>
                      </a: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Криницин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Д.Е.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Орлов В.В.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Фадеева О.А.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10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10.04.2026</a:t>
                      </a:r>
                      <a:endParaRPr lang="ru-RU" sz="10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10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После получения информации в УЖКХ </a:t>
                      </a:r>
                      <a:r>
                        <a:rPr lang="ru-RU" sz="1050" dirty="0" err="1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ТиС</a:t>
                      </a:r>
                      <a:r>
                        <a:rPr lang="ru-RU" sz="10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(УВГТ) </a:t>
                      </a:r>
                      <a:r>
                        <a:rPr lang="ru-RU" sz="105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заявитель  обратиться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в КАИГ с заявлением на получение разрешения на использования земель и сразу согласует лист согласования на земляные работы. Результатом будет повышение удовлетворенности клиентов получением услуг и исключение повторных согласований в связи с отказом согласования КАИГ.</a:t>
                      </a:r>
                      <a:endParaRPr lang="ru-RU" sz="105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21607" marR="21607" marT="21607" marB="216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21974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824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9"/>
          <p:cNvSpPr txBox="1">
            <a:spLocks noGrp="1"/>
          </p:cNvSpPr>
          <p:nvPr>
            <p:ph type="title"/>
          </p:nvPr>
        </p:nvSpPr>
        <p:spPr>
          <a:xfrm>
            <a:off x="866905" y="1"/>
            <a:ext cx="10965476" cy="92502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pPr algn="ctr"/>
            <a:r>
              <a:rPr lang="ru-RU" dirty="0" smtClean="0">
                <a:solidFill>
                  <a:srgbClr val="1F3B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  <a:ea typeface="Roboto"/>
                <a:cs typeface="Roboto"/>
                <a:sym typeface="Roboto"/>
              </a:rPr>
              <a:t>Итоги реализации</a:t>
            </a:r>
            <a:endParaRPr dirty="0">
              <a:solidFill>
                <a:srgbClr val="1F3B7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0" name="Google Shape;180;p1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rmAutofit/>
          </a:bodyPr>
          <a:lstStyle/>
          <a:p>
            <a:fld id="{00000000-1234-1234-1234-123412341234}" type="slidenum">
              <a:rPr lang="ru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pPr/>
              <a:t>8</a:t>
            </a:fld>
            <a:endParaRPr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5" name="Google Shape;185;p19"/>
          <p:cNvSpPr txBox="1"/>
          <p:nvPr/>
        </p:nvSpPr>
        <p:spPr>
          <a:xfrm>
            <a:off x="958343" y="5382887"/>
            <a:ext cx="5226423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endParaRPr sz="1867" dirty="0"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1" name="object 3"/>
          <p:cNvGrpSpPr/>
          <p:nvPr/>
        </p:nvGrpSpPr>
        <p:grpSpPr>
          <a:xfrm>
            <a:off x="0" y="0"/>
            <a:ext cx="873760" cy="6858000"/>
            <a:chOff x="95056" y="219456"/>
            <a:chExt cx="655320" cy="4832985"/>
          </a:xfrm>
        </p:grpSpPr>
        <p:pic>
          <p:nvPicPr>
            <p:cNvPr id="12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13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400"/>
            </a:p>
          </p:txBody>
        </p:sp>
        <p:pic>
          <p:nvPicPr>
            <p:cNvPr id="14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15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16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cxnSp>
        <p:nvCxnSpPr>
          <p:cNvPr id="17" name="Прямая соединительная линия 16"/>
          <p:cNvCxnSpPr/>
          <p:nvPr/>
        </p:nvCxnSpPr>
        <p:spPr>
          <a:xfrm flipV="1">
            <a:off x="1005811" y="905259"/>
            <a:ext cx="10902063" cy="2904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24890" y="-8471"/>
            <a:ext cx="1681095" cy="850617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1825817F-E1E0-7A03-8D03-C3B336AEAA02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31359" y="34679"/>
            <a:ext cx="754292" cy="729020"/>
          </a:xfrm>
          <a:prstGeom prst="rect">
            <a:avLst/>
          </a:prstGeom>
        </p:spPr>
      </p:pic>
      <p:grpSp>
        <p:nvGrpSpPr>
          <p:cNvPr id="21" name="Группа 20"/>
          <p:cNvGrpSpPr/>
          <p:nvPr/>
        </p:nvGrpSpPr>
        <p:grpSpPr>
          <a:xfrm>
            <a:off x="1336251" y="1066543"/>
            <a:ext cx="10691959" cy="670172"/>
            <a:chOff x="23520" y="-6830"/>
            <a:chExt cx="4093976" cy="53340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23520" y="-6830"/>
              <a:ext cx="4093976" cy="5334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Скругленный прямоугольник 4"/>
            <p:cNvSpPr/>
            <p:nvPr/>
          </p:nvSpPr>
          <p:spPr>
            <a:xfrm>
              <a:off x="108641" y="18870"/>
              <a:ext cx="3962054" cy="42617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1280" tIns="40640" rIns="81280" bIns="40640" numCol="1" spcCol="1270" anchor="ctr" anchorCtr="0">
              <a:noAutofit/>
            </a:bodyPr>
            <a:lstStyle/>
            <a:p>
              <a:pPr defTabSz="9482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Исключены отказы </a:t>
              </a:r>
              <a:r>
                <a:rPr lang="ru-RU" sz="1600" dirty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согласования Комитетом архитектуры и градостроительства Администрации ЗАТО Северск </a:t>
              </a:r>
              <a:r>
                <a:rPr lang="ru-RU" sz="1600" dirty="0" smtClean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листов согласования разрешения на земляные работы</a:t>
              </a:r>
              <a:endParaRPr lang="ru-RU" sz="1600" dirty="0">
                <a:solidFill>
                  <a:srgbClr val="7030A0"/>
                </a:solidFill>
              </a:endParaRPr>
            </a:p>
          </p:txBody>
        </p:sp>
      </p:grpSp>
      <p:sp>
        <p:nvSpPr>
          <p:cNvPr id="38" name="object 13">
            <a:extLst>
              <a:ext uri="{FF2B5EF4-FFF2-40B4-BE49-F238E27FC236}">
                <a16:creationId xmlns="" xmlns:a16="http://schemas.microsoft.com/office/drawing/2014/main" id="{D025B078-D12E-BD39-C749-07AC8FEAFD4A}"/>
              </a:ext>
            </a:extLst>
          </p:cNvPr>
          <p:cNvSpPr txBox="1"/>
          <p:nvPr/>
        </p:nvSpPr>
        <p:spPr>
          <a:xfrm>
            <a:off x="10034104" y="2901693"/>
            <a:ext cx="1131992" cy="335199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defTabSz="1219170">
              <a:spcBef>
                <a:spcPts val="133"/>
              </a:spcBef>
              <a:defRPr/>
            </a:pPr>
            <a:r>
              <a:rPr sz="2067" kern="0" spc="233" dirty="0">
                <a:solidFill>
                  <a:srgbClr val="464643"/>
                </a:solidFill>
                <a:latin typeface="Arial Black"/>
                <a:cs typeface="Arial Black"/>
              </a:rPr>
              <a:t> </a:t>
            </a:r>
            <a:endParaRPr sz="3733" kern="0" dirty="0">
              <a:solidFill>
                <a:srgbClr val="92D050"/>
              </a:solidFill>
              <a:latin typeface="Arial Black"/>
              <a:cs typeface="Arial Black"/>
            </a:endParaRPr>
          </a:p>
        </p:txBody>
      </p:sp>
      <p:grpSp>
        <p:nvGrpSpPr>
          <p:cNvPr id="105" name="Группа 104"/>
          <p:cNvGrpSpPr/>
          <p:nvPr/>
        </p:nvGrpSpPr>
        <p:grpSpPr>
          <a:xfrm>
            <a:off x="5200650" y="3256618"/>
            <a:ext cx="6311271" cy="1115271"/>
            <a:chOff x="0" y="-32719"/>
            <a:chExt cx="3962400" cy="502630"/>
          </a:xfrm>
        </p:grpSpPr>
        <p:sp>
          <p:nvSpPr>
            <p:cNvPr id="106" name="Скругленный прямоугольник 105"/>
            <p:cNvSpPr/>
            <p:nvPr/>
          </p:nvSpPr>
          <p:spPr>
            <a:xfrm>
              <a:off x="0" y="-32719"/>
              <a:ext cx="3962400" cy="50263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7" name="Скругленный прямоугольник 4"/>
            <p:cNvSpPr/>
            <p:nvPr/>
          </p:nvSpPr>
          <p:spPr>
            <a:xfrm>
              <a:off x="44346" y="4370"/>
              <a:ext cx="3912047" cy="42990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1120" tIns="71120" rIns="71120" bIns="71120" numCol="1" spcCol="1270" anchor="ctr" anchorCtr="0">
              <a:noAutofit/>
            </a:bodyPr>
            <a:lstStyle/>
            <a:p>
              <a:pPr defTabSz="82971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solidFill>
                    <a:srgbClr val="7030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Удовлетворенность граждан </a:t>
              </a:r>
              <a:r>
                <a:rPr lang="ru-RU" sz="1600" dirty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предоставлением муниципальной услуги «Предоставление разрешения на осуществление земляных работ</a:t>
              </a:r>
              <a:r>
                <a:rPr lang="ru-RU" sz="1600" dirty="0" smtClean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» не ниже 97% </a:t>
              </a:r>
              <a:endParaRPr lang="ru-RU" sz="16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9346" y="1166043"/>
            <a:ext cx="652805" cy="369367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06205" y="3574452"/>
            <a:ext cx="652805" cy="36936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22895" y="5363161"/>
            <a:ext cx="652805" cy="3693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8342" y="1830282"/>
            <a:ext cx="3114027" cy="4281095"/>
          </a:xfrm>
          <a:prstGeom prst="rect">
            <a:avLst/>
          </a:prstGeom>
        </p:spPr>
      </p:pic>
      <p:grpSp>
        <p:nvGrpSpPr>
          <p:cNvPr id="29" name="Группа 28"/>
          <p:cNvGrpSpPr/>
          <p:nvPr/>
        </p:nvGrpSpPr>
        <p:grpSpPr>
          <a:xfrm>
            <a:off x="3790401" y="1905001"/>
            <a:ext cx="7626270" cy="1215137"/>
            <a:chOff x="23520" y="-6830"/>
            <a:chExt cx="4093976" cy="53340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3520" y="-6830"/>
              <a:ext cx="4093976" cy="5334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165894" y="46784"/>
              <a:ext cx="3946357" cy="42617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1280" tIns="40640" rIns="81280" bIns="40640" numCol="1" spcCol="1270" anchor="ctr" anchorCtr="0">
              <a:noAutofit/>
            </a:bodyPr>
            <a:lstStyle/>
            <a:p>
              <a:pPr defTabSz="9482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Юридические лица заблаговременно оформляют разрешения на использование земель при плановом ремонте и не получают отказов в согласовании разрешения на земляные работы</a:t>
              </a:r>
              <a:endParaRPr lang="ru-RU" sz="1600" dirty="0">
                <a:solidFill>
                  <a:srgbClr val="7030A0"/>
                </a:solidFill>
              </a:endParaRPr>
            </a:p>
          </p:txBody>
        </p:sp>
      </p:grpSp>
      <p:pic>
        <p:nvPicPr>
          <p:cNvPr id="32" name="Рисунок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93041" y="2402101"/>
            <a:ext cx="652805" cy="369367"/>
          </a:xfrm>
          <a:prstGeom prst="rect">
            <a:avLst/>
          </a:prstGeom>
        </p:spPr>
      </p:pic>
      <p:grpSp>
        <p:nvGrpSpPr>
          <p:cNvPr id="33" name="Группа 32"/>
          <p:cNvGrpSpPr/>
          <p:nvPr/>
        </p:nvGrpSpPr>
        <p:grpSpPr>
          <a:xfrm>
            <a:off x="6076950" y="4620974"/>
            <a:ext cx="5434971" cy="1398826"/>
            <a:chOff x="0" y="-32719"/>
            <a:chExt cx="3962400" cy="502630"/>
          </a:xfrm>
        </p:grpSpPr>
        <p:sp>
          <p:nvSpPr>
            <p:cNvPr id="34" name="Скругленный прямоугольник 33"/>
            <p:cNvSpPr/>
            <p:nvPr/>
          </p:nvSpPr>
          <p:spPr>
            <a:xfrm>
              <a:off x="0" y="-32719"/>
              <a:ext cx="3962400" cy="50263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Скругленный прямоугольник 4"/>
            <p:cNvSpPr/>
            <p:nvPr/>
          </p:nvSpPr>
          <p:spPr>
            <a:xfrm>
              <a:off x="44346" y="4370"/>
              <a:ext cx="3912047" cy="42990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1120" tIns="71120" rIns="71120" bIns="71120" numCol="1" spcCol="1270" anchor="ctr" anchorCtr="0">
              <a:noAutofit/>
            </a:bodyPr>
            <a:lstStyle/>
            <a:p>
              <a:pPr defTabSz="82971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solidFill>
                    <a:srgbClr val="7030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 2 раза сокращен срок согласования листа </a:t>
              </a:r>
              <a:r>
                <a:rPr lang="ru-RU" sz="1600" dirty="0" smtClean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на </a:t>
              </a:r>
              <a:r>
                <a:rPr lang="ru-RU" sz="1600" dirty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осуществление земляных </a:t>
              </a:r>
              <a:r>
                <a:rPr lang="ru-RU" sz="1600" dirty="0" smtClean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работ при плановом характере работ за счет параллельного получения разрешений на использование земель и земляные работы </a:t>
              </a:r>
              <a:endParaRPr lang="ru-RU" sz="16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82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ый треугольник 21"/>
          <p:cNvSpPr/>
          <p:nvPr/>
        </p:nvSpPr>
        <p:spPr>
          <a:xfrm rot="5400000">
            <a:off x="267072" y="-267072"/>
            <a:ext cx="6858000" cy="7392144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 rot="5400000">
            <a:off x="-540005" y="540005"/>
            <a:ext cx="6858001" cy="5777995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9633432" y="5085185"/>
            <a:ext cx="2558568" cy="1772815"/>
          </a:xfrm>
          <a:prstGeom prst="rect">
            <a:avLst/>
          </a:prstGeom>
        </p:spPr>
      </p:pic>
      <p:sp>
        <p:nvSpPr>
          <p:cNvPr id="20" name="Прямоугольный треугольник 19"/>
          <p:cNvSpPr/>
          <p:nvPr/>
        </p:nvSpPr>
        <p:spPr>
          <a:xfrm rot="5400000">
            <a:off x="-1209093" y="1209092"/>
            <a:ext cx="6858001" cy="4439819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-1892872" y="1892869"/>
            <a:ext cx="6857403" cy="3071667"/>
          </a:xfrm>
          <a:prstGeom prst="rtTriangle">
            <a:avLst/>
          </a:prstGeom>
          <a:solidFill>
            <a:srgbClr val="183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5400000">
            <a:off x="-2577245" y="2577247"/>
            <a:ext cx="6858001" cy="170351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6417" y="560695"/>
            <a:ext cx="905985" cy="1104439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93086" y="2925570"/>
            <a:ext cx="755827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sp>
        <p:nvSpPr>
          <p:cNvPr id="3" name="AutoShape 2" descr="https://i.okcdn.ru/i?r=BDEGV1SoxFQVqRl8uRaxX9H1pEKcK7cU3iHi7I2eDGAHfngxupa5APZHBba1AQ66Z88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37597" t="24801" r="37597" b="31100"/>
          <a:stretch/>
        </p:blipFill>
        <p:spPr>
          <a:xfrm>
            <a:off x="3289949" y="4079896"/>
            <a:ext cx="2299737" cy="2299737"/>
          </a:xfrm>
          <a:prstGeom prst="rect">
            <a:avLst/>
          </a:prstGeom>
        </p:spPr>
      </p:pic>
      <p:graphicFrame>
        <p:nvGraphicFramePr>
          <p:cNvPr id="13" name="Схема 12"/>
          <p:cNvGraphicFramePr/>
          <p:nvPr/>
        </p:nvGraphicFramePr>
        <p:xfrm>
          <a:off x="4843464" y="2888675"/>
          <a:ext cx="2505075" cy="10806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5" name="Рисунок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05152" y="767619"/>
            <a:ext cx="1658256" cy="69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32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3097</TotalTime>
  <Words>1588</Words>
  <Application>Microsoft Office PowerPoint</Application>
  <PresentationFormat>Широкоэкранный</PresentationFormat>
  <Paragraphs>251</Paragraphs>
  <Slides>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Roboto</vt:lpstr>
      <vt:lpstr>Times New Roman</vt:lpstr>
      <vt:lpstr>Wingdings</vt:lpstr>
      <vt:lpstr>Тема Office</vt:lpstr>
      <vt:lpstr>Презентация PowerPoint</vt:lpstr>
      <vt:lpstr>Презентация PowerPoint</vt:lpstr>
      <vt:lpstr>Обоснование выбора проекта</vt:lpstr>
      <vt:lpstr>Презентация PowerPoint</vt:lpstr>
      <vt:lpstr>Презентация PowerPoint</vt:lpstr>
      <vt:lpstr>План мероприятий по реализации проекта</vt:lpstr>
      <vt:lpstr>Презентация PowerPoint</vt:lpstr>
      <vt:lpstr>Итоги реализации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Негодина Е.А.</dc:creator>
  <cp:lastModifiedBy>Трапезников В.Ю.</cp:lastModifiedBy>
  <cp:revision>88</cp:revision>
  <cp:lastPrinted>2026-02-25T01:43:31Z</cp:lastPrinted>
  <dcterms:created xsi:type="dcterms:W3CDTF">2025-09-08T09:01:30Z</dcterms:created>
  <dcterms:modified xsi:type="dcterms:W3CDTF">2026-04-28T04:02:56Z</dcterms:modified>
</cp:coreProperties>
</file>