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67" r:id="rId3"/>
    <p:sldId id="266" r:id="rId4"/>
    <p:sldId id="258" r:id="rId5"/>
    <p:sldId id="259" r:id="rId6"/>
    <p:sldId id="260" r:id="rId7"/>
    <p:sldId id="261" r:id="rId8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0D1FE2-453D-4507-95F6-07BC1473F67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1177B9-8020-4C82-9014-D9720C6F52BB}" type="pres">
      <dgm:prSet presAssocID="{D60D1FE2-453D-4507-95F6-07BC1473F6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B9D5060-5171-4BBC-AA2C-DDB0B957B75E}" type="presOf" srcId="{D60D1FE2-453D-4507-95F6-07BC1473F674}" destId="{971177B9-8020-4C82-9014-D9720C6F52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3E64BA-B593-4814-B775-030F4DF91694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A9F31A-B23C-4BC8-92DB-5032855039EE}" type="pres">
      <dgm:prSet presAssocID="{B83E64BA-B593-4814-B775-030F4DF9169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A7DBB12E-7A55-431E-AA17-6DC7FB18F4AF}" type="presOf" srcId="{B83E64BA-B593-4814-B775-030F4DF91694}" destId="{33A9F31A-B23C-4BC8-92DB-5032855039EE}" srcOrd="0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EF5F5-E2A0-4045-BD78-63678F9BFECB}" type="doc">
      <dgm:prSet loTypeId="urn:microsoft.com/office/officeart/2005/8/layout/vList3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A9802E-9DF9-453E-9DBB-4E1FA9269A52}" type="pres">
      <dgm:prSet presAssocID="{B14EF5F5-E2A0-4045-BD78-63678F9BFEC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39B5E796-5F6E-40B7-A636-E522C22843E4}" type="presOf" srcId="{B14EF5F5-E2A0-4045-BD78-63678F9BFECB}" destId="{5DA9802E-9DF9-453E-9DBB-4E1FA9269A52}" srcOrd="0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F3E47ED-C014-4874-8A38-9B3158D329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873FC7-B2C6-4BBB-B977-DB3DCB6DF81E}" type="pres">
      <dgm:prSet presAssocID="{1F3E47ED-C014-4874-8A38-9B3158D329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56679063-0F6E-4C02-9268-730734834518}" type="presOf" srcId="{1F3E47ED-C014-4874-8A38-9B3158D32951}" destId="{9B873FC7-B2C6-4BBB-B977-DB3DCB6DF8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A2317-B337-44EF-9B2C-86689C215631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997DE-1BB6-4717-B399-FE1B31AF5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059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309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88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885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423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214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971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028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434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589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043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665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531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diagramQuickStyle" Target="../diagrams/quickStyle2.xml"/><Relationship Id="rId18" Type="http://schemas.openxmlformats.org/officeDocument/2006/relationships/diagramQuickStyle" Target="../diagrams/quickStyle3.xml"/><Relationship Id="rId3" Type="http://schemas.openxmlformats.org/officeDocument/2006/relationships/diagramLayout" Target="../diagrams/layout1.xml"/><Relationship Id="rId21" Type="http://schemas.openxmlformats.org/officeDocument/2006/relationships/diagramData" Target="../diagrams/data4.xml"/><Relationship Id="rId7" Type="http://schemas.openxmlformats.org/officeDocument/2006/relationships/image" Target="../media/image6.png"/><Relationship Id="rId12" Type="http://schemas.openxmlformats.org/officeDocument/2006/relationships/diagramLayout" Target="../diagrams/layout2.xml"/><Relationship Id="rId17" Type="http://schemas.openxmlformats.org/officeDocument/2006/relationships/diagramLayout" Target="../diagrams/layout3.xml"/><Relationship Id="rId25" Type="http://schemas.microsoft.com/office/2007/relationships/diagramDrawing" Target="../diagrams/drawing4.xml"/><Relationship Id="rId2" Type="http://schemas.openxmlformats.org/officeDocument/2006/relationships/diagramData" Target="../diagrams/data1.xml"/><Relationship Id="rId16" Type="http://schemas.openxmlformats.org/officeDocument/2006/relationships/diagramData" Target="../diagrams/data3.xml"/><Relationship Id="rId20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Data" Target="../diagrams/data2.xml"/><Relationship Id="rId24" Type="http://schemas.openxmlformats.org/officeDocument/2006/relationships/diagramColors" Target="../diagrams/colors4.xml"/><Relationship Id="rId5" Type="http://schemas.openxmlformats.org/officeDocument/2006/relationships/diagramColors" Target="../diagrams/colors1.xml"/><Relationship Id="rId15" Type="http://schemas.microsoft.com/office/2007/relationships/diagramDrawing" Target="../diagrams/drawing2.xml"/><Relationship Id="rId23" Type="http://schemas.openxmlformats.org/officeDocument/2006/relationships/diagramQuickStyle" Target="../diagrams/quickStyle4.xml"/><Relationship Id="rId10" Type="http://schemas.openxmlformats.org/officeDocument/2006/relationships/image" Target="../media/image9.jpeg"/><Relationship Id="rId19" Type="http://schemas.openxmlformats.org/officeDocument/2006/relationships/diagramColors" Target="../diagrams/colors3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8.png"/><Relationship Id="rId14" Type="http://schemas.openxmlformats.org/officeDocument/2006/relationships/diagramColors" Target="../diagrams/colors2.xml"/><Relationship Id="rId22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11.emf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66" y="1280159"/>
            <a:ext cx="5519677" cy="4172551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881" y="368930"/>
            <a:ext cx="1145719" cy="548257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5196431" y="240632"/>
            <a:ext cx="1724133" cy="6179419"/>
            <a:chOff x="6053079" y="-4355"/>
            <a:chExt cx="2439065" cy="6866710"/>
          </a:xfrm>
        </p:grpSpPr>
        <p:sp>
          <p:nvSpPr>
            <p:cNvPr id="31" name="Равнобедренный треугольник 30"/>
            <p:cNvSpPr/>
            <p:nvPr/>
          </p:nvSpPr>
          <p:spPr>
            <a:xfrm rot="5400000">
              <a:off x="3844638" y="2210494"/>
              <a:ext cx="6862354" cy="2432659"/>
            </a:xfrm>
            <a:prstGeom prst="triangle">
              <a:avLst>
                <a:gd name="adj" fmla="val 50381"/>
              </a:avLst>
            </a:prstGeom>
            <a:solidFill>
              <a:srgbClr val="8484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22" name="Равнобедренный треугольник 21"/>
            <p:cNvSpPr/>
            <p:nvPr/>
          </p:nvSpPr>
          <p:spPr>
            <a:xfrm rot="5400000">
              <a:off x="3769498" y="2285634"/>
              <a:ext cx="6862355" cy="2282378"/>
            </a:xfrm>
            <a:prstGeom prst="triangle">
              <a:avLst>
                <a:gd name="adj" fmla="val 50381"/>
              </a:avLst>
            </a:prstGeom>
            <a:solidFill>
              <a:srgbClr val="F79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" name="Равнобедренный треугольник 2"/>
            <p:cNvSpPr/>
            <p:nvPr/>
          </p:nvSpPr>
          <p:spPr>
            <a:xfrm rot="5400000">
              <a:off x="3703193" y="2345531"/>
              <a:ext cx="6866710" cy="2166938"/>
            </a:xfrm>
            <a:prstGeom prst="triangle">
              <a:avLst>
                <a:gd name="adj" fmla="val 5038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7" name="Надпись 23">
            <a:extLst>
              <a:ext uri="{FF2B5EF4-FFF2-40B4-BE49-F238E27FC236}">
                <a16:creationId xmlns="" xmlns:a16="http://schemas.microsoft.com/office/drawing/2014/main" id="{C1165547-DF3A-4694-9097-2BDAF2003713}"/>
              </a:ext>
            </a:extLst>
          </p:cNvPr>
          <p:cNvSpPr txBox="1"/>
          <p:nvPr/>
        </p:nvSpPr>
        <p:spPr>
          <a:xfrm>
            <a:off x="250257" y="2174886"/>
            <a:ext cx="5746283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400">
                <a:solidFill>
                  <a:srgbClr val="565656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defRPr>
            </a:lvl1pPr>
          </a:lstStyle>
          <a:p>
            <a:pPr algn="ctr" fontAlgn="base"/>
            <a:r>
              <a:rPr lang="ru-RU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процесса оказания материальной помощи жителям ЗАТО </a:t>
            </a:r>
            <a:r>
              <a:rPr lang="ru-RU" sz="2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Северск, оказавшимся </a:t>
            </a:r>
            <a:r>
              <a:rPr lang="ru-RU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трудной жизненной ситуации</a:t>
            </a:r>
            <a:endParaRPr lang="ru-RU" sz="3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327B1894-064C-D4F4-8AAB-F2FA59842022}"/>
              </a:ext>
            </a:extLst>
          </p:cNvPr>
          <p:cNvSpPr txBox="1"/>
          <p:nvPr/>
        </p:nvSpPr>
        <p:spPr>
          <a:xfrm>
            <a:off x="436571" y="5349647"/>
            <a:ext cx="5993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0" algn="l"/>
              </a:tabLst>
              <a:defRPr/>
            </a:pPr>
            <a:r>
              <a:rPr lang="ru-RU" sz="2800" b="1" dirty="0" smtClean="0">
                <a:solidFill>
                  <a:srgbClr val="F7931D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Докладчик</a:t>
            </a:r>
            <a:r>
              <a:rPr lang="en-US" sz="2800" b="1" dirty="0" smtClean="0">
                <a:solidFill>
                  <a:srgbClr val="F7931D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:</a:t>
            </a:r>
            <a:r>
              <a:rPr lang="ru-RU" sz="2800" b="1" dirty="0" smtClean="0">
                <a:solidFill>
                  <a:srgbClr val="F7931D"/>
                </a:solidFill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  </a:t>
            </a:r>
          </a:p>
          <a:p>
            <a:pPr>
              <a:tabLst>
                <a:tab pos="0" algn="l"/>
              </a:tabLst>
              <a:defRPr/>
            </a:pPr>
            <a:r>
              <a:rPr lang="ru-RU" sz="2000" b="1" dirty="0" err="1" smtClean="0">
                <a:solidFill>
                  <a:srgbClr val="565656"/>
                </a:solidFill>
                <a:latin typeface="Arial" panose="020B0604020202020204" pitchFamily="34" charset="0"/>
                <a:ea typeface="Open Sans Light" pitchFamily="2" charset="0"/>
                <a:cs typeface="Arial" panose="020B0604020202020204" pitchFamily="34" charset="0"/>
              </a:rPr>
              <a:t>Вышебаба</a:t>
            </a:r>
            <a:r>
              <a:rPr lang="ru-RU" sz="2000" b="1" dirty="0" smtClean="0">
                <a:solidFill>
                  <a:srgbClr val="565656"/>
                </a:solidFill>
                <a:latin typeface="Arial" panose="020B0604020202020204" pitchFamily="34" charset="0"/>
                <a:ea typeface="Open Sans Light" pitchFamily="2" charset="0"/>
                <a:cs typeface="Arial" panose="020B0604020202020204" pitchFamily="34" charset="0"/>
              </a:rPr>
              <a:t> Наталья </a:t>
            </a:r>
            <a:r>
              <a:rPr lang="ru-RU" sz="2000" b="1" dirty="0">
                <a:solidFill>
                  <a:srgbClr val="565656"/>
                </a:solidFill>
                <a:latin typeface="Arial" panose="020B0604020202020204" pitchFamily="34" charset="0"/>
                <a:ea typeface="Open Sans Light" pitchFamily="2" charset="0"/>
                <a:cs typeface="Arial" panose="020B0604020202020204" pitchFamily="34" charset="0"/>
              </a:rPr>
              <a:t>Александровна</a:t>
            </a:r>
          </a:p>
          <a:p>
            <a:pPr>
              <a:tabLst>
                <a:tab pos="0" algn="l"/>
              </a:tabLst>
              <a:defRPr/>
            </a:pPr>
            <a:endParaRPr lang="ru-RU" dirty="0">
              <a:solidFill>
                <a:srgbClr val="565656"/>
              </a:solidFill>
              <a:latin typeface="Arial" panose="020B0604020202020204" pitchFamily="34" charset="0"/>
              <a:ea typeface="Open Sans Light" pitchFamily="2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915" y="368930"/>
            <a:ext cx="562508" cy="6857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2582824" y="469065"/>
            <a:ext cx="544526" cy="44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95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81" t="12373" b="10510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969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Схема 51"/>
          <p:cNvGraphicFramePr/>
          <p:nvPr>
            <p:extLst>
              <p:ext uri="{D42A27DB-BD31-4B8C-83A1-F6EECF244321}">
                <p14:modId xmlns:p14="http://schemas.microsoft.com/office/powerpoint/2010/main" val="2403112006"/>
              </p:ext>
            </p:extLst>
          </p:nvPr>
        </p:nvGraphicFramePr>
        <p:xfrm>
          <a:off x="7010400" y="1437283"/>
          <a:ext cx="4500880" cy="651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object 7"/>
          <p:cNvGrpSpPr/>
          <p:nvPr/>
        </p:nvGrpSpPr>
        <p:grpSpPr>
          <a:xfrm>
            <a:off x="10240" y="128015"/>
            <a:ext cx="818811" cy="6590453"/>
            <a:chOff x="7680" y="96011"/>
            <a:chExt cx="614108" cy="4942840"/>
          </a:xfrm>
        </p:grpSpPr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863" y="96011"/>
              <a:ext cx="178435" cy="4942840"/>
            </a:xfrm>
            <a:custGeom>
              <a:avLst/>
              <a:gdLst/>
              <a:ahLst/>
              <a:cxnLst/>
              <a:rect l="l" t="t" r="r" b="b"/>
              <a:pathLst>
                <a:path w="178435" h="4942840">
                  <a:moveTo>
                    <a:pt x="178308" y="0"/>
                  </a:moveTo>
                  <a:lnTo>
                    <a:pt x="0" y="0"/>
                  </a:lnTo>
                  <a:lnTo>
                    <a:pt x="0" y="4942332"/>
                  </a:lnTo>
                  <a:lnTo>
                    <a:pt x="178308" y="4942332"/>
                  </a:lnTo>
                  <a:lnTo>
                    <a:pt x="1783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3171" y="713231"/>
              <a:ext cx="384047" cy="4937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7744" y="178307"/>
              <a:ext cx="379475" cy="411479"/>
            </a:xfrm>
            <a:prstGeom prst="rect">
              <a:avLst/>
            </a:prstGeom>
          </p:spPr>
        </p:pic>
      </p:grp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912863"/>
              </p:ext>
            </p:extLst>
          </p:nvPr>
        </p:nvGraphicFramePr>
        <p:xfrm>
          <a:off x="737041" y="1515908"/>
          <a:ext cx="4432233" cy="463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983207" y="143430"/>
            <a:ext cx="3841327" cy="388994"/>
          </a:xfrm>
          <a:prstGeom prst="rect">
            <a:avLst/>
          </a:prstGeom>
        </p:spPr>
        <p:txBody>
          <a:bodyPr vert="horz" wrap="square" lIns="0" tIns="19472" rIns="0" bIns="0" rtlCol="0" anchor="ctr">
            <a:spAutoFit/>
          </a:bodyPr>
          <a:lstStyle/>
          <a:p>
            <a:pPr marL="16933">
              <a:lnSpc>
                <a:spcPct val="100000"/>
              </a:lnSpc>
              <a:spcBef>
                <a:spcPts val="152"/>
              </a:spcBef>
            </a:pPr>
            <a:r>
              <a:rPr sz="2400" b="1" dirty="0">
                <a:latin typeface="+mn-lt"/>
              </a:rPr>
              <a:t>Обоснование</a:t>
            </a:r>
            <a:r>
              <a:rPr sz="2400" b="1" spc="-113" dirty="0">
                <a:latin typeface="+mn-lt"/>
              </a:rPr>
              <a:t> </a:t>
            </a:r>
            <a:r>
              <a:rPr sz="2400" b="1" spc="-13" dirty="0">
                <a:latin typeface="+mn-lt"/>
              </a:rPr>
              <a:t>выбора:</a:t>
            </a:r>
            <a:endParaRPr sz="2400" b="1" dirty="0">
              <a:latin typeface="+mn-lt"/>
            </a:endParaRP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055298026"/>
              </p:ext>
            </p:extLst>
          </p:nvPr>
        </p:nvGraphicFramePr>
        <p:xfrm>
          <a:off x="6124972" y="3212370"/>
          <a:ext cx="5488939" cy="1058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40" name="object 40"/>
          <p:cNvSpPr txBox="1"/>
          <p:nvPr/>
        </p:nvSpPr>
        <p:spPr>
          <a:xfrm>
            <a:off x="7548244" y="748676"/>
            <a:ext cx="4520353" cy="327439"/>
          </a:xfrm>
          <a:prstGeom prst="rect">
            <a:avLst/>
          </a:prstGeom>
        </p:spPr>
        <p:txBody>
          <a:bodyPr vert="horz" wrap="square" lIns="0" tIns="19472" rIns="0" bIns="0" rtlCol="0">
            <a:spAutoFit/>
          </a:bodyPr>
          <a:lstStyle/>
          <a:p>
            <a:pPr marL="16933" marR="0" lvl="0" indent="0" algn="l" defTabSz="914400" rtl="0" eaLnBrk="1" fontAlgn="auto" latinLnBrk="0" hangingPunct="1">
              <a:lnSpc>
                <a:spcPct val="100000"/>
              </a:lnSpc>
              <a:spcBef>
                <a:spcPts val="15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Цели</a:t>
            </a:r>
            <a:r>
              <a:rPr kumimoji="0" sz="2000" b="1" i="0" u="none" strike="noStrike" kern="1200" cap="none" spc="-7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sz="2000" b="1" i="0" u="none" strike="noStrike" kern="1200" cap="none" spc="-13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graphicFrame>
        <p:nvGraphicFramePr>
          <p:cNvPr id="53" name="Схема 52"/>
          <p:cNvGraphicFramePr/>
          <p:nvPr>
            <p:extLst>
              <p:ext uri="{D42A27DB-BD31-4B8C-83A1-F6EECF244321}">
                <p14:modId xmlns:p14="http://schemas.microsoft.com/office/powerpoint/2010/main" val="1752682154"/>
              </p:ext>
            </p:extLst>
          </p:nvPr>
        </p:nvGraphicFramePr>
        <p:xfrm>
          <a:off x="7002964" y="2268045"/>
          <a:ext cx="4610947" cy="708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1" r:lo="rId22" r:qs="rId23" r:cs="rId24"/>
          </a:graphicData>
        </a:graphic>
      </p:graphicFrame>
      <p:sp>
        <p:nvSpPr>
          <p:cNvPr id="49" name="object 40">
            <a:extLst>
              <a:ext uri="{FF2B5EF4-FFF2-40B4-BE49-F238E27FC236}">
                <a16:creationId xmlns="" xmlns:a16="http://schemas.microsoft.com/office/drawing/2014/main" id="{570F97D3-6CC5-3438-20BA-F866504562EE}"/>
              </a:ext>
            </a:extLst>
          </p:cNvPr>
          <p:cNvSpPr txBox="1"/>
          <p:nvPr/>
        </p:nvSpPr>
        <p:spPr>
          <a:xfrm>
            <a:off x="1088053" y="650947"/>
            <a:ext cx="4520353" cy="430096"/>
          </a:xfrm>
          <a:prstGeom prst="rect">
            <a:avLst/>
          </a:prstGeom>
        </p:spPr>
        <p:txBody>
          <a:bodyPr vert="horz" wrap="square" lIns="0" tIns="19472" rIns="0" bIns="0" rtlCol="0">
            <a:spAutoFit/>
          </a:bodyPr>
          <a:lstStyle/>
          <a:p>
            <a:pPr marL="16933" marR="0" lvl="0" indent="0" algn="l" defTabSz="914400" rtl="0" eaLnBrk="1" fontAlgn="auto" latinLnBrk="0" hangingPunct="1">
              <a:lnSpc>
                <a:spcPct val="100000"/>
              </a:lnSpc>
              <a:spcBef>
                <a:spcPts val="15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Причины выбора</a:t>
            </a:r>
            <a:r>
              <a:rPr kumimoji="0" sz="2667" b="1" i="0" u="none" strike="noStrike" kern="1200" cap="none" spc="-13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</a:t>
            </a:r>
            <a:endParaRPr kumimoji="0" sz="266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grpSp>
        <p:nvGrpSpPr>
          <p:cNvPr id="29" name="Группа 28"/>
          <p:cNvGrpSpPr/>
          <p:nvPr/>
        </p:nvGrpSpPr>
        <p:grpSpPr>
          <a:xfrm>
            <a:off x="988225" y="1570914"/>
            <a:ext cx="5271107" cy="651016"/>
            <a:chOff x="0" y="238"/>
            <a:chExt cx="3562020" cy="488262"/>
          </a:xfrm>
        </p:grpSpPr>
        <p:sp>
          <p:nvSpPr>
            <p:cNvPr id="31" name="Пятиугольник 30"/>
            <p:cNvSpPr/>
            <p:nvPr/>
          </p:nvSpPr>
          <p:spPr>
            <a:xfrm rot="10800000">
              <a:off x="0" y="238"/>
              <a:ext cx="3562020" cy="488262"/>
            </a:xfrm>
            <a:prstGeom prst="roundRect">
              <a:avLst/>
            </a:prstGeom>
            <a:solidFill>
              <a:srgbClr val="25426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Пятиугольник 4"/>
            <p:cNvSpPr txBox="1"/>
            <p:nvPr/>
          </p:nvSpPr>
          <p:spPr>
            <a:xfrm>
              <a:off x="122065" y="238"/>
              <a:ext cx="3439955" cy="488262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7080" tIns="50800" rIns="94827" bIns="50800" numCol="1" spcCol="1270" anchor="ctr" anchorCtr="0">
              <a:noAutofit/>
            </a:bodyPr>
            <a:lstStyle/>
            <a:p>
              <a:pPr marL="0" marR="0" lvl="0" indent="0" algn="ctr" defTabSz="592652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058464" y="1667716"/>
            <a:ext cx="5099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Длительный сбор необходимых документов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3" name="Группа 32"/>
          <p:cNvGrpSpPr/>
          <p:nvPr/>
        </p:nvGrpSpPr>
        <p:grpSpPr>
          <a:xfrm>
            <a:off x="983207" y="2457891"/>
            <a:ext cx="5409355" cy="651016"/>
            <a:chOff x="0" y="238"/>
            <a:chExt cx="3663406" cy="488262"/>
          </a:xfrm>
        </p:grpSpPr>
        <p:sp>
          <p:nvSpPr>
            <p:cNvPr id="34" name="Пятиугольник 33"/>
            <p:cNvSpPr/>
            <p:nvPr/>
          </p:nvSpPr>
          <p:spPr>
            <a:xfrm rot="10800000">
              <a:off x="0" y="238"/>
              <a:ext cx="3562020" cy="488262"/>
            </a:xfrm>
            <a:prstGeom prst="roundRect">
              <a:avLst/>
            </a:prstGeom>
            <a:solidFill>
              <a:srgbClr val="25426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Пятиугольник 4"/>
            <p:cNvSpPr txBox="1"/>
            <p:nvPr/>
          </p:nvSpPr>
          <p:spPr>
            <a:xfrm>
              <a:off x="122065" y="238"/>
              <a:ext cx="3541341" cy="488262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7080" tIns="50800" rIns="94827" bIns="50800" numCol="1" spcCol="1270" anchor="ctr" anchorCtr="0">
              <a:noAutofit/>
            </a:bodyPr>
            <a:lstStyle/>
            <a:p>
              <a:pPr marL="0" marR="0" lvl="0" indent="0" algn="ctr" defTabSz="592652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7" name="Скругленный прямоугольник 36"/>
          <p:cNvSpPr/>
          <p:nvPr/>
        </p:nvSpPr>
        <p:spPr>
          <a:xfrm>
            <a:off x="7149364" y="1240370"/>
            <a:ext cx="4368278" cy="3661144"/>
          </a:xfrm>
          <a:prstGeom prst="roundRect">
            <a:avLst/>
          </a:prstGeom>
          <a:solidFill>
            <a:srgbClr val="25426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22960" y="1474350"/>
            <a:ext cx="4136993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Сократить количество необходимых документов</a:t>
            </a:r>
            <a:r>
              <a:rPr kumimoji="0" lang="ru-RU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 8 до 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Сократить количество очных взаимодействий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сотрудников Администрации и МКУ Ресурсный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центр с 1 до 0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Перевести услуги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 части исполнения решения комиссии в электронный вид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3971" y="2546549"/>
            <a:ext cx="44138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Массовая социально значимая услуга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1014385" y="3340563"/>
            <a:ext cx="5425842" cy="974913"/>
            <a:chOff x="0" y="238"/>
            <a:chExt cx="3562020" cy="488262"/>
          </a:xfrm>
        </p:grpSpPr>
        <p:sp>
          <p:nvSpPr>
            <p:cNvPr id="30" name="Пятиугольник 33"/>
            <p:cNvSpPr/>
            <p:nvPr/>
          </p:nvSpPr>
          <p:spPr>
            <a:xfrm rot="10800000">
              <a:off x="0" y="238"/>
              <a:ext cx="3562020" cy="488262"/>
            </a:xfrm>
            <a:prstGeom prst="roundRect">
              <a:avLst/>
            </a:prstGeom>
            <a:solidFill>
              <a:srgbClr val="25426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Пятиугольник 4"/>
            <p:cNvSpPr txBox="1"/>
            <p:nvPr/>
          </p:nvSpPr>
          <p:spPr>
            <a:xfrm>
              <a:off x="122065" y="238"/>
              <a:ext cx="3439955" cy="488262"/>
            </a:xfrm>
            <a:prstGeom prst="round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7080" tIns="50800" rIns="94827" bIns="50800" numCol="1" spcCol="1270" anchor="ctr" anchorCtr="0">
              <a:noAutofit/>
            </a:bodyPr>
            <a:lstStyle/>
            <a:p>
              <a:pPr marL="0" marR="0" lvl="0" indent="0" algn="ctr" defTabSz="592652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1131722" y="3435701"/>
            <a:ext cx="53085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 заявителя возникают сложности (временные)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сборе документов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8" name="Таблица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814237"/>
              </p:ext>
            </p:extLst>
          </p:nvPr>
        </p:nvGraphicFramePr>
        <p:xfrm>
          <a:off x="983207" y="5119955"/>
          <a:ext cx="10630704" cy="1301499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79698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193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415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180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Текущее значение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Целевое значение*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86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Количество</a:t>
                      </a:r>
                      <a:r>
                        <a:rPr lang="ru-RU" sz="1400" b="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документов предоставляемых заявителем, ед.</a:t>
                      </a:r>
                      <a:endParaRPr lang="ru-RU" sz="14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8</a:t>
                      </a:r>
                      <a:endParaRPr lang="ru-RU" sz="14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76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Количество очных взаимодействий сотрудников Администрации и МКУ Ресурсный центр, ед.</a:t>
                      </a:r>
                      <a:endParaRPr lang="ru-RU" sz="14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</a:t>
                      </a:r>
                      <a:endParaRPr lang="ru-RU" sz="14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0</a:t>
                      </a: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86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Перевод услуги в части исполнения решения комиссии в электронный вид, </a:t>
                      </a:r>
                      <a:r>
                        <a:rPr lang="ru-RU" sz="1400" b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ед</a:t>
                      </a:r>
                      <a:endParaRPr lang="ru-RU" sz="14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0</a:t>
                      </a:r>
                      <a:endParaRPr lang="ru-RU" sz="14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</a:t>
                      </a: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9" name="object 40"/>
          <p:cNvSpPr txBox="1"/>
          <p:nvPr/>
        </p:nvSpPr>
        <p:spPr>
          <a:xfrm>
            <a:off x="1058464" y="4683295"/>
            <a:ext cx="4520353" cy="327439"/>
          </a:xfrm>
          <a:prstGeom prst="rect">
            <a:avLst/>
          </a:prstGeom>
        </p:spPr>
        <p:txBody>
          <a:bodyPr vert="horz" wrap="square" lIns="0" tIns="19472" rIns="0" bIns="0" rtlCol="0">
            <a:spAutoFit/>
          </a:bodyPr>
          <a:lstStyle/>
          <a:p>
            <a:pPr marL="16933" marR="0" lvl="0" indent="0" algn="l" defTabSz="914400" rtl="0" eaLnBrk="1" fontAlgn="auto" latinLnBrk="0" hangingPunct="1">
              <a:lnSpc>
                <a:spcPct val="100000"/>
              </a:lnSpc>
              <a:spcBef>
                <a:spcPts val="15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Цел</a:t>
            </a:r>
            <a:r>
              <a:rPr lang="ru-RU" sz="2000" b="1" spc="-73" dirty="0" err="1" smtClean="0">
                <a:solidFill>
                  <a:prstClr val="black"/>
                </a:solidFill>
                <a:latin typeface="Arial"/>
                <a:cs typeface="Arial"/>
              </a:rPr>
              <a:t>евые</a:t>
            </a:r>
            <a:r>
              <a:rPr lang="ru-RU" sz="2000" b="1" spc="-73" dirty="0" smtClean="0">
                <a:solidFill>
                  <a:prstClr val="black"/>
                </a:solidFill>
                <a:latin typeface="Arial"/>
                <a:cs typeface="Arial"/>
              </a:rPr>
              <a:t> показатели</a:t>
            </a:r>
            <a:r>
              <a:rPr kumimoji="0" sz="2000" b="1" i="0" u="none" strike="noStrike" kern="1200" cap="none" spc="-13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2048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3267075" y="941824"/>
            <a:ext cx="3629025" cy="1176584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object 3"/>
          <p:cNvSpPr txBox="1"/>
          <p:nvPr/>
        </p:nvSpPr>
        <p:spPr>
          <a:xfrm>
            <a:off x="4110281" y="202500"/>
            <a:ext cx="4137784" cy="379883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sz="2400" b="1" spc="-4" dirty="0">
                <a:cs typeface="Calibri"/>
              </a:rPr>
              <a:t>Карта текущего </a:t>
            </a:r>
            <a:r>
              <a:rPr lang="ru-RU" sz="2400" b="1" spc="-4" dirty="0" smtClean="0">
                <a:cs typeface="Calibri"/>
              </a:rPr>
              <a:t>состояния</a:t>
            </a:r>
            <a:endParaRPr sz="2400" dirty="0">
              <a:cs typeface="Calibri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851570" y="2118408"/>
            <a:ext cx="2977512" cy="1514478"/>
            <a:chOff x="1587493" y="689736"/>
            <a:chExt cx="2422201" cy="1083789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1587493" y="689736"/>
              <a:ext cx="1319639" cy="1083789"/>
              <a:chOff x="371426" y="888298"/>
              <a:chExt cx="1319639" cy="1083789"/>
            </a:xfrm>
          </p:grpSpPr>
          <p:grpSp>
            <p:nvGrpSpPr>
              <p:cNvPr id="12" name="Группа 11"/>
              <p:cNvGrpSpPr/>
              <p:nvPr/>
            </p:nvGrpSpPr>
            <p:grpSpPr>
              <a:xfrm>
                <a:off x="371426" y="888298"/>
                <a:ext cx="1029595" cy="1083789"/>
                <a:chOff x="371426" y="888298"/>
                <a:chExt cx="1029595" cy="1083789"/>
              </a:xfrm>
            </p:grpSpPr>
            <p:sp>
              <p:nvSpPr>
                <p:cNvPr id="14" name="Rectangle 129"/>
                <p:cNvSpPr/>
                <p:nvPr/>
              </p:nvSpPr>
              <p:spPr>
                <a:xfrm>
                  <a:off x="384828" y="1119665"/>
                  <a:ext cx="1011296" cy="852422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2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  <a:p>
                  <a:pPr algn="ctr"/>
                  <a:r>
                    <a:rPr lang="ru-RU" sz="1200" b="1" dirty="0" smtClean="0">
                      <a:solidFill>
                        <a:prstClr val="black"/>
                      </a:solidFill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Приходит в администрацию для получения материальной помощи</a:t>
                  </a:r>
                  <a:endParaRPr lang="ru-RU" sz="12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endParaRPr lang="ru-RU" sz="1067" b="1" dirty="0">
                    <a:solidFill>
                      <a:prstClr val="black"/>
                    </a:solidFill>
                    <a:ea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5" name="Rectangle 41"/>
                <p:cNvSpPr txBox="1">
                  <a:spLocks/>
                </p:cNvSpPr>
                <p:nvPr/>
              </p:nvSpPr>
              <p:spPr>
                <a:xfrm>
                  <a:off x="371426" y="888298"/>
                  <a:ext cx="1029595" cy="220852"/>
                </a:xfrm>
                <a:prstGeom prst="rect">
                  <a:avLst/>
                </a:prstGeom>
                <a:solidFill>
                  <a:srgbClr val="0C6AB0"/>
                </a:solidFill>
                <a:ln>
                  <a:headEnd/>
                  <a:tailEnd/>
                </a:ln>
                <a:extLst/>
              </p:spPr>
              <p:style>
                <a:lnRef idx="1">
                  <a:schemeClr val="accent3"/>
                </a:lnRef>
                <a:fillRef idx="1001">
                  <a:schemeClr val="lt2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6000" tIns="48000" rIns="48000" bIns="48000" numCol="1" anchor="ctr" anchorCtr="0" compatLnSpc="1">
                  <a:prstTxWarp prst="textNoShape">
                    <a:avLst/>
                  </a:prstTxWarp>
                  <a:noAutofit/>
                </a:bodyPr>
                <a:lstStyle>
                  <a:lvl1pPr marL="0" lvl="0" indent="0" defTabSz="895350" eaLnBrk="1" hangingPunct="1">
                    <a:buClr>
                      <a:schemeClr val="tx2"/>
                    </a:buClr>
                    <a:defRPr>
                      <a:latin typeface="+mn-lt"/>
                    </a:defRPr>
                  </a:lvl1pPr>
                  <a:lvl2pPr marL="193675" lvl="1" indent="-192088" defTabSz="895350" eaLnBrk="1" hangingPunct="1">
                    <a:buClr>
                      <a:schemeClr val="tx2"/>
                    </a:buClr>
                    <a:buSzPct val="125000"/>
                    <a:buFont typeface="Arial" charset="0"/>
                    <a:buChar char="▪"/>
                    <a:defRPr>
                      <a:latin typeface="+mn-lt"/>
                    </a:defRPr>
                  </a:lvl2pPr>
                  <a:lvl3pPr marL="457200" lvl="2" indent="-261938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–"/>
                    <a:defRPr>
                      <a:latin typeface="+mn-lt"/>
                    </a:defRPr>
                  </a:lvl3pPr>
                  <a:lvl4pPr marL="614363" lvl="3" indent="-155575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▫"/>
                    <a:defRPr>
                      <a:latin typeface="+mn-lt"/>
                    </a:defRPr>
                  </a:lvl4pPr>
                  <a:lvl5pPr marL="749808" lvl="4" indent="-130175" defTabSz="895350" eaLnBrk="1" hangingPunct="1"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5pPr>
                  <a:lvl6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6pPr>
                  <a:lvl7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7pPr>
                  <a:lvl8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8pPr>
                  <a:lvl9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9pPr>
                </a:lstStyle>
                <a:p>
                  <a:pPr algn="ctr">
                    <a:buClr>
                      <a:srgbClr val="44546A"/>
                    </a:buClr>
                  </a:pPr>
                  <a:r>
                    <a:rPr lang="ru-RU" sz="1050" b="1" dirty="0" smtClean="0">
                      <a:solidFill>
                        <a:prstClr val="white"/>
                      </a:solidFill>
                      <a:effectLst>
                        <a:outerShdw blurRad="50800" dist="3810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ea typeface="Calibri" panose="020F0502020204030204" pitchFamily="34" charset="0"/>
                      <a:cs typeface="Calibri" panose="020F0502020204030204" pitchFamily="34" charset="0"/>
                    </a:rPr>
                    <a:t>Заявитель</a:t>
                  </a:r>
                  <a:endParaRPr lang="ru-RU" sz="1050" b="1" dirty="0">
                    <a:solidFill>
                      <a:prstClr val="white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ea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</p:grpSp>
          <p:sp>
            <p:nvSpPr>
              <p:cNvPr id="13" name="Right Arrow 130"/>
              <p:cNvSpPr>
                <a:spLocks/>
              </p:cNvSpPr>
              <p:nvPr/>
            </p:nvSpPr>
            <p:spPr>
              <a:xfrm>
                <a:off x="1438834" y="1255397"/>
                <a:ext cx="252231" cy="194765"/>
              </a:xfrm>
              <a:prstGeom prst="rightArrow">
                <a:avLst/>
              </a:prstGeom>
              <a:solidFill>
                <a:srgbClr val="92D050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8" name="Группа 7"/>
            <p:cNvGrpSpPr/>
            <p:nvPr/>
          </p:nvGrpSpPr>
          <p:grpSpPr>
            <a:xfrm>
              <a:off x="2917204" y="694096"/>
              <a:ext cx="1092490" cy="783244"/>
              <a:chOff x="392400" y="892658"/>
              <a:chExt cx="1092490" cy="783244"/>
            </a:xfrm>
          </p:grpSpPr>
          <p:sp>
            <p:nvSpPr>
              <p:cNvPr id="10" name="Rectangle 129"/>
              <p:cNvSpPr/>
              <p:nvPr/>
            </p:nvSpPr>
            <p:spPr>
              <a:xfrm>
                <a:off x="392400" y="1113511"/>
                <a:ext cx="1092490" cy="562391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2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Консультирует, выдает перечень документов</a:t>
                </a:r>
                <a:endParaRPr lang="ru-RU" sz="1200" b="1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Rectangle 41"/>
              <p:cNvSpPr txBox="1">
                <a:spLocks/>
              </p:cNvSpPr>
              <p:nvPr/>
            </p:nvSpPr>
            <p:spPr>
              <a:xfrm>
                <a:off x="392400" y="892658"/>
                <a:ext cx="1092490" cy="220852"/>
              </a:xfrm>
              <a:prstGeom prst="rect">
                <a:avLst/>
              </a:prstGeom>
              <a:solidFill>
                <a:schemeClr val="accent2"/>
              </a:solidFill>
              <a:ln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6000" tIns="48000" rIns="48000" bIns="48000" numCol="1" anchor="ctr" anchorCtr="0" compatLnSpc="1">
                <a:prstTxWarp prst="textNoShape">
                  <a:avLst/>
                </a:prstTxWarp>
                <a:noAutofit/>
              </a:bodyPr>
              <a:lstStyle>
                <a:lvl1pPr marL="0" lvl="0" indent="0" defTabSz="895350" eaLnBrk="1" hangingPunct="1">
                  <a:buClr>
                    <a:schemeClr val="tx2"/>
                  </a:buClr>
                  <a:defRPr>
                    <a:latin typeface="+mn-lt"/>
                  </a:defRPr>
                </a:lvl1pPr>
                <a:lvl2pPr marL="193675" lvl="1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latin typeface="+mn-lt"/>
                  </a:defRPr>
                </a:lvl2pPr>
                <a:lvl3pPr marL="457200" lvl="2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latin typeface="+mn-lt"/>
                  </a:defRPr>
                </a:lvl3pPr>
                <a:lvl4pPr marL="614363" lvl="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latin typeface="+mn-lt"/>
                  </a:defRPr>
                </a:lvl4pPr>
                <a:lvl5pPr marL="749808" lvl="4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9pPr>
              </a:lstStyle>
              <a:p>
                <a:pPr algn="ctr">
                  <a:buClr>
                    <a:srgbClr val="44546A"/>
                  </a:buClr>
                </a:pPr>
                <a:r>
                  <a:rPr lang="ru-RU" sz="1067" b="1" dirty="0" smtClean="0">
                    <a:solidFill>
                      <a:prstClr val="white"/>
                    </a:solidFill>
                    <a:ea typeface="Calibri" panose="020F0502020204030204" pitchFamily="34" charset="0"/>
                    <a:cs typeface="Calibri" panose="020F0502020204030204" pitchFamily="34" charset="0"/>
                  </a:rPr>
                  <a:t>Сотрудник </a:t>
                </a:r>
                <a:r>
                  <a:rPr lang="ru-RU" sz="1067" b="1" dirty="0" err="1" smtClean="0">
                    <a:solidFill>
                      <a:prstClr val="white"/>
                    </a:solidFill>
                    <a:ea typeface="Calibri" panose="020F0502020204030204" pitchFamily="34" charset="0"/>
                    <a:cs typeface="Calibri" panose="020F0502020204030204" pitchFamily="34" charset="0"/>
                  </a:rPr>
                  <a:t>ОСПН</a:t>
                </a:r>
                <a:endParaRPr lang="ru-RU" sz="1067" b="1" dirty="0">
                  <a:solidFill>
                    <a:prstClr val="white"/>
                  </a:solidFill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sp>
        <p:nvSpPr>
          <p:cNvPr id="21" name="Прямоугольник 20"/>
          <p:cNvSpPr/>
          <p:nvPr/>
        </p:nvSpPr>
        <p:spPr>
          <a:xfrm>
            <a:off x="2647820" y="3243355"/>
            <a:ext cx="818517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15 минут</a:t>
            </a: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3492" y="6068085"/>
            <a:ext cx="8954966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ru-RU" sz="1600" dirty="0" smtClean="0">
                <a:solidFill>
                  <a:srgbClr val="002060"/>
                </a:solidFill>
              </a:rPr>
              <a:t>Для  сбора документов, граждане обращаются в организации и учреждения (МФЦ, ЖЭК, Пенсионный фонд) . </a:t>
            </a:r>
          </a:p>
          <a:p>
            <a:pPr algn="just">
              <a:lnSpc>
                <a:spcPts val="1733"/>
              </a:lnSpc>
            </a:pPr>
            <a:r>
              <a:rPr lang="ru-RU" sz="1600" dirty="0" smtClean="0">
                <a:solidFill>
                  <a:srgbClr val="002060"/>
                </a:solidFill>
              </a:rPr>
              <a:t>Документы передаются через специалиста, бумажный документооборот</a:t>
            </a:r>
            <a:endParaRPr lang="ru-RU" sz="1600" dirty="0">
              <a:solidFill>
                <a:srgbClr val="002060"/>
              </a:solidFill>
            </a:endParaRPr>
          </a:p>
          <a:p>
            <a:pPr marL="304792" indent="-304792">
              <a:buFontTx/>
              <a:buAutoNum type="arabicPeriod"/>
            </a:pP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Right Arrow 130"/>
          <p:cNvSpPr>
            <a:spLocks/>
          </p:cNvSpPr>
          <p:nvPr/>
        </p:nvSpPr>
        <p:spPr>
          <a:xfrm>
            <a:off x="3870270" y="2620106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47" name="Rectangle 129"/>
          <p:cNvSpPr/>
          <p:nvPr/>
        </p:nvSpPr>
        <p:spPr>
          <a:xfrm>
            <a:off x="4176716" y="2466074"/>
            <a:ext cx="1265639" cy="7772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Собирает документы</a:t>
            </a:r>
          </a:p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штук</a:t>
            </a:r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5" name="Rectangle 41"/>
          <p:cNvSpPr txBox="1">
            <a:spLocks/>
          </p:cNvSpPr>
          <p:nvPr/>
        </p:nvSpPr>
        <p:spPr>
          <a:xfrm>
            <a:off x="4176717" y="2142763"/>
            <a:ext cx="1265639" cy="30861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Заявитель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7" name="Right Arrow 130"/>
          <p:cNvSpPr>
            <a:spLocks/>
          </p:cNvSpPr>
          <p:nvPr/>
        </p:nvSpPr>
        <p:spPr>
          <a:xfrm>
            <a:off x="5491571" y="2630358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58" name="10-конечная звезда 57"/>
          <p:cNvSpPr/>
          <p:nvPr>
            <p:custDataLst>
              <p:tags r:id="rId1"/>
            </p:custDataLst>
          </p:nvPr>
        </p:nvSpPr>
        <p:spPr>
          <a:xfrm>
            <a:off x="5246716" y="1986355"/>
            <a:ext cx="474462" cy="410856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ru-RU" sz="1333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0" name="Rectangle 129"/>
          <p:cNvSpPr/>
          <p:nvPr/>
        </p:nvSpPr>
        <p:spPr>
          <a:xfrm>
            <a:off x="5867531" y="2474041"/>
            <a:ext cx="1661853" cy="7872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Приходит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администрацию , передает документы исполнителю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" name="Rectangle 41"/>
          <p:cNvSpPr txBox="1">
            <a:spLocks/>
          </p:cNvSpPr>
          <p:nvPr/>
        </p:nvSpPr>
        <p:spPr>
          <a:xfrm>
            <a:off x="5867531" y="2150730"/>
            <a:ext cx="1661853" cy="30861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Заявитель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5" name="Rectangle 129"/>
          <p:cNvSpPr/>
          <p:nvPr/>
        </p:nvSpPr>
        <p:spPr>
          <a:xfrm>
            <a:off x="8034149" y="2478691"/>
            <a:ext cx="1342953" cy="78123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Отдает документы на регистрацию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6" name="Rectangle 41"/>
          <p:cNvSpPr txBox="1">
            <a:spLocks/>
          </p:cNvSpPr>
          <p:nvPr/>
        </p:nvSpPr>
        <p:spPr>
          <a:xfrm>
            <a:off x="8025912" y="2173662"/>
            <a:ext cx="1342953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7" name="Right Arrow 130"/>
          <p:cNvSpPr>
            <a:spLocks/>
          </p:cNvSpPr>
          <p:nvPr/>
        </p:nvSpPr>
        <p:spPr>
          <a:xfrm>
            <a:off x="7607428" y="2620107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0" name="Right Arrow 130"/>
          <p:cNvSpPr>
            <a:spLocks/>
          </p:cNvSpPr>
          <p:nvPr/>
        </p:nvSpPr>
        <p:spPr>
          <a:xfrm>
            <a:off x="9426528" y="2615232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4" name="Rectangle 129"/>
          <p:cNvSpPr/>
          <p:nvPr/>
        </p:nvSpPr>
        <p:spPr>
          <a:xfrm>
            <a:off x="777429" y="4581121"/>
            <a:ext cx="1342953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Проводит</a:t>
            </a:r>
          </a:p>
          <a:p>
            <a:pPr algn="ctr"/>
            <a:r>
              <a:rPr lang="ru-RU" sz="1200" b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заседание 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комиссии 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5" name="Rectangle 41"/>
          <p:cNvSpPr txBox="1">
            <a:spLocks/>
          </p:cNvSpPr>
          <p:nvPr/>
        </p:nvSpPr>
        <p:spPr>
          <a:xfrm>
            <a:off x="785667" y="4264265"/>
            <a:ext cx="1342953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6" name="Rectangle 129"/>
          <p:cNvSpPr/>
          <p:nvPr/>
        </p:nvSpPr>
        <p:spPr>
          <a:xfrm>
            <a:off x="2374894" y="3930331"/>
            <a:ext cx="1595744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Готовит протокол комиссии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7" name="Rectangle 41"/>
          <p:cNvSpPr txBox="1">
            <a:spLocks/>
          </p:cNvSpPr>
          <p:nvPr/>
        </p:nvSpPr>
        <p:spPr>
          <a:xfrm>
            <a:off x="2366655" y="3605238"/>
            <a:ext cx="1603983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endParaRPr lang="ru-RU" sz="1067" b="1" dirty="0" smtClean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buClr>
                <a:srgbClr val="44546A"/>
              </a:buClr>
            </a:pPr>
            <a:r>
              <a:rPr lang="ru-RU" sz="1067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buClr>
                <a:srgbClr val="44546A"/>
              </a:buClr>
            </a:pP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8" name="Rectangle 129"/>
          <p:cNvSpPr/>
          <p:nvPr/>
        </p:nvSpPr>
        <p:spPr>
          <a:xfrm>
            <a:off x="2394170" y="5256624"/>
            <a:ext cx="1634133" cy="8137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Готовит положительный</a:t>
            </a:r>
            <a:r>
              <a:rPr lang="en-US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отрицательный ответ заявителю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9" name="Rectangle 41"/>
          <p:cNvSpPr txBox="1">
            <a:spLocks/>
          </p:cNvSpPr>
          <p:nvPr/>
        </p:nvSpPr>
        <p:spPr>
          <a:xfrm>
            <a:off x="2377694" y="4939768"/>
            <a:ext cx="1642371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endParaRPr lang="ru-RU" sz="1067" b="1" dirty="0" smtClean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buClr>
                <a:srgbClr val="44546A"/>
              </a:buClr>
            </a:pPr>
            <a:r>
              <a:rPr lang="ru-RU" sz="1067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buClr>
                <a:srgbClr val="44546A"/>
              </a:buClr>
            </a:pP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0" name="Rectangle 129"/>
          <p:cNvSpPr/>
          <p:nvPr/>
        </p:nvSpPr>
        <p:spPr>
          <a:xfrm>
            <a:off x="4486467" y="4500559"/>
            <a:ext cx="2902873" cy="811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Передает в </a:t>
            </a:r>
            <a:r>
              <a:rPr lang="ru-RU" sz="12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МКУ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«Ресурсный центр» через специалиста: протокол комиссии и копии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документов 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заявителя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осуществления выплаты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1" name="Rectangle 41"/>
          <p:cNvSpPr txBox="1">
            <a:spLocks/>
          </p:cNvSpPr>
          <p:nvPr/>
        </p:nvSpPr>
        <p:spPr>
          <a:xfrm>
            <a:off x="4478229" y="4183703"/>
            <a:ext cx="2902873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endParaRPr lang="ru-RU" sz="1067" b="1" dirty="0" smtClean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buClr>
                <a:srgbClr val="44546A"/>
              </a:buClr>
            </a:pPr>
            <a:r>
              <a:rPr lang="ru-RU" sz="1067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buClr>
                <a:srgbClr val="44546A"/>
              </a:buClr>
            </a:pP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2" name="10-конечная звезда 81"/>
          <p:cNvSpPr/>
          <p:nvPr>
            <p:custDataLst>
              <p:tags r:id="rId2"/>
            </p:custDataLst>
          </p:nvPr>
        </p:nvSpPr>
        <p:spPr>
          <a:xfrm>
            <a:off x="7158810" y="3929449"/>
            <a:ext cx="477665" cy="443710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sz="1333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Rectangle 41"/>
          <p:cNvSpPr txBox="1">
            <a:spLocks/>
          </p:cNvSpPr>
          <p:nvPr/>
        </p:nvSpPr>
        <p:spPr>
          <a:xfrm>
            <a:off x="9786551" y="2169543"/>
            <a:ext cx="1415233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Rectangle 129"/>
          <p:cNvSpPr/>
          <p:nvPr/>
        </p:nvSpPr>
        <p:spPr>
          <a:xfrm>
            <a:off x="9786551" y="2495167"/>
            <a:ext cx="1415231" cy="7441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Рассчитывает среднедушевой доход заявителя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485755" y="5364597"/>
            <a:ext cx="818517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 час</a:t>
            </a: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332458" y="3239236"/>
            <a:ext cx="818517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 неделя</a:t>
            </a: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39" name="Rectangle 129"/>
          <p:cNvSpPr/>
          <p:nvPr/>
        </p:nvSpPr>
        <p:spPr>
          <a:xfrm>
            <a:off x="3458610" y="1439777"/>
            <a:ext cx="1003166" cy="5032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Собирает документы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Rectangle 41"/>
          <p:cNvSpPr txBox="1">
            <a:spLocks/>
          </p:cNvSpPr>
          <p:nvPr/>
        </p:nvSpPr>
        <p:spPr>
          <a:xfrm>
            <a:off x="3458611" y="1116465"/>
            <a:ext cx="1003166" cy="29895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Пенсионный фонд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" name="Rectangle 129"/>
          <p:cNvSpPr/>
          <p:nvPr/>
        </p:nvSpPr>
        <p:spPr>
          <a:xfrm>
            <a:off x="4581282" y="1427188"/>
            <a:ext cx="1003166" cy="5032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Собирает документы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Rectangle 41"/>
          <p:cNvSpPr txBox="1">
            <a:spLocks/>
          </p:cNvSpPr>
          <p:nvPr/>
        </p:nvSpPr>
        <p:spPr>
          <a:xfrm>
            <a:off x="4581283" y="1103876"/>
            <a:ext cx="1003166" cy="29895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ЖЭК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Rectangle 129"/>
          <p:cNvSpPr/>
          <p:nvPr/>
        </p:nvSpPr>
        <p:spPr>
          <a:xfrm>
            <a:off x="5655501" y="1410167"/>
            <a:ext cx="1003166" cy="5032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Собирает документы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4" name="Rectangle 41"/>
          <p:cNvSpPr txBox="1">
            <a:spLocks/>
          </p:cNvSpPr>
          <p:nvPr/>
        </p:nvSpPr>
        <p:spPr>
          <a:xfrm>
            <a:off x="5655502" y="1086855"/>
            <a:ext cx="1003166" cy="29895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err="1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МФЦ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" name="Прямая со стрелкой 2"/>
          <p:cNvCxnSpPr>
            <a:stCxn id="55" idx="0"/>
            <a:endCxn id="39" idx="2"/>
          </p:cNvCxnSpPr>
          <p:nvPr/>
        </p:nvCxnSpPr>
        <p:spPr>
          <a:xfrm flipH="1" flipV="1">
            <a:off x="3960193" y="1943075"/>
            <a:ext cx="849344" cy="1996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55" idx="0"/>
            <a:endCxn id="41" idx="2"/>
          </p:cNvCxnSpPr>
          <p:nvPr/>
        </p:nvCxnSpPr>
        <p:spPr>
          <a:xfrm flipV="1">
            <a:off x="4809537" y="1930486"/>
            <a:ext cx="273328" cy="2122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55" idx="0"/>
            <a:endCxn id="43" idx="2"/>
          </p:cNvCxnSpPr>
          <p:nvPr/>
        </p:nvCxnSpPr>
        <p:spPr>
          <a:xfrm flipV="1">
            <a:off x="4809537" y="1913465"/>
            <a:ext cx="1347547" cy="2292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027" y="4769361"/>
            <a:ext cx="310923" cy="274344"/>
          </a:xfrm>
          <a:prstGeom prst="rect">
            <a:avLst/>
          </a:prstGeom>
        </p:spPr>
      </p:pic>
      <p:sp>
        <p:nvSpPr>
          <p:cNvPr id="52" name="Right Arrow 130"/>
          <p:cNvSpPr>
            <a:spLocks/>
          </p:cNvSpPr>
          <p:nvPr/>
        </p:nvSpPr>
        <p:spPr>
          <a:xfrm>
            <a:off x="2132449" y="4691909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53" name="Right Arrow 130"/>
          <p:cNvSpPr>
            <a:spLocks/>
          </p:cNvSpPr>
          <p:nvPr/>
        </p:nvSpPr>
        <p:spPr>
          <a:xfrm>
            <a:off x="4110281" y="4681187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0304" y="5019508"/>
            <a:ext cx="388706" cy="3602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6" name="Right Arrow 130"/>
          <p:cNvSpPr>
            <a:spLocks/>
          </p:cNvSpPr>
          <p:nvPr/>
        </p:nvSpPr>
        <p:spPr>
          <a:xfrm>
            <a:off x="11296517" y="2582281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59" name="Rectangle 129"/>
          <p:cNvSpPr/>
          <p:nvPr/>
        </p:nvSpPr>
        <p:spPr>
          <a:xfrm>
            <a:off x="7667182" y="4284256"/>
            <a:ext cx="1243145" cy="10874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Получает назначенную выплату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2" name="Rectangle 41"/>
          <p:cNvSpPr txBox="1">
            <a:spLocks/>
          </p:cNvSpPr>
          <p:nvPr/>
        </p:nvSpPr>
        <p:spPr>
          <a:xfrm>
            <a:off x="7655934" y="3948205"/>
            <a:ext cx="1265639" cy="30861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Заявитель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3" name="Right Arrow 130"/>
          <p:cNvSpPr>
            <a:spLocks/>
          </p:cNvSpPr>
          <p:nvPr/>
        </p:nvSpPr>
        <p:spPr>
          <a:xfrm>
            <a:off x="7381102" y="4617252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64" name="10-конечная звезда 63"/>
          <p:cNvSpPr/>
          <p:nvPr>
            <p:custDataLst>
              <p:tags r:id="rId3"/>
            </p:custDataLst>
          </p:nvPr>
        </p:nvSpPr>
        <p:spPr>
          <a:xfrm>
            <a:off x="147488" y="5985701"/>
            <a:ext cx="474462" cy="410856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ru-RU" sz="1333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8" name="10-конечная звезда 67"/>
          <p:cNvSpPr/>
          <p:nvPr>
            <p:custDataLst>
              <p:tags r:id="rId4"/>
            </p:custDataLst>
          </p:nvPr>
        </p:nvSpPr>
        <p:spPr>
          <a:xfrm>
            <a:off x="144285" y="6414290"/>
            <a:ext cx="477665" cy="443710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sz="1333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87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/>
          <p:cNvSpPr txBox="1"/>
          <p:nvPr/>
        </p:nvSpPr>
        <p:spPr>
          <a:xfrm>
            <a:off x="4534929" y="171456"/>
            <a:ext cx="3600187" cy="379883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sz="2400" b="1" spc="-4" dirty="0">
                <a:cs typeface="Calibri"/>
              </a:rPr>
              <a:t>Карта </a:t>
            </a:r>
            <a:r>
              <a:rPr lang="ru-RU" sz="2400" b="1" spc="-4" dirty="0" smtClean="0">
                <a:cs typeface="Calibri"/>
              </a:rPr>
              <a:t>целевого состояния </a:t>
            </a:r>
            <a:endParaRPr sz="2400" dirty="0">
              <a:cs typeface="Calibri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30315" y="1303761"/>
            <a:ext cx="3126140" cy="1564306"/>
            <a:chOff x="1587493" y="689736"/>
            <a:chExt cx="2391845" cy="1119446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1587493" y="689736"/>
              <a:ext cx="1247874" cy="1119446"/>
              <a:chOff x="371426" y="888298"/>
              <a:chExt cx="1247874" cy="1119446"/>
            </a:xfrm>
          </p:grpSpPr>
          <p:grpSp>
            <p:nvGrpSpPr>
              <p:cNvPr id="12" name="Группа 11"/>
              <p:cNvGrpSpPr/>
              <p:nvPr/>
            </p:nvGrpSpPr>
            <p:grpSpPr>
              <a:xfrm>
                <a:off x="371426" y="888298"/>
                <a:ext cx="1029595" cy="1119446"/>
                <a:chOff x="371426" y="888298"/>
                <a:chExt cx="1029595" cy="1119446"/>
              </a:xfrm>
            </p:grpSpPr>
            <p:sp>
              <p:nvSpPr>
                <p:cNvPr id="14" name="Rectangle 129"/>
                <p:cNvSpPr/>
                <p:nvPr/>
              </p:nvSpPr>
              <p:spPr>
                <a:xfrm>
                  <a:off x="371426" y="1119665"/>
                  <a:ext cx="1011296" cy="88807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12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Приходит в администрацию для получения материальной помощи</a:t>
                  </a:r>
                  <a:endParaRPr lang="ru-RU" sz="12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endParaRPr lang="ru-RU" sz="1067" b="1" dirty="0">
                    <a:solidFill>
                      <a:prstClr val="black"/>
                    </a:solidFill>
                    <a:ea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5" name="Rectangle 41"/>
                <p:cNvSpPr txBox="1">
                  <a:spLocks/>
                </p:cNvSpPr>
                <p:nvPr/>
              </p:nvSpPr>
              <p:spPr>
                <a:xfrm>
                  <a:off x="371426" y="888298"/>
                  <a:ext cx="1029595" cy="220852"/>
                </a:xfrm>
                <a:prstGeom prst="rect">
                  <a:avLst/>
                </a:prstGeom>
                <a:solidFill>
                  <a:srgbClr val="0C6AB0"/>
                </a:solidFill>
                <a:ln>
                  <a:headEnd/>
                  <a:tailEnd/>
                </a:ln>
                <a:extLst/>
              </p:spPr>
              <p:style>
                <a:lnRef idx="1">
                  <a:schemeClr val="accent3"/>
                </a:lnRef>
                <a:fillRef idx="1001">
                  <a:schemeClr val="lt2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6000" tIns="48000" rIns="48000" bIns="48000" numCol="1" anchor="ctr" anchorCtr="0" compatLnSpc="1">
                  <a:prstTxWarp prst="textNoShape">
                    <a:avLst/>
                  </a:prstTxWarp>
                  <a:noAutofit/>
                </a:bodyPr>
                <a:lstStyle>
                  <a:lvl1pPr marL="0" lvl="0" indent="0" defTabSz="895350" eaLnBrk="1" hangingPunct="1">
                    <a:buClr>
                      <a:schemeClr val="tx2"/>
                    </a:buClr>
                    <a:defRPr>
                      <a:latin typeface="+mn-lt"/>
                    </a:defRPr>
                  </a:lvl1pPr>
                  <a:lvl2pPr marL="193675" lvl="1" indent="-192088" defTabSz="895350" eaLnBrk="1" hangingPunct="1">
                    <a:buClr>
                      <a:schemeClr val="tx2"/>
                    </a:buClr>
                    <a:buSzPct val="125000"/>
                    <a:buFont typeface="Arial" charset="0"/>
                    <a:buChar char="▪"/>
                    <a:defRPr>
                      <a:latin typeface="+mn-lt"/>
                    </a:defRPr>
                  </a:lvl2pPr>
                  <a:lvl3pPr marL="457200" lvl="2" indent="-261938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–"/>
                    <a:defRPr>
                      <a:latin typeface="+mn-lt"/>
                    </a:defRPr>
                  </a:lvl3pPr>
                  <a:lvl4pPr marL="614363" lvl="3" indent="-155575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▫"/>
                    <a:defRPr>
                      <a:latin typeface="+mn-lt"/>
                    </a:defRPr>
                  </a:lvl4pPr>
                  <a:lvl5pPr marL="749808" lvl="4" indent="-130175" defTabSz="895350" eaLnBrk="1" hangingPunct="1"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5pPr>
                  <a:lvl6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6pPr>
                  <a:lvl7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7pPr>
                  <a:lvl8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8pPr>
                  <a:lvl9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latin typeface="+mn-lt"/>
                    </a:defRPr>
                  </a:lvl9pPr>
                </a:lstStyle>
                <a:p>
                  <a:pPr algn="ctr">
                    <a:buClr>
                      <a:srgbClr val="44546A"/>
                    </a:buClr>
                  </a:pPr>
                  <a:r>
                    <a:rPr lang="ru-RU" sz="1050" b="1" dirty="0" smtClean="0">
                      <a:solidFill>
                        <a:prstClr val="white"/>
                      </a:solidFill>
                      <a:effectLst>
                        <a:outerShdw blurRad="50800" dist="3810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ea typeface="Calibri" panose="020F0502020204030204" pitchFamily="34" charset="0"/>
                      <a:cs typeface="Calibri" panose="020F0502020204030204" pitchFamily="34" charset="0"/>
                    </a:rPr>
                    <a:t>Заявитель</a:t>
                  </a:r>
                  <a:endParaRPr lang="ru-RU" sz="1050" b="1" dirty="0">
                    <a:solidFill>
                      <a:prstClr val="white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ea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</p:grpSp>
          <p:sp>
            <p:nvSpPr>
              <p:cNvPr id="13" name="Right Arrow 130"/>
              <p:cNvSpPr>
                <a:spLocks/>
              </p:cNvSpPr>
              <p:nvPr/>
            </p:nvSpPr>
            <p:spPr>
              <a:xfrm>
                <a:off x="1405327" y="1261293"/>
                <a:ext cx="213973" cy="188430"/>
              </a:xfrm>
              <a:prstGeom prst="rightArrow">
                <a:avLst/>
              </a:prstGeom>
              <a:solidFill>
                <a:srgbClr val="92D050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8" name="Группа 7"/>
            <p:cNvGrpSpPr/>
            <p:nvPr/>
          </p:nvGrpSpPr>
          <p:grpSpPr>
            <a:xfrm>
              <a:off x="2854277" y="694096"/>
              <a:ext cx="1125061" cy="783244"/>
              <a:chOff x="329473" y="892658"/>
              <a:chExt cx="1125061" cy="783244"/>
            </a:xfrm>
          </p:grpSpPr>
          <p:sp>
            <p:nvSpPr>
              <p:cNvPr id="10" name="Rectangle 129"/>
              <p:cNvSpPr/>
              <p:nvPr/>
            </p:nvSpPr>
            <p:spPr>
              <a:xfrm>
                <a:off x="329473" y="1113511"/>
                <a:ext cx="1125060" cy="562391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2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Консультирует, выдает перечень документов</a:t>
                </a:r>
              </a:p>
            </p:txBody>
          </p:sp>
          <p:sp>
            <p:nvSpPr>
              <p:cNvPr id="11" name="Rectangle 41"/>
              <p:cNvSpPr txBox="1">
                <a:spLocks/>
              </p:cNvSpPr>
              <p:nvPr/>
            </p:nvSpPr>
            <p:spPr>
              <a:xfrm>
                <a:off x="338927" y="892658"/>
                <a:ext cx="1115607" cy="220852"/>
              </a:xfrm>
              <a:prstGeom prst="rect">
                <a:avLst/>
              </a:prstGeom>
              <a:solidFill>
                <a:schemeClr val="accent2"/>
              </a:solidFill>
              <a:ln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6000" tIns="48000" rIns="48000" bIns="48000" numCol="1" anchor="ctr" anchorCtr="0" compatLnSpc="1">
                <a:prstTxWarp prst="textNoShape">
                  <a:avLst/>
                </a:prstTxWarp>
                <a:noAutofit/>
              </a:bodyPr>
              <a:lstStyle>
                <a:lvl1pPr marL="0" lvl="0" indent="0" defTabSz="895350" eaLnBrk="1" hangingPunct="1">
                  <a:buClr>
                    <a:schemeClr val="tx2"/>
                  </a:buClr>
                  <a:defRPr>
                    <a:latin typeface="+mn-lt"/>
                  </a:defRPr>
                </a:lvl1pPr>
                <a:lvl2pPr marL="193675" lvl="1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latin typeface="+mn-lt"/>
                  </a:defRPr>
                </a:lvl2pPr>
                <a:lvl3pPr marL="457200" lvl="2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latin typeface="+mn-lt"/>
                  </a:defRPr>
                </a:lvl3pPr>
                <a:lvl4pPr marL="614363" lvl="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latin typeface="+mn-lt"/>
                  </a:defRPr>
                </a:lvl4pPr>
                <a:lvl5pPr marL="749808" lvl="4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latin typeface="+mn-lt"/>
                  </a:defRPr>
                </a:lvl9pPr>
              </a:lstStyle>
              <a:p>
                <a:pPr algn="ctr">
                  <a:buClr>
                    <a:srgbClr val="44546A"/>
                  </a:buClr>
                </a:pPr>
                <a:r>
                  <a:rPr lang="ru-RU" sz="1067" b="1" dirty="0" smtClean="0">
                    <a:solidFill>
                      <a:prstClr val="white"/>
                    </a:solidFill>
                    <a:ea typeface="Calibri" panose="020F0502020204030204" pitchFamily="34" charset="0"/>
                    <a:cs typeface="Calibri" panose="020F0502020204030204" pitchFamily="34" charset="0"/>
                  </a:rPr>
                  <a:t>Сотрудник </a:t>
                </a:r>
                <a:r>
                  <a:rPr lang="ru-RU" sz="1067" b="1" dirty="0" err="1" smtClean="0">
                    <a:solidFill>
                      <a:prstClr val="white"/>
                    </a:solidFill>
                    <a:ea typeface="Calibri" panose="020F0502020204030204" pitchFamily="34" charset="0"/>
                    <a:cs typeface="Calibri" panose="020F0502020204030204" pitchFamily="34" charset="0"/>
                  </a:rPr>
                  <a:t>ОСПН</a:t>
                </a:r>
                <a:endParaRPr lang="ru-RU" sz="1067" b="1" dirty="0">
                  <a:solidFill>
                    <a:prstClr val="white"/>
                  </a:solidFill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sp>
        <p:nvSpPr>
          <p:cNvPr id="21" name="Прямоугольник 20"/>
          <p:cNvSpPr/>
          <p:nvPr/>
        </p:nvSpPr>
        <p:spPr>
          <a:xfrm>
            <a:off x="2647820" y="2428707"/>
            <a:ext cx="818517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15 мин</a:t>
            </a: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68737" y="5342377"/>
            <a:ext cx="10953143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ru-RU" sz="1600" dirty="0" smtClean="0">
                <a:solidFill>
                  <a:srgbClr val="002060"/>
                </a:solidFill>
              </a:rPr>
              <a:t>Сведения о размере пенсии запрашиваются посредством </a:t>
            </a:r>
            <a:r>
              <a:rPr lang="ru-RU" sz="1600" dirty="0" err="1" smtClean="0">
                <a:solidFill>
                  <a:srgbClr val="002060"/>
                </a:solidFill>
              </a:rPr>
              <a:t>СМЭВ</a:t>
            </a:r>
            <a:r>
              <a:rPr lang="ru-RU" sz="1600" dirty="0" smtClean="0">
                <a:solidFill>
                  <a:srgbClr val="002060"/>
                </a:solidFill>
              </a:rPr>
              <a:t>, два документа исключены из перечня. 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endParaRPr lang="ru-RU" sz="1600" dirty="0" smtClean="0">
              <a:solidFill>
                <a:srgbClr val="002060"/>
              </a:solidFill>
            </a:endParaRPr>
          </a:p>
          <a:p>
            <a:pPr algn="just">
              <a:lnSpc>
                <a:spcPts val="1733"/>
              </a:lnSpc>
            </a:pPr>
            <a:r>
              <a:rPr lang="ru-RU" sz="1600" dirty="0" smtClean="0">
                <a:solidFill>
                  <a:srgbClr val="002060"/>
                </a:solidFill>
              </a:rPr>
              <a:t>Передача документов осуществляется через систему электронного документооборота 1С</a:t>
            </a:r>
            <a:endParaRPr lang="ru-RU" sz="1600" dirty="0">
              <a:solidFill>
                <a:srgbClr val="002060"/>
              </a:solidFill>
            </a:endParaRPr>
          </a:p>
          <a:p>
            <a:pPr marL="304792" indent="-304792">
              <a:buFontTx/>
              <a:buAutoNum type="arabicPeriod"/>
            </a:pP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Right Arrow 130"/>
          <p:cNvSpPr>
            <a:spLocks/>
          </p:cNvSpPr>
          <p:nvPr/>
        </p:nvSpPr>
        <p:spPr>
          <a:xfrm>
            <a:off x="3796129" y="1813696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47" name="Rectangle 129"/>
          <p:cNvSpPr/>
          <p:nvPr/>
        </p:nvSpPr>
        <p:spPr>
          <a:xfrm>
            <a:off x="4151870" y="1651426"/>
            <a:ext cx="1191631" cy="7772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Собирает документы</a:t>
            </a:r>
          </a:p>
          <a:p>
            <a:pPr algn="ctr"/>
            <a:r>
              <a:rPr lang="ru-RU" sz="1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штук</a:t>
            </a:r>
            <a:endParaRPr lang="ru-RU" sz="1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5" name="Rectangle 41"/>
          <p:cNvSpPr txBox="1">
            <a:spLocks/>
          </p:cNvSpPr>
          <p:nvPr/>
        </p:nvSpPr>
        <p:spPr>
          <a:xfrm>
            <a:off x="4151870" y="1328115"/>
            <a:ext cx="1191631" cy="30861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Заявитель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7" name="Right Arrow 130"/>
          <p:cNvSpPr>
            <a:spLocks/>
          </p:cNvSpPr>
          <p:nvPr/>
        </p:nvSpPr>
        <p:spPr>
          <a:xfrm>
            <a:off x="5376241" y="1815710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60" name="Rectangle 129"/>
          <p:cNvSpPr/>
          <p:nvPr/>
        </p:nvSpPr>
        <p:spPr>
          <a:xfrm>
            <a:off x="5696465" y="1667631"/>
            <a:ext cx="1783491" cy="7625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Приходит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администрацию , передает документы исполнителю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" name="Rectangle 41"/>
          <p:cNvSpPr txBox="1">
            <a:spLocks/>
          </p:cNvSpPr>
          <p:nvPr/>
        </p:nvSpPr>
        <p:spPr>
          <a:xfrm>
            <a:off x="5696465" y="1327844"/>
            <a:ext cx="1783492" cy="30861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Заявитель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5" name="Rectangle 129"/>
          <p:cNvSpPr/>
          <p:nvPr/>
        </p:nvSpPr>
        <p:spPr>
          <a:xfrm>
            <a:off x="7871255" y="1667633"/>
            <a:ext cx="1186248" cy="7542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Отдает документы на регистрацию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6" name="Rectangle 41"/>
          <p:cNvSpPr txBox="1">
            <a:spLocks/>
          </p:cNvSpPr>
          <p:nvPr/>
        </p:nvSpPr>
        <p:spPr>
          <a:xfrm>
            <a:off x="7883612" y="1359014"/>
            <a:ext cx="1173892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7" name="Right Arrow 130"/>
          <p:cNvSpPr>
            <a:spLocks/>
          </p:cNvSpPr>
          <p:nvPr/>
        </p:nvSpPr>
        <p:spPr>
          <a:xfrm>
            <a:off x="7566240" y="1805458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0" name="Right Arrow 130"/>
          <p:cNvSpPr>
            <a:spLocks/>
          </p:cNvSpPr>
          <p:nvPr/>
        </p:nvSpPr>
        <p:spPr>
          <a:xfrm>
            <a:off x="9121729" y="1829418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4" name="Rectangle 129"/>
          <p:cNvSpPr/>
          <p:nvPr/>
        </p:nvSpPr>
        <p:spPr>
          <a:xfrm>
            <a:off x="695050" y="3700571"/>
            <a:ext cx="1342953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Проводится заседание комиссии </a:t>
            </a:r>
          </a:p>
        </p:txBody>
      </p:sp>
      <p:sp>
        <p:nvSpPr>
          <p:cNvPr id="75" name="Rectangle 41"/>
          <p:cNvSpPr txBox="1">
            <a:spLocks/>
          </p:cNvSpPr>
          <p:nvPr/>
        </p:nvSpPr>
        <p:spPr>
          <a:xfrm>
            <a:off x="686812" y="3375477"/>
            <a:ext cx="1342953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6" name="Rectangle 129"/>
          <p:cNvSpPr/>
          <p:nvPr/>
        </p:nvSpPr>
        <p:spPr>
          <a:xfrm>
            <a:off x="2286000" y="3099208"/>
            <a:ext cx="1729946" cy="785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Готовит протокол комиссии</a:t>
            </a:r>
          </a:p>
        </p:txBody>
      </p:sp>
      <p:sp>
        <p:nvSpPr>
          <p:cNvPr id="77" name="Rectangle 41"/>
          <p:cNvSpPr txBox="1">
            <a:spLocks/>
          </p:cNvSpPr>
          <p:nvPr/>
        </p:nvSpPr>
        <p:spPr>
          <a:xfrm>
            <a:off x="2298356" y="2782352"/>
            <a:ext cx="1742303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8" name="Rectangle 129"/>
          <p:cNvSpPr/>
          <p:nvPr/>
        </p:nvSpPr>
        <p:spPr>
          <a:xfrm>
            <a:off x="2261286" y="4400786"/>
            <a:ext cx="1828800" cy="85083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Готовит положительный</a:t>
            </a:r>
            <a:r>
              <a:rPr lang="en-US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отрицательный ответ гражданину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9" name="Rectangle 41"/>
          <p:cNvSpPr txBox="1">
            <a:spLocks/>
          </p:cNvSpPr>
          <p:nvPr/>
        </p:nvSpPr>
        <p:spPr>
          <a:xfrm>
            <a:off x="2261286" y="4125120"/>
            <a:ext cx="1816444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0" name="Rectangle 129"/>
          <p:cNvSpPr/>
          <p:nvPr/>
        </p:nvSpPr>
        <p:spPr>
          <a:xfrm>
            <a:off x="4534929" y="3479965"/>
            <a:ext cx="2846173" cy="11414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Направляет в </a:t>
            </a:r>
            <a:r>
              <a:rPr lang="ru-RU" sz="1200" b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МКУ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«Ресурсный центр» через систему 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1С: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протокол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комиссии и копии документов 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заявителя для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осуществления 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выплаты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1" name="Rectangle 41"/>
          <p:cNvSpPr txBox="1">
            <a:spLocks/>
          </p:cNvSpPr>
          <p:nvPr/>
        </p:nvSpPr>
        <p:spPr>
          <a:xfrm>
            <a:off x="4547286" y="3163108"/>
            <a:ext cx="2833816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Rectangle 129"/>
          <p:cNvSpPr/>
          <p:nvPr/>
        </p:nvSpPr>
        <p:spPr>
          <a:xfrm>
            <a:off x="9465277" y="1680519"/>
            <a:ext cx="2298356" cy="74140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Рассчитывает среднедушевой доход заявителя (сведения получает посредством </a:t>
            </a:r>
            <a:r>
              <a:rPr lang="ru-RU" sz="12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СМЭВ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Rectangle 41"/>
          <p:cNvSpPr txBox="1">
            <a:spLocks/>
          </p:cNvSpPr>
          <p:nvPr/>
        </p:nvSpPr>
        <p:spPr>
          <a:xfrm>
            <a:off x="9477633" y="1371371"/>
            <a:ext cx="2286000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67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Сотрудник </a:t>
            </a:r>
            <a:r>
              <a:rPr lang="ru-RU" sz="1067" b="1" dirty="0" err="1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ОСПН</a:t>
            </a:r>
            <a:endParaRPr lang="ru-RU" sz="1067" b="1" dirty="0">
              <a:solidFill>
                <a:prstClr val="whit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535183" y="4644686"/>
            <a:ext cx="877974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10 мин</a:t>
            </a: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307745" y="2449302"/>
            <a:ext cx="766763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3 дня</a:t>
            </a: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38" name="Right Arrow 130"/>
          <p:cNvSpPr>
            <a:spLocks/>
          </p:cNvSpPr>
          <p:nvPr/>
        </p:nvSpPr>
        <p:spPr>
          <a:xfrm>
            <a:off x="2029765" y="3888592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39" name="Right Arrow 130"/>
          <p:cNvSpPr>
            <a:spLocks/>
          </p:cNvSpPr>
          <p:nvPr/>
        </p:nvSpPr>
        <p:spPr>
          <a:xfrm>
            <a:off x="315904" y="3873666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40" name="Right Arrow 130"/>
          <p:cNvSpPr>
            <a:spLocks/>
          </p:cNvSpPr>
          <p:nvPr/>
        </p:nvSpPr>
        <p:spPr>
          <a:xfrm>
            <a:off x="4093345" y="3880181"/>
            <a:ext cx="379801" cy="271689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565749" y="4809298"/>
            <a:ext cx="357791" cy="2652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05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1С</a:t>
            </a:r>
            <a:endParaRPr lang="ru-RU" sz="105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5140168" y="1007389"/>
            <a:ext cx="423724" cy="38745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</a:rPr>
              <a:t>1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7214358" y="2911097"/>
            <a:ext cx="423724" cy="38745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</a:rPr>
              <a:t>2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5" name="Picture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231" y="4353774"/>
            <a:ext cx="474157" cy="474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5103" y="2449411"/>
            <a:ext cx="382346" cy="382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Right Arrow 130"/>
          <p:cNvSpPr>
            <a:spLocks/>
          </p:cNvSpPr>
          <p:nvPr/>
        </p:nvSpPr>
        <p:spPr>
          <a:xfrm>
            <a:off x="11782552" y="1808824"/>
            <a:ext cx="252930" cy="279468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49" name="Rectangle 129"/>
          <p:cNvSpPr/>
          <p:nvPr/>
        </p:nvSpPr>
        <p:spPr>
          <a:xfrm>
            <a:off x="7682806" y="3557218"/>
            <a:ext cx="1243145" cy="10874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Получает назначенную выплату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67" b="1" dirty="0">
              <a:solidFill>
                <a:prstClr val="black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Rectangle 41"/>
          <p:cNvSpPr txBox="1">
            <a:spLocks/>
          </p:cNvSpPr>
          <p:nvPr/>
        </p:nvSpPr>
        <p:spPr>
          <a:xfrm>
            <a:off x="7671558" y="3221167"/>
            <a:ext cx="1265639" cy="308617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105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Заявитель</a:t>
            </a:r>
            <a:endParaRPr lang="ru-RU" sz="105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" name="Right Arrow 130"/>
          <p:cNvSpPr>
            <a:spLocks/>
          </p:cNvSpPr>
          <p:nvPr/>
        </p:nvSpPr>
        <p:spPr>
          <a:xfrm>
            <a:off x="7396726" y="3890214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414099" y="5251622"/>
            <a:ext cx="423724" cy="38745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</a:rPr>
              <a:t>1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414099" y="5708809"/>
            <a:ext cx="423724" cy="38745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</a:rPr>
              <a:t>2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246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/>
          <p:cNvSpPr txBox="1">
            <a:spLocks noGrp="1"/>
          </p:cNvSpPr>
          <p:nvPr>
            <p:ph type="title"/>
          </p:nvPr>
        </p:nvSpPr>
        <p:spPr>
          <a:xfrm>
            <a:off x="4217772" y="192383"/>
            <a:ext cx="3977104" cy="34295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sz="2400" b="1" spc="-4" dirty="0" smtClean="0">
                <a:cs typeface="Calibri"/>
              </a:rPr>
              <a:t>План мероприятий</a:t>
            </a:r>
            <a:endParaRPr sz="2400" b="1" dirty="0">
              <a:cs typeface="Calibri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015334"/>
              </p:ext>
            </p:extLst>
          </p:nvPr>
        </p:nvGraphicFramePr>
        <p:xfrm>
          <a:off x="190500" y="685801"/>
          <a:ext cx="11772901" cy="554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8643">
                  <a:extLst>
                    <a:ext uri="{9D8B030D-6E8A-4147-A177-3AD203B41FA5}">
                      <a16:colId xmlns="" xmlns:a16="http://schemas.microsoft.com/office/drawing/2014/main" val="2444983487"/>
                    </a:ext>
                  </a:extLst>
                </a:gridCol>
                <a:gridCol w="2183527">
                  <a:extLst>
                    <a:ext uri="{9D8B030D-6E8A-4147-A177-3AD203B41FA5}">
                      <a16:colId xmlns="" xmlns:a16="http://schemas.microsoft.com/office/drawing/2014/main" val="4227093511"/>
                    </a:ext>
                  </a:extLst>
                </a:gridCol>
                <a:gridCol w="2026508">
                  <a:extLst>
                    <a:ext uri="{9D8B030D-6E8A-4147-A177-3AD203B41FA5}">
                      <a16:colId xmlns="" xmlns:a16="http://schemas.microsoft.com/office/drawing/2014/main" val="330011628"/>
                    </a:ext>
                  </a:extLst>
                </a:gridCol>
                <a:gridCol w="2042984">
                  <a:extLst>
                    <a:ext uri="{9D8B030D-6E8A-4147-A177-3AD203B41FA5}">
                      <a16:colId xmlns="" xmlns:a16="http://schemas.microsoft.com/office/drawing/2014/main" val="2666789458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4228581809"/>
                    </a:ext>
                  </a:extLst>
                </a:gridCol>
                <a:gridCol w="1416908">
                  <a:extLst>
                    <a:ext uri="{9D8B030D-6E8A-4147-A177-3AD203B41FA5}">
                      <a16:colId xmlns="" xmlns:a16="http://schemas.microsoft.com/office/drawing/2014/main" val="1352492494"/>
                    </a:ext>
                  </a:extLst>
                </a:gridCol>
                <a:gridCol w="2020331">
                  <a:extLst>
                    <a:ext uri="{9D8B030D-6E8A-4147-A177-3AD203B41FA5}">
                      <a16:colId xmlns="" xmlns:a16="http://schemas.microsoft.com/office/drawing/2014/main" val="2504778638"/>
                    </a:ext>
                  </a:extLst>
                </a:gridCol>
              </a:tblGrid>
              <a:tr h="7722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Коренная проблема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</a:t>
                      </a:r>
                      <a:b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реализации</a:t>
                      </a:r>
                      <a:b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="" xmlns:a16="http://schemas.microsoft.com/office/drawing/2014/main" val="2582422553"/>
                  </a:ext>
                </a:extLst>
              </a:tr>
              <a:tr h="194298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получения услуги заявителю необходимо собрать перечень документов у сторонних организаций</a:t>
                      </a:r>
                      <a:endParaRPr lang="ru-RU" sz="14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Отсутствует СМЭВ между организациями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7313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Запрос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настройку системы межведомственного взаимодействия между администрацией, пенсионным фондом, ЗАГС, ИФНС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spc="-1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Н.А.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Вышебаба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10.02.2026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10.03.2026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Сокращение времени на сбор документов гражданином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4966563"/>
                  </a:ext>
                </a:extLst>
              </a:tr>
              <a:tr h="85003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Заявитель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собирает излишние документы</a:t>
                      </a:r>
                      <a:endParaRPr lang="ru-RU" sz="14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НПА включен перечень излишних документов</a:t>
                      </a:r>
                      <a:endParaRPr lang="ru-RU" sz="14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Внести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изменения НПА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Н.А.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Вышебаба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10.04.2026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14.04.2026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Сокращение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количества предоставляемых документов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2948923"/>
                  </a:ext>
                </a:extLst>
              </a:tr>
              <a:tr h="188636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Между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МКУ «Ресурсный центр»  и Администрацией ЗАТО Северск отсутствует электронный документооборот</a:t>
                      </a:r>
                      <a:endParaRPr lang="ru-RU" sz="14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настроена система электронного взаимодействия</a:t>
                      </a:r>
                      <a:endParaRPr lang="ru-RU" sz="14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Настроить документооборот с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МКУ «Ресурсный центр» через систему 1С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О.В. Ковалева</a:t>
                      </a:r>
                    </a:p>
                    <a:p>
                      <a:pPr algn="ctr"/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10.04.2026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15.04.2026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Сокращено время передачи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документов 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655165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6445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871476"/>
              </p:ext>
            </p:extLst>
          </p:nvPr>
        </p:nvGraphicFramePr>
        <p:xfrm>
          <a:off x="167701" y="830440"/>
          <a:ext cx="5209642" cy="37014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11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8184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356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</a:rPr>
                        <a:t>Письменное заявление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94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К</a:t>
                      </a:r>
                      <a:r>
                        <a:rPr lang="ru-RU" sz="1200" b="0" dirty="0" smtClean="0">
                          <a:effectLst/>
                        </a:rPr>
                        <a:t>опия </a:t>
                      </a:r>
                      <a:r>
                        <a:rPr lang="ru-RU" sz="1200" b="0" dirty="0">
                          <a:effectLst/>
                        </a:rPr>
                        <a:t>паспорта или иного документа, удостоверяющего личность гражданина 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92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К</a:t>
                      </a:r>
                      <a:r>
                        <a:rPr lang="ru-RU" sz="1200" b="0" dirty="0" smtClean="0">
                          <a:effectLst/>
                        </a:rPr>
                        <a:t>опия </a:t>
                      </a:r>
                      <a:r>
                        <a:rPr lang="ru-RU" sz="1200" b="0" dirty="0">
                          <a:effectLst/>
                        </a:rPr>
                        <a:t>страхового номера индивидуального лицевого счета в системе обязательного пенсионного страхования (СНИЛС заявителя)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392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Д</a:t>
                      </a:r>
                      <a:r>
                        <a:rPr lang="ru-RU" sz="1200" b="0" dirty="0" smtClean="0">
                          <a:effectLst/>
                        </a:rPr>
                        <a:t>окумент</a:t>
                      </a:r>
                      <a:r>
                        <a:rPr lang="ru-RU" sz="1200" b="0" dirty="0">
                          <a:effectLst/>
                        </a:rPr>
                        <a:t>, подтверждающий факт трудной жизненной ситуации (например, справка о пожаре, выписка из истории болезни, направление на лечение и др.)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20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К</a:t>
                      </a:r>
                      <a:r>
                        <a:rPr lang="ru-RU" sz="1200" b="0" dirty="0" smtClean="0">
                          <a:effectLst/>
                        </a:rPr>
                        <a:t>опия </a:t>
                      </a:r>
                      <a:r>
                        <a:rPr lang="ru-RU" sz="1200" b="0" dirty="0">
                          <a:effectLst/>
                        </a:rPr>
                        <a:t>документа о лицевом счете в банковской (кредитной) </a:t>
                      </a:r>
                      <a:r>
                        <a:rPr lang="ru-RU" sz="1200" b="0" dirty="0" smtClean="0">
                          <a:effectLst/>
                        </a:rPr>
                        <a:t>организации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13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rgbClr val="FF0000"/>
                          </a:solidFill>
                          <a:effectLst/>
                        </a:rPr>
                        <a:t>Справка </a:t>
                      </a:r>
                      <a:r>
                        <a:rPr lang="ru-RU" sz="1200" b="0" dirty="0">
                          <a:solidFill>
                            <a:srgbClr val="FF0000"/>
                          </a:solidFill>
                          <a:effectLst/>
                        </a:rPr>
                        <a:t>о составе семьи (паспортисты, ЖЭУ)</a:t>
                      </a:r>
                      <a:endParaRPr lang="ru-RU" sz="11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783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FF0000"/>
                          </a:solidFill>
                          <a:effectLst/>
                        </a:rPr>
                        <a:t>К</a:t>
                      </a:r>
                      <a:r>
                        <a:rPr lang="ru-RU" sz="1200" b="0" dirty="0" smtClean="0">
                          <a:solidFill>
                            <a:srgbClr val="FF0000"/>
                          </a:solidFill>
                          <a:effectLst/>
                        </a:rPr>
                        <a:t>опия </a:t>
                      </a:r>
                      <a:r>
                        <a:rPr lang="ru-RU" sz="1200" b="0" dirty="0">
                          <a:solidFill>
                            <a:srgbClr val="FF0000"/>
                          </a:solidFill>
                          <a:effectLst/>
                        </a:rPr>
                        <a:t>справки (удостоверения) или иного документа о праве на льготы </a:t>
                      </a:r>
                      <a:r>
                        <a:rPr lang="ru-RU" sz="1200" b="0" dirty="0" smtClean="0">
                          <a:solidFill>
                            <a:srgbClr val="FF0000"/>
                          </a:solidFill>
                          <a:effectLst/>
                        </a:rPr>
                        <a:t>(</a:t>
                      </a:r>
                      <a:r>
                        <a:rPr lang="ru-RU" sz="1200" b="0" dirty="0">
                          <a:solidFill>
                            <a:srgbClr val="FF0000"/>
                          </a:solidFill>
                          <a:effectLst/>
                        </a:rPr>
                        <a:t>при наличии: например, ветеран труда, справка инвалидности и др.)</a:t>
                      </a:r>
                      <a:endParaRPr lang="ru-RU" sz="11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783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8.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rgbClr val="FF0000"/>
                          </a:solidFill>
                          <a:effectLst/>
                        </a:rPr>
                        <a:t>Справка о размере пенсии</a:t>
                      </a:r>
                      <a:r>
                        <a:rPr lang="ru-RU" sz="1200" b="0" baseline="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 smtClean="0">
                          <a:solidFill>
                            <a:srgbClr val="FF0000"/>
                          </a:solidFill>
                          <a:effectLst/>
                        </a:rPr>
                        <a:t>за </a:t>
                      </a:r>
                      <a:r>
                        <a:rPr lang="ru-RU" sz="1200" b="0" dirty="0">
                          <a:solidFill>
                            <a:srgbClr val="FF0000"/>
                          </a:solidFill>
                          <a:effectLst/>
                        </a:rPr>
                        <a:t>три последних календарных месяца, предшествующих месяцу подачи </a:t>
                      </a:r>
                      <a:r>
                        <a:rPr lang="ru-RU" sz="1200" b="0" dirty="0" smtClean="0">
                          <a:solidFill>
                            <a:srgbClr val="FF0000"/>
                          </a:solidFill>
                          <a:effectLst/>
                        </a:rPr>
                        <a:t>заявления</a:t>
                      </a:r>
                      <a:endParaRPr lang="ru-RU" sz="11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1004" y="287168"/>
            <a:ext cx="2685020" cy="623416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Было – 8 документов</a:t>
            </a:r>
            <a:endParaRPr lang="ru-RU" sz="1600" b="1" dirty="0"/>
          </a:p>
        </p:txBody>
      </p:sp>
      <p:sp>
        <p:nvSpPr>
          <p:cNvPr id="5" name="Заголовок 2"/>
          <p:cNvSpPr txBox="1">
            <a:spLocks/>
          </p:cNvSpPr>
          <p:nvPr/>
        </p:nvSpPr>
        <p:spPr>
          <a:xfrm>
            <a:off x="7482828" y="217641"/>
            <a:ext cx="4078994" cy="62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smtClean="0"/>
              <a:t>Стало – 5 документов</a:t>
            </a:r>
            <a:endParaRPr lang="ru-RU" sz="16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3101330"/>
              </p:ext>
            </p:extLst>
          </p:nvPr>
        </p:nvGraphicFramePr>
        <p:xfrm>
          <a:off x="6082018" y="803189"/>
          <a:ext cx="5055539" cy="227999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33174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72379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2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Письменное заявление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94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</a:t>
                      </a:r>
                      <a:r>
                        <a:rPr lang="ru-RU" sz="1200" dirty="0" smtClean="0">
                          <a:effectLst/>
                        </a:rPr>
                        <a:t>опия </a:t>
                      </a:r>
                      <a:r>
                        <a:rPr lang="ru-RU" sz="1200" dirty="0">
                          <a:effectLst/>
                        </a:rPr>
                        <a:t>паспорта или иного документа, удостоверяющего личность гражданина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245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</a:t>
                      </a:r>
                      <a:r>
                        <a:rPr lang="ru-RU" sz="1200" dirty="0" smtClean="0">
                          <a:effectLst/>
                        </a:rPr>
                        <a:t>опия </a:t>
                      </a:r>
                      <a:r>
                        <a:rPr lang="ru-RU" sz="1200" dirty="0">
                          <a:effectLst/>
                        </a:rPr>
                        <a:t>страхового номера индивидуального лицевого счета в системе обязательного пенсионного страхования (СНИЛС заявителя)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4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Документ, подтверждающий факт трудной жизненной ситуации (например, справка о пожаре, выписка из истории болезни, направление на лечение и др.)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860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Копия документа о лицевом счете в банковской (кредитной) организации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70" marR="42970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672688" y="0"/>
            <a:ext cx="26234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Итоги реализации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7701" y="4700266"/>
            <a:ext cx="11801877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1,6 раза сокращено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предоставляемых документов заявителем (с 8 до 5 штук).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Сокращено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время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передачу документов для выплаты за счет перехода на в электронный документооборот между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МКУ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«Ресурсный центр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 и Администрацией ЗАТО Северск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Сокращен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срок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сбора документов с 7 до 3 дней.</a:t>
            </a:r>
            <a:r>
              <a:rPr lang="ru-RU" dirty="0" smtClean="0"/>
              <a:t>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9429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1437</TotalTime>
  <Words>772</Words>
  <Application>Microsoft Office PowerPoint</Application>
  <PresentationFormat>Широкоэкранный</PresentationFormat>
  <Paragraphs>175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Open Sans ExtraBold</vt:lpstr>
      <vt:lpstr>Open Sans Light</vt:lpstr>
      <vt:lpstr>Tahoma</vt:lpstr>
      <vt:lpstr>Times New Roman</vt:lpstr>
      <vt:lpstr>Тема Office</vt:lpstr>
      <vt:lpstr>Презентация PowerPoint</vt:lpstr>
      <vt:lpstr>Презентация PowerPoint</vt:lpstr>
      <vt:lpstr>Обоснование выбора:</vt:lpstr>
      <vt:lpstr>Презентация PowerPoint</vt:lpstr>
      <vt:lpstr>Презентация PowerPoint</vt:lpstr>
      <vt:lpstr>План мероприятий</vt:lpstr>
      <vt:lpstr>Было – 8 документов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Негодина Е.А.</dc:creator>
  <cp:lastModifiedBy>Трапезников В.Ю.</cp:lastModifiedBy>
  <cp:revision>75</cp:revision>
  <cp:lastPrinted>2026-02-24T07:15:54Z</cp:lastPrinted>
  <dcterms:created xsi:type="dcterms:W3CDTF">2025-09-08T09:01:30Z</dcterms:created>
  <dcterms:modified xsi:type="dcterms:W3CDTF">2026-04-28T04:34:04Z</dcterms:modified>
</cp:coreProperties>
</file>