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 bookmarkIdSeed="2">
  <p:sldMasterIdLst>
    <p:sldMasterId id="2147483661" r:id="rId1"/>
  </p:sldMasterIdLst>
  <p:notesMasterIdLst>
    <p:notesMasterId r:id="rId11"/>
  </p:notesMasterIdLst>
  <p:sldIdLst>
    <p:sldId id="271" r:id="rId2"/>
    <p:sldId id="266" r:id="rId3"/>
    <p:sldId id="278" r:id="rId4"/>
    <p:sldId id="275" r:id="rId5"/>
    <p:sldId id="276" r:id="rId6"/>
    <p:sldId id="263" r:id="rId7"/>
    <p:sldId id="273" r:id="rId8"/>
    <p:sldId id="277" r:id="rId9"/>
    <p:sldId id="272" r:id="rId10"/>
  </p:sldIdLst>
  <p:sldSz cx="9144000" cy="5143500" type="screen16x9"/>
  <p:notesSz cx="6797675" cy="9926638"/>
  <p:embeddedFontLst>
    <p:embeddedFont>
      <p:font typeface="Trebuchet MS" panose="020B0603020202020204" pitchFamily="34" charset="0"/>
      <p:regular r:id="rId12"/>
      <p:bold r:id="rId13"/>
      <p:italic r:id="rId14"/>
      <p:boldItalic r:id="rId15"/>
    </p:embeddedFont>
    <p:embeddedFont>
      <p:font typeface="Roboto" panose="020B06040202020202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Calibri Light" panose="020F0302020204030204" pitchFamily="34" charset="0"/>
      <p:regular r:id="rId24"/>
      <p: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D54B9C22-5554-4C98-9886-668161A3CFD9}">
  <a:tblStyle styleId="{D54B9C22-5554-4C98-9886-668161A3CFD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16" autoAdjust="0"/>
    <p:restoredTop sz="94660"/>
  </p:normalViewPr>
  <p:slideViewPr>
    <p:cSldViewPr snapToGrid="0">
      <p:cViewPr varScale="1">
        <p:scale>
          <a:sx n="125" d="100"/>
          <a:sy n="125" d="100"/>
        </p:scale>
        <p:origin x="138" y="3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5F39417-AF5A-4170-8278-60619D733EDF}" type="doc">
      <dgm:prSet loTypeId="urn:microsoft.com/office/officeart/2005/8/layout/hierarchy3" loCatId="list" qsTypeId="urn:microsoft.com/office/officeart/2005/8/quickstyle/3d4" qsCatId="3D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2C4855FF-3A51-4EC0-9DDC-CC238DD0DC82}" type="pres">
      <dgm:prSet presAssocID="{F5F39417-AF5A-4170-8278-60619D733ED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</dgm:ptLst>
  <dgm:cxnLst>
    <dgm:cxn modelId="{5F1AA3DA-5114-4EFB-A293-21204FA596D1}" type="presOf" srcId="{F5F39417-AF5A-4170-8278-60619D733EDF}" destId="{2C4855FF-3A51-4EC0-9DDC-CC238DD0DC82}" srcOrd="0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92" tIns="92092" rIns="92092" bIns="92092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41953545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610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3a074bec76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3a074bec767_0_7:notes"/>
          <p:cNvSpPr txBox="1">
            <a:spLocks noGrp="1"/>
          </p:cNvSpPr>
          <p:nvPr>
            <p:ph type="body" idx="1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spcFirstLastPara="1" wrap="square" lIns="92092" tIns="92092" rIns="92092" bIns="92092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0451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071023085"/>
      </p:ext>
    </p:extLst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134342777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841299825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55610663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047202354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3032135737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689426222"/>
      </p:ext>
    </p:extLst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570652780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550163905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960394368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2582922320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 header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3"/>
          <p:cNvSpPr txBox="1">
            <a:spLocks noGrp="1"/>
          </p:cNvSpPr>
          <p:nvPr>
            <p:ph type="title"/>
          </p:nvPr>
        </p:nvSpPr>
        <p:spPr>
          <a:xfrm>
            <a:off x="823850" y="2053000"/>
            <a:ext cx="4587000" cy="114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79754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body" type="tx">
  <p:cSld name="Title and bod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70389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buNone/>
              <a:defRPr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054761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5"/>
          <p:cNvSpPr txBox="1">
            <a:spLocks noGrp="1"/>
          </p:cNvSpPr>
          <p:nvPr>
            <p:ph type="title"/>
          </p:nvPr>
        </p:nvSpPr>
        <p:spPr>
          <a:xfrm>
            <a:off x="1297500" y="393750"/>
            <a:ext cx="7038900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3" name="Google Shape;53;p5"/>
          <p:cNvSpPr txBox="1">
            <a:spLocks noGrp="1"/>
          </p:cNvSpPr>
          <p:nvPr>
            <p:ph type="body" idx="1"/>
          </p:nvPr>
        </p:nvSpPr>
        <p:spPr>
          <a:xfrm>
            <a:off x="1297500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4" name="Google Shape;54;p5"/>
          <p:cNvSpPr txBox="1">
            <a:spLocks noGrp="1"/>
          </p:cNvSpPr>
          <p:nvPr>
            <p:ph type="body" idx="2"/>
          </p:nvPr>
        </p:nvSpPr>
        <p:spPr>
          <a:xfrm>
            <a:off x="4933221" y="1567550"/>
            <a:ext cx="3403200" cy="29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6445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1940B-3B66-4AC5-B352-E36E82FDAF1A}" type="datetimeFigureOut">
              <a:rPr lang="ru-RU" smtClean="0"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‹#›</a:t>
            </a:fld>
            <a:endParaRPr lang="ru"/>
          </a:p>
        </p:txBody>
      </p:sp>
    </p:spTree>
    <p:extLst>
      <p:ext uri="{BB962C8B-B14F-4D97-AF65-F5344CB8AC3E}">
        <p14:creationId xmlns:p14="http://schemas.microsoft.com/office/powerpoint/2010/main" val="133215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5" r:id="rId13"/>
    <p:sldLayoutId id="2147483676" r:id="rId14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11" Type="http://schemas.openxmlformats.org/officeDocument/2006/relationships/image" Target="../media/image13.png"/><Relationship Id="rId5" Type="http://schemas.openxmlformats.org/officeDocument/2006/relationships/image" Target="../media/image6.png"/><Relationship Id="rId10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11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12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g"/><Relationship Id="rId11" Type="http://schemas.openxmlformats.org/officeDocument/2006/relationships/image" Target="../media/image18.png"/><Relationship Id="rId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7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9.jp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2.png"/><Relationship Id="rId4" Type="http://schemas.openxmlformats.org/officeDocument/2006/relationships/image" Target="../media/image28.png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00304" y="-200304"/>
            <a:ext cx="5143500" cy="5544108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405004" y="405004"/>
            <a:ext cx="5143501" cy="4333496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0" name="Прямоугольный треугольник 19"/>
          <p:cNvSpPr/>
          <p:nvPr/>
        </p:nvSpPr>
        <p:spPr>
          <a:xfrm rot="5400000">
            <a:off x="-906820" y="906819"/>
            <a:ext cx="5143501" cy="3329864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419654" y="1419652"/>
            <a:ext cx="5143052" cy="2303750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1932934" y="1932935"/>
            <a:ext cx="5143501" cy="127763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657" y="146351"/>
            <a:ext cx="679489" cy="82832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2949611" y="2221801"/>
            <a:ext cx="6194389" cy="1061829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just" fontAlgn="base"/>
            <a:r>
              <a:rPr lang="ru-RU" sz="2100" b="1" i="1" dirty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Оптимизация процесса </a:t>
            </a:r>
            <a:r>
              <a:rPr lang="ru-RU" sz="2100" b="1" i="1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предоставления   </a:t>
            </a:r>
            <a:endParaRPr lang="ru-RU" sz="2100" b="1" i="1" dirty="0">
              <a:solidFill>
                <a:srgbClr val="E7410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100" b="1" i="1" dirty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архивных справок, архивных выписок </a:t>
            </a:r>
            <a:r>
              <a:rPr lang="ru-RU" sz="2100" b="1" i="1" dirty="0" smtClean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и </a:t>
            </a:r>
            <a:r>
              <a:rPr lang="ru-RU" sz="2100" b="1" i="1" dirty="0">
                <a:solidFill>
                  <a:srgbClr val="E7410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копий архивных документов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1675" y="3440092"/>
            <a:ext cx="565742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Докладчик: </a:t>
            </a:r>
            <a:b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Архивного отдела Администрации </a:t>
            </a:r>
            <a:b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cap="all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ЗАТО </a:t>
            </a:r>
            <a:r>
              <a:rPr lang="ru-RU" sz="1600" cap="all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Северск</a:t>
            </a:r>
          </a:p>
          <a:p>
            <a: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cap="all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Родыгин </a:t>
            </a:r>
            <a:r>
              <a:rPr lang="ru-RU" sz="1600" cap="all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Владимир </a:t>
            </a:r>
            <a:r>
              <a:rPr lang="ru-RU" sz="1600" cap="all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Николаевич</a:t>
            </a:r>
            <a:r>
              <a:rPr lang="ru-RU" sz="2000" cap="al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cap="all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4757" y="157920"/>
            <a:ext cx="1243692" cy="51794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583" y="3753016"/>
            <a:ext cx="2390594" cy="1287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2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2</a:t>
            </a:fld>
            <a:endParaRPr lang="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550" y="56639"/>
            <a:ext cx="1191608" cy="639672"/>
          </a:xfrm>
          <a:prstGeom prst="rect">
            <a:avLst/>
          </a:prstGeom>
        </p:spPr>
      </p:pic>
      <p:sp>
        <p:nvSpPr>
          <p:cNvPr id="147" name="Google Shape;147;p15"/>
          <p:cNvSpPr txBox="1">
            <a:spLocks noGrp="1"/>
          </p:cNvSpPr>
          <p:nvPr>
            <p:ph type="title"/>
          </p:nvPr>
        </p:nvSpPr>
        <p:spPr>
          <a:xfrm>
            <a:off x="632703" y="46428"/>
            <a:ext cx="7415472" cy="9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ru" dirty="0">
                <a:solidFill>
                  <a:srgbClr val="1F3B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Roboto"/>
                <a:cs typeface="Roboto"/>
                <a:sym typeface="Roboto"/>
              </a:rPr>
              <a:t>Обоснование выбора проекта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8" name="Google Shape;148;p15"/>
          <p:cNvSpPr txBox="1">
            <a:spLocks noGrp="1"/>
          </p:cNvSpPr>
          <p:nvPr>
            <p:ph type="body" idx="1"/>
          </p:nvPr>
        </p:nvSpPr>
        <p:spPr>
          <a:xfrm>
            <a:off x="632703" y="779029"/>
            <a:ext cx="8057386" cy="20786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4800" b="1" i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Проблемы:</a:t>
            </a:r>
            <a:endParaRPr lang="ru" sz="4800" b="1" i="1" u="sng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marL="0" lvl="0" indent="0" algn="just">
              <a:lnSpc>
                <a:spcPct val="150000"/>
              </a:lnSpc>
              <a:buNone/>
            </a:pP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Отсутствие единого электронного сервисного пространства с возможностью записи на прием, подачи запроса на предоставление  муниципальной услуги, 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информирования </a:t>
            </a: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о 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ходе её рассмотрения </a:t>
            </a: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и 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предоставления </a:t>
            </a: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обратной 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связи </a:t>
            </a: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(личный кабинет на сайте Администрации ЗАТО Северск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)</a:t>
            </a:r>
          </a:p>
          <a:p>
            <a:pPr marL="0" lvl="0" indent="0" algn="just">
              <a:lnSpc>
                <a:spcPct val="150000"/>
              </a:lnSpc>
              <a:buNone/>
            </a:pPr>
            <a:endParaRPr lang="ru-RU" sz="2800" u="sng" dirty="0" smtClean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800" b="1" i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Границы </a:t>
            </a:r>
            <a:r>
              <a:rPr lang="ru-RU" sz="4800" b="1" i="1" u="sng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проекта</a:t>
            </a:r>
            <a:r>
              <a:rPr lang="ru-RU" sz="4800" b="1" i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: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48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С момента обращения заявителя в Архивный отдел до получения </a:t>
            </a:r>
            <a:r>
              <a:rPr lang="ru-RU" sz="48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ответа</a:t>
            </a:r>
          </a:p>
          <a:p>
            <a:pPr marL="0" lvl="0" indent="0">
              <a:lnSpc>
                <a:spcPct val="120000"/>
              </a:lnSpc>
              <a:buNone/>
            </a:pPr>
            <a:endParaRPr lang="ru-RU" sz="48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marL="0" lvl="0" indent="0">
              <a:lnSpc>
                <a:spcPct val="120000"/>
              </a:lnSpc>
              <a:buNone/>
            </a:pPr>
            <a:r>
              <a:rPr lang="ru-RU" sz="4800" b="1" i="1" u="sng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Roboto"/>
                <a:cs typeface="Arial" panose="020B0604020202020204" pitchFamily="34" charset="0"/>
                <a:sym typeface="Roboto"/>
              </a:rPr>
              <a:t>Цели проекта: </a:t>
            </a:r>
            <a:endParaRPr lang="ru-RU" sz="4800" b="1" i="1" u="sng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3000" b="1" u="sng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Roboto"/>
              <a:cs typeface="Arial" panose="020B0604020202020204" pitchFamily="34" charset="0"/>
              <a:sym typeface="Roboto"/>
            </a:endParaRPr>
          </a:p>
        </p:txBody>
      </p:sp>
      <p:sp>
        <p:nvSpPr>
          <p:cNvPr id="149" name="Google Shape;149;p15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lvl="0"/>
            <a:fld id="{00000000-1234-1234-1234-123412341234}" type="slidenum">
              <a:rPr lang="ru">
                <a:solidFill>
                  <a:srgbClr val="000000"/>
                </a:solidFill>
              </a:rPr>
              <a:pPr lvl="0"/>
              <a:t>3</a:t>
            </a:fld>
            <a:endParaRPr lang="ru" dirty="0">
              <a:solidFill>
                <a:srgbClr val="000000"/>
              </a:solidFill>
            </a:endParaRPr>
          </a:p>
        </p:txBody>
      </p:sp>
      <p:graphicFrame>
        <p:nvGraphicFramePr>
          <p:cNvPr id="7" name="Google Shape;75;p14">
            <a:extLst>
              <a:ext uri="{FF2B5EF4-FFF2-40B4-BE49-F238E27FC236}">
                <a16:creationId xmlns:a16="http://schemas.microsoft.com/office/drawing/2014/main" xmlns="" id="{D951F396-45FA-4E21-927D-6A8069187441}"/>
              </a:ext>
            </a:extLst>
          </p:cNvPr>
          <p:cNvGraphicFramePr/>
          <p:nvPr>
            <p:extLst/>
          </p:nvPr>
        </p:nvGraphicFramePr>
        <p:xfrm>
          <a:off x="699029" y="2779700"/>
          <a:ext cx="7991060" cy="1908961"/>
        </p:xfrm>
        <a:graphic>
          <a:graphicData uri="http://schemas.openxmlformats.org/drawingml/2006/table">
            <a:tbl>
              <a:tblPr firstRow="1" firstCol="1" bandRow="1">
                <a:noFill/>
              </a:tblPr>
              <a:tblGrid>
                <a:gridCol w="616367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9034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239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4437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100" b="1" i="0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Наименование показателя</a:t>
                      </a:r>
                      <a:endParaRPr sz="1100" b="1" i="0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100" b="1" i="1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Текущее значение</a:t>
                      </a:r>
                      <a:endParaRPr sz="1100" b="1" i="1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9621" marR="69621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100" b="1" i="1" dirty="0">
                          <a:solidFill>
                            <a:schemeClr val="lt1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Целевое значение</a:t>
                      </a:r>
                      <a:endParaRPr sz="1100" b="1" i="1" dirty="0">
                        <a:solidFill>
                          <a:schemeClr val="lt1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69621" marR="69621" marT="0" marB="0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7189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Количество очных взаимодействий, раз.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2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0</a:t>
                      </a:r>
                      <a:endParaRPr sz="12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9451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Количество</a:t>
                      </a:r>
                      <a:r>
                        <a:rPr lang="ru-RU" sz="12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 форм бланков запросов, шт.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5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2</a:t>
                      </a:r>
                      <a:endParaRPr sz="12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718269383"/>
                  </a:ext>
                </a:extLst>
              </a:tr>
              <a:tr h="29451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Количество сведений в составе запроса, заполняемых заявителем вручную, шт.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6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4</a:t>
                      </a:r>
                      <a:endParaRPr sz="12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506256370"/>
                  </a:ext>
                </a:extLst>
              </a:tr>
              <a:tr h="29451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Уровень удовлетворенности предоставлением услуги, % 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0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95%</a:t>
                      </a:r>
                      <a:endParaRPr sz="12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294512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Доля заявителей</a:t>
                      </a:r>
                      <a:r>
                        <a:rPr lang="ru-RU" sz="12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 предоставивших  обратную связь с помощью </a:t>
                      </a:r>
                      <a:r>
                        <a:rPr lang="en-US" sz="12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online</a:t>
                      </a:r>
                      <a:r>
                        <a:rPr lang="ru-RU" sz="1200" b="0" baseline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-анкеты, %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0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0</a:t>
                      </a:r>
                      <a:endParaRPr sz="1200" b="0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-RU" sz="12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ea typeface="Arial"/>
                          <a:cs typeface="Arial" panose="020B0604020202020204" pitchFamily="34" charset="0"/>
                          <a:sym typeface="Arial"/>
                        </a:rPr>
                        <a:t>15%</a:t>
                      </a:r>
                      <a:endParaRPr sz="12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ea typeface="Arial"/>
                        <a:cs typeface="Arial" panose="020B0604020202020204" pitchFamily="34" charset="0"/>
                        <a:sym typeface="Arial"/>
                      </a:endParaRPr>
                    </a:p>
                  </a:txBody>
                  <a:tcPr marL="69621" marR="69621" marT="0" marB="0" anchor="ctr"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grpSp>
        <p:nvGrpSpPr>
          <p:cNvPr id="6" name="object 3"/>
          <p:cNvGrpSpPr/>
          <p:nvPr/>
        </p:nvGrpSpPr>
        <p:grpSpPr>
          <a:xfrm>
            <a:off x="-50400" y="0"/>
            <a:ext cx="688506" cy="5143500"/>
            <a:chOff x="95056" y="219456"/>
            <a:chExt cx="655320" cy="4832985"/>
          </a:xfrm>
        </p:grpSpPr>
        <p:pic>
          <p:nvPicPr>
            <p:cNvPr id="8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9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1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2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3" name="Прямая соединительная линия 12"/>
          <p:cNvCxnSpPr/>
          <p:nvPr/>
        </p:nvCxnSpPr>
        <p:spPr>
          <a:xfrm flipV="1">
            <a:off x="699028" y="758937"/>
            <a:ext cx="8176547" cy="2178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129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8209" y="68758"/>
            <a:ext cx="1103578" cy="539527"/>
          </a:xfrm>
          <a:prstGeom prst="rect">
            <a:avLst/>
          </a:prstGeom>
        </p:spPr>
      </p:pic>
      <p:pic>
        <p:nvPicPr>
          <p:cNvPr id="101" name="Рисунок 4" descr="Маркер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733" y="10215"/>
            <a:ext cx="435988" cy="442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" name="Заголовок 1"/>
          <p:cNvSpPr>
            <a:spLocks noGrp="1"/>
          </p:cNvSpPr>
          <p:nvPr>
            <p:ph type="title"/>
          </p:nvPr>
        </p:nvSpPr>
        <p:spPr>
          <a:xfrm>
            <a:off x="100162" y="0"/>
            <a:ext cx="7864560" cy="57270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rebuchet MS"/>
                <a:ea typeface="Trebuchet MS"/>
                <a:cs typeface="Trebuchet MS"/>
              </a:rPr>
              <a:t>	      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  <a:cs typeface="Roboto" panose="020B0604020202020204" charset="0"/>
              </a:rPr>
              <a:t>Карта текущего состояния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B0604020202020204" charset="0"/>
              <a:ea typeface="Roboto" panose="020B0604020202020204" charset="0"/>
              <a:cs typeface="Roboto" panose="020B0604020202020204" charset="0"/>
            </a:endParaRPr>
          </a:p>
        </p:txBody>
      </p:sp>
      <p:cxnSp>
        <p:nvCxnSpPr>
          <p:cNvPr id="112" name="Прямая соединительная линия 111"/>
          <p:cNvCxnSpPr/>
          <p:nvPr/>
        </p:nvCxnSpPr>
        <p:spPr>
          <a:xfrm flipV="1">
            <a:off x="765241" y="629784"/>
            <a:ext cx="8176547" cy="2178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Rectangle 63"/>
          <p:cNvSpPr txBox="1"/>
          <p:nvPr/>
        </p:nvSpPr>
        <p:spPr>
          <a:xfrm>
            <a:off x="774160" y="3685905"/>
            <a:ext cx="5440678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endParaRPr lang="ru-RU" sz="1000" b="1" dirty="0" smtClean="0">
              <a:solidFill>
                <a:srgbClr val="FF0000"/>
              </a:solidFill>
            </a:endParaRPr>
          </a:p>
          <a:p>
            <a:r>
              <a:rPr lang="ru-RU" sz="900" b="1" dirty="0" smtClean="0"/>
              <a:t>Обозначения:          </a:t>
            </a:r>
            <a:r>
              <a:rPr lang="ru-RU" sz="800" dirty="0" smtClean="0"/>
              <a:t>Проблемы;</a:t>
            </a:r>
            <a:r>
              <a:rPr lang="ru-RU" sz="900" dirty="0" smtClean="0"/>
              <a:t>      </a:t>
            </a:r>
            <a:r>
              <a:rPr lang="ru-RU" sz="800" dirty="0" smtClean="0"/>
              <a:t>Ожидани</a:t>
            </a:r>
            <a:r>
              <a:rPr lang="ru-RU" sz="800" dirty="0"/>
              <a:t>е</a:t>
            </a:r>
            <a:r>
              <a:rPr lang="ru-RU" sz="800" dirty="0" smtClean="0"/>
              <a:t>;</a:t>
            </a:r>
            <a:r>
              <a:rPr lang="ru-RU" sz="900" dirty="0" smtClean="0"/>
              <a:t>       </a:t>
            </a:r>
            <a:r>
              <a:rPr lang="ru-RU" sz="800" dirty="0" smtClean="0"/>
              <a:t>Передача вручную;</a:t>
            </a:r>
            <a:r>
              <a:rPr lang="ru-RU" sz="900" dirty="0" smtClean="0"/>
              <a:t>              </a:t>
            </a:r>
            <a:r>
              <a:rPr lang="ru-RU" sz="800" dirty="0" smtClean="0"/>
              <a:t>Обмен информацией;</a:t>
            </a:r>
            <a:r>
              <a:rPr lang="ru-RU" sz="900" dirty="0" smtClean="0"/>
              <a:t>            </a:t>
            </a:r>
            <a:r>
              <a:rPr lang="ru-RU" sz="800" dirty="0"/>
              <a:t>П</a:t>
            </a:r>
            <a:r>
              <a:rPr lang="ru-RU" sz="800" dirty="0" smtClean="0"/>
              <a:t>о телефону.</a:t>
            </a:r>
          </a:p>
          <a:p>
            <a:r>
              <a:rPr lang="ru-RU" sz="900" b="1" dirty="0" smtClean="0">
                <a:solidFill>
                  <a:srgbClr val="FF0000"/>
                </a:solidFill>
              </a:rPr>
              <a:t>Проблемы:</a:t>
            </a:r>
          </a:p>
          <a:p>
            <a:pPr>
              <a:buAutoNum type="arabicPeriod"/>
            </a:pPr>
            <a:r>
              <a:rPr lang="ru-RU" sz="900" dirty="0" smtClean="0"/>
              <a:t> Потери времени заявителя </a:t>
            </a:r>
            <a:r>
              <a:rPr lang="ru-RU" sz="800" dirty="0"/>
              <a:t>(</a:t>
            </a:r>
            <a:r>
              <a:rPr lang="ru-RU" sz="800" dirty="0" smtClean="0"/>
              <a:t>визит в не приемный день</a:t>
            </a:r>
            <a:r>
              <a:rPr lang="en-US" sz="800" dirty="0" smtClean="0"/>
              <a:t>/</a:t>
            </a:r>
            <a:r>
              <a:rPr lang="ru-RU" sz="800" dirty="0" smtClean="0"/>
              <a:t>час, ожидание при наличии очереди)</a:t>
            </a:r>
            <a:r>
              <a:rPr lang="ru-RU" sz="900" dirty="0" smtClean="0"/>
              <a:t>.</a:t>
            </a:r>
            <a:endParaRPr lang="ru-RU" sz="800" dirty="0" smtClean="0"/>
          </a:p>
          <a:p>
            <a:pPr marL="87313" indent="-87313">
              <a:buAutoNum type="arabicPeriod"/>
            </a:pPr>
            <a:r>
              <a:rPr lang="ru-RU" sz="900" dirty="0" smtClean="0"/>
              <a:t> Отсутствие  информации о порядке предоставления Муниципальной услуги – «МУ».</a:t>
            </a:r>
          </a:p>
          <a:p>
            <a:r>
              <a:rPr lang="ru-RU" sz="900" dirty="0"/>
              <a:t>3</a:t>
            </a:r>
            <a:r>
              <a:rPr lang="ru-RU" sz="900" dirty="0" smtClean="0"/>
              <a:t>. Излишнее количество форм бланков запросов.</a:t>
            </a:r>
          </a:p>
          <a:p>
            <a:r>
              <a:rPr lang="ru-RU" sz="900" dirty="0"/>
              <a:t>4</a:t>
            </a:r>
            <a:r>
              <a:rPr lang="ru-RU" sz="900" dirty="0" smtClean="0"/>
              <a:t>. Излишнее количество полей в форме бланка запроса заполняемых вручную заявителем.</a:t>
            </a:r>
          </a:p>
          <a:p>
            <a:r>
              <a:rPr lang="ru-RU" sz="900" dirty="0"/>
              <a:t>5</a:t>
            </a:r>
            <a:r>
              <a:rPr lang="ru-RU" sz="900" dirty="0" smtClean="0"/>
              <a:t>. Излишние перемещения сотрудников Архивного отдела – «АО». </a:t>
            </a:r>
          </a:p>
          <a:p>
            <a:r>
              <a:rPr lang="ru-RU" sz="900" dirty="0" smtClean="0"/>
              <a:t>6. Дублирование операций.</a:t>
            </a:r>
          </a:p>
          <a:p>
            <a:r>
              <a:rPr lang="ru-RU" sz="900" dirty="0"/>
              <a:t>7. Отсутствие возможности </a:t>
            </a:r>
            <a:r>
              <a:rPr lang="ru-RU" sz="900" dirty="0" smtClean="0"/>
              <a:t>самостоятельно отслеживать ход рассмотрения запроса заявителем.  </a:t>
            </a:r>
            <a:endParaRPr lang="ru-RU" sz="900" b="1" dirty="0"/>
          </a:p>
        </p:txBody>
      </p:sp>
      <p:grpSp>
        <p:nvGrpSpPr>
          <p:cNvPr id="231" name="Группа 230"/>
          <p:cNvGrpSpPr/>
          <p:nvPr/>
        </p:nvGrpSpPr>
        <p:grpSpPr>
          <a:xfrm>
            <a:off x="928004" y="746243"/>
            <a:ext cx="6910205" cy="1133656"/>
            <a:chOff x="-12002" y="681676"/>
            <a:chExt cx="4953846" cy="1308688"/>
          </a:xfrm>
          <a:solidFill>
            <a:schemeClr val="bg1"/>
          </a:solidFill>
        </p:grpSpPr>
        <p:sp>
          <p:nvSpPr>
            <p:cNvPr id="158" name="Rectangle 129"/>
            <p:cNvSpPr/>
            <p:nvPr/>
          </p:nvSpPr>
          <p:spPr>
            <a:xfrm>
              <a:off x="-12002" y="952684"/>
              <a:ext cx="795447" cy="1037680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59" name="Rectangle 41"/>
            <p:cNvSpPr txBox="1">
              <a:spLocks/>
            </p:cNvSpPr>
            <p:nvPr/>
          </p:nvSpPr>
          <p:spPr>
            <a:xfrm>
              <a:off x="-12002" y="681676"/>
              <a:ext cx="797270" cy="2433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endParaRPr lang="ru-RU" dirty="0"/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Заявитель/</a:t>
              </a:r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представитель</a:t>
              </a:r>
            </a:p>
            <a:p>
              <a:endParaRPr lang="ru-RU" dirty="0"/>
            </a:p>
          </p:txBody>
        </p:sp>
        <p:sp>
          <p:nvSpPr>
            <p:cNvPr id="160" name="Rectangle 139"/>
            <p:cNvSpPr/>
            <p:nvPr/>
          </p:nvSpPr>
          <p:spPr>
            <a:xfrm>
              <a:off x="1016136" y="923709"/>
              <a:ext cx="721800" cy="105656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 Информирует сотрудника в устной форме о необходимости получения определенных архивных документов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3 </a:t>
              </a:r>
              <a:r>
                <a:rPr lang="ru-RU" sz="650" dirty="0">
                  <a:solidFill>
                    <a:schemeClr val="accent1"/>
                  </a:solidFill>
                </a:rPr>
                <a:t>мин.</a:t>
              </a:r>
            </a:p>
            <a:p>
              <a:pPr algn="ctr"/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162" name="Rectangle 41"/>
            <p:cNvSpPr txBox="1">
              <a:spLocks/>
            </p:cNvSpPr>
            <p:nvPr/>
          </p:nvSpPr>
          <p:spPr>
            <a:xfrm>
              <a:off x="1021406" y="690152"/>
              <a:ext cx="719232" cy="234843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ru-RU" sz="600" dirty="0" smtClean="0"/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Заявитель/</a:t>
              </a:r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представитель</a:t>
              </a:r>
              <a:endParaRPr lang="ru-RU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endParaRPr lang="ru-RU" dirty="0"/>
            </a:p>
          </p:txBody>
        </p:sp>
        <p:sp>
          <p:nvSpPr>
            <p:cNvPr id="169" name="Rectangle 209"/>
            <p:cNvSpPr/>
            <p:nvPr/>
          </p:nvSpPr>
          <p:spPr>
            <a:xfrm>
              <a:off x="3123028" y="924347"/>
              <a:ext cx="828830" cy="60899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Вручную заполняет сведения в составе бланка запроса 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 </a:t>
              </a:r>
              <a:r>
                <a:rPr lang="ru-RU" sz="650" dirty="0">
                  <a:solidFill>
                    <a:schemeClr val="accent1"/>
                  </a:solidFill>
                </a:rPr>
                <a:t>5 мин</a:t>
              </a:r>
              <a:r>
                <a:rPr lang="ru-RU" sz="650" dirty="0" smtClean="0">
                  <a:solidFill>
                    <a:schemeClr val="accent1"/>
                  </a:solidFill>
                </a:rPr>
                <a:t>.</a:t>
              </a:r>
              <a:endParaRPr lang="ru-RU" sz="650" dirty="0">
                <a:solidFill>
                  <a:schemeClr val="accent1"/>
                </a:solidFill>
              </a:endParaRPr>
            </a:p>
            <a:p>
              <a:pPr algn="ctr"/>
              <a:endParaRPr lang="ru-RU" sz="650" dirty="0">
                <a:solidFill>
                  <a:schemeClr val="tx1"/>
                </a:solidFill>
              </a:endParaRPr>
            </a:p>
          </p:txBody>
        </p:sp>
        <p:sp>
          <p:nvSpPr>
            <p:cNvPr id="170" name="Rectangle 41"/>
            <p:cNvSpPr txBox="1">
              <a:spLocks/>
            </p:cNvSpPr>
            <p:nvPr/>
          </p:nvSpPr>
          <p:spPr>
            <a:xfrm>
              <a:off x="3123026" y="693918"/>
              <a:ext cx="828830" cy="23107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Заявитель</a:t>
              </a:r>
              <a:r>
                <a:rPr lang="en-US" dirty="0" smtClean="0">
                  <a:solidFill>
                    <a:schemeClr val="accent5">
                      <a:lumMod val="50000"/>
                    </a:schemeClr>
                  </a:solidFill>
                </a:rPr>
                <a:t>/</a:t>
              </a:r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представитель</a:t>
              </a:r>
              <a:endParaRPr lang="ru-RU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02" name="Rectangle 209"/>
            <p:cNvSpPr/>
            <p:nvPr/>
          </p:nvSpPr>
          <p:spPr>
            <a:xfrm>
              <a:off x="4186841" y="924348"/>
              <a:ext cx="755003" cy="106562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Принимает письменный запрос, проверяет наличие необходимых документов по перечню п. 19 регламента 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2 мин.</a:t>
              </a:r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203" name="Rectangle 41"/>
            <p:cNvSpPr txBox="1">
              <a:spLocks/>
            </p:cNvSpPr>
            <p:nvPr/>
          </p:nvSpPr>
          <p:spPr>
            <a:xfrm>
              <a:off x="4186840" y="695820"/>
              <a:ext cx="755004" cy="230119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Сотрудник </a:t>
              </a:r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Архивного отдела</a:t>
              </a:r>
              <a:endParaRPr lang="ru-RU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216" name="Rectangle 209"/>
            <p:cNvSpPr/>
            <p:nvPr/>
          </p:nvSpPr>
          <p:spPr>
            <a:xfrm>
              <a:off x="1998665" y="924348"/>
              <a:ext cx="855750" cy="1061115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Консультирует по вопросам</a:t>
              </a:r>
            </a:p>
            <a:p>
              <a:pPr algn="ctr"/>
              <a:r>
                <a:rPr lang="ru-RU" sz="650" dirty="0">
                  <a:solidFill>
                    <a:schemeClr val="tx1"/>
                  </a:solidFill>
                </a:rPr>
                <a:t>п</a:t>
              </a:r>
              <a:r>
                <a:rPr lang="ru-RU" sz="650" dirty="0" smtClean="0">
                  <a:solidFill>
                    <a:schemeClr val="tx1"/>
                  </a:solidFill>
                </a:rPr>
                <a:t>редоставления МУ, предлагает форму бланка для заполнения  в соответствии с тематикой запроса 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5 мин.</a:t>
              </a:r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217" name="Rectangle 41"/>
            <p:cNvSpPr txBox="1">
              <a:spLocks/>
            </p:cNvSpPr>
            <p:nvPr/>
          </p:nvSpPr>
          <p:spPr>
            <a:xfrm>
              <a:off x="1998665" y="689503"/>
              <a:ext cx="855750" cy="234844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Сотрудник </a:t>
              </a:r>
            </a:p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Архивного отдела</a:t>
              </a:r>
              <a:endParaRPr lang="ru-RU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243" name="Rectangle 41"/>
          <p:cNvSpPr txBox="1"/>
          <p:nvPr/>
        </p:nvSpPr>
        <p:spPr>
          <a:xfrm>
            <a:off x="4081107" y="3453813"/>
            <a:ext cx="176313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endParaRPr lang="ru-RU" sz="800" b="1" dirty="0" smtClean="0"/>
          </a:p>
          <a:p>
            <a:pPr algn="ctr"/>
            <a:r>
              <a:rPr lang="ru-RU" sz="1000" b="1" dirty="0" smtClean="0"/>
              <a:t>Итого – ВПП (3100 мин.)</a:t>
            </a:r>
            <a:r>
              <a:rPr lang="en-US" sz="1000" b="1" dirty="0" smtClean="0"/>
              <a:t> </a:t>
            </a:r>
            <a:endParaRPr lang="ru-RU" sz="1000" b="1" dirty="0"/>
          </a:p>
        </p:txBody>
      </p:sp>
      <p:cxnSp>
        <p:nvCxnSpPr>
          <p:cNvPr id="247" name="Прямая со стрелкой 246"/>
          <p:cNvCxnSpPr/>
          <p:nvPr/>
        </p:nvCxnSpPr>
        <p:spPr>
          <a:xfrm flipV="1">
            <a:off x="182267" y="3742721"/>
            <a:ext cx="8721484" cy="34135"/>
          </a:xfrm>
          <a:prstGeom prst="straightConnector1">
            <a:avLst/>
          </a:prstGeom>
          <a:ln>
            <a:solidFill>
              <a:srgbClr val="002060"/>
            </a:solidFill>
            <a:headEnd type="triangle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10-конечная звезда 43"/>
          <p:cNvSpPr/>
          <p:nvPr>
            <p:custDataLst>
              <p:tags r:id="rId1"/>
            </p:custDataLst>
          </p:nvPr>
        </p:nvSpPr>
        <p:spPr>
          <a:xfrm>
            <a:off x="1707173" y="2529895"/>
            <a:ext cx="218340" cy="178130"/>
          </a:xfrm>
          <a:prstGeom prst="star10">
            <a:avLst/>
          </a:prstGeom>
          <a:solidFill>
            <a:srgbClr val="FF0000"/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bg1"/>
                </a:solidFill>
              </a:rPr>
              <a:t>5</a:t>
            </a:r>
            <a:endParaRPr lang="ru-RU" sz="1050" b="1" dirty="0" smtClean="0">
              <a:solidFill>
                <a:schemeClr val="bg1"/>
              </a:solidFill>
            </a:endParaRPr>
          </a:p>
        </p:txBody>
      </p:sp>
      <p:grpSp>
        <p:nvGrpSpPr>
          <p:cNvPr id="45" name="Группа 44"/>
          <p:cNvGrpSpPr/>
          <p:nvPr/>
        </p:nvGrpSpPr>
        <p:grpSpPr>
          <a:xfrm>
            <a:off x="1065407" y="2033837"/>
            <a:ext cx="6210032" cy="1553096"/>
            <a:chOff x="1460823" y="523229"/>
            <a:chExt cx="5304879" cy="1554785"/>
          </a:xfrm>
        </p:grpSpPr>
        <p:sp>
          <p:nvSpPr>
            <p:cNvPr id="46" name="Rectangle 209"/>
            <p:cNvSpPr/>
            <p:nvPr/>
          </p:nvSpPr>
          <p:spPr>
            <a:xfrm>
              <a:off x="5674941" y="765412"/>
              <a:ext cx="1087440" cy="10835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Рассматривает подготовленный ответ, оценивает полноту, правильность оформления, ставит подпись и печать Архивного отдела. Информирует по телефону о возможности получения ответа</a:t>
              </a:r>
            </a:p>
            <a:p>
              <a:pPr algn="ctr"/>
              <a:r>
                <a:rPr lang="ru-RU" sz="650" dirty="0">
                  <a:solidFill>
                    <a:schemeClr val="accent1"/>
                  </a:solidFill>
                </a:rPr>
                <a:t>15 мин</a:t>
              </a:r>
              <a:r>
                <a:rPr lang="ru-RU" sz="650" dirty="0" smtClean="0">
                  <a:solidFill>
                    <a:schemeClr val="accent1"/>
                  </a:solidFill>
                </a:rPr>
                <a:t>.</a:t>
              </a:r>
              <a:endParaRPr lang="ru-RU" sz="650" dirty="0">
                <a:solidFill>
                  <a:schemeClr val="accent1"/>
                </a:solidFill>
              </a:endParaRPr>
            </a:p>
            <a:p>
              <a:endParaRPr lang="ru-RU" sz="650" dirty="0">
                <a:solidFill>
                  <a:schemeClr val="accent1"/>
                </a:solidFill>
              </a:endParaRPr>
            </a:p>
          </p:txBody>
        </p:sp>
        <p:grpSp>
          <p:nvGrpSpPr>
            <p:cNvPr id="47" name="Группа 46"/>
            <p:cNvGrpSpPr/>
            <p:nvPr/>
          </p:nvGrpSpPr>
          <p:grpSpPr>
            <a:xfrm>
              <a:off x="1460823" y="523229"/>
              <a:ext cx="5304879" cy="1554785"/>
              <a:chOff x="1460823" y="523229"/>
              <a:chExt cx="5304879" cy="1554785"/>
            </a:xfrm>
          </p:grpSpPr>
          <p:sp>
            <p:nvSpPr>
              <p:cNvPr id="61" name="Rectangle 209"/>
              <p:cNvSpPr/>
              <p:nvPr/>
            </p:nvSpPr>
            <p:spPr>
              <a:xfrm>
                <a:off x="1460823" y="756696"/>
                <a:ext cx="1203974" cy="132131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ru-RU" sz="650" dirty="0">
                    <a:solidFill>
                      <a:schemeClr val="tx1"/>
                    </a:solidFill>
                  </a:rPr>
                  <a:t>Забирает поступивший </a:t>
                </a:r>
                <a:r>
                  <a:rPr lang="ru-RU" sz="650" dirty="0" smtClean="0">
                    <a:solidFill>
                      <a:schemeClr val="tx1"/>
                    </a:solidFill>
                  </a:rPr>
                  <a:t>запрос у сотрудника (с 1-го на 2-й этаж),    </a:t>
                </a: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регистрирует его в день поступления в журнале и системе ЭДО (1С).</a:t>
                </a:r>
                <a:r>
                  <a:rPr lang="ru-RU" sz="650" dirty="0" smtClean="0">
                    <a:solidFill>
                      <a:schemeClr val="accent1"/>
                    </a:solidFill>
                  </a:rPr>
                  <a:t> </a:t>
                </a:r>
                <a:endParaRPr lang="ru-RU" sz="650" dirty="0">
                  <a:solidFill>
                    <a:schemeClr val="accent1"/>
                  </a:solidFill>
                </a:endParaRP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Принимает решение о приеме запроса к исполнению либо к подготовке письма с обоснованием отказа, определяет ответственного исполнителя</a:t>
                </a:r>
              </a:p>
              <a:p>
                <a:pPr algn="ctr"/>
                <a:r>
                  <a:rPr lang="ru-RU" sz="650" dirty="0">
                    <a:solidFill>
                      <a:schemeClr val="accent1"/>
                    </a:solidFill>
                  </a:rPr>
                  <a:t>15 мин</a:t>
                </a:r>
                <a:r>
                  <a:rPr lang="ru-RU" sz="650" dirty="0" smtClean="0">
                    <a:solidFill>
                      <a:schemeClr val="accent1"/>
                    </a:solidFill>
                  </a:rPr>
                  <a:t>.</a:t>
                </a:r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sz="650" dirty="0">
                  <a:solidFill>
                    <a:schemeClr val="accent1"/>
                  </a:solidFill>
                </a:endParaRPr>
              </a:p>
              <a:p>
                <a:pPr algn="ctr"/>
                <a:endParaRPr lang="ru-RU" sz="700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Rectangle 41"/>
              <p:cNvSpPr txBox="1">
                <a:spLocks/>
              </p:cNvSpPr>
              <p:nvPr/>
            </p:nvSpPr>
            <p:spPr>
              <a:xfrm>
                <a:off x="1460823" y="523229"/>
                <a:ext cx="1203975" cy="233467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Начальник Архивного отдела</a:t>
                </a:r>
                <a:r>
                  <a:rPr lang="en-US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/</a:t>
                </a:r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заместитель</a:t>
                </a:r>
                <a:endParaRPr lang="ru-RU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  <p:sp>
            <p:nvSpPr>
              <p:cNvPr id="65" name="Rectangle 209"/>
              <p:cNvSpPr/>
              <p:nvPr/>
            </p:nvSpPr>
            <p:spPr>
              <a:xfrm>
                <a:off x="2959316" y="770471"/>
                <a:ext cx="928540" cy="108091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Получает запрос с резолюцией начальника АО, проводит анализ тематики, определяет место нахождения архивных документов; перенаправляет </a:t>
                </a:r>
                <a:r>
                  <a:rPr lang="ru-RU" sz="650" dirty="0">
                    <a:solidFill>
                      <a:schemeClr val="tx1"/>
                    </a:solidFill>
                  </a:rPr>
                  <a:t>в другой  архив или организацию</a:t>
                </a:r>
              </a:p>
              <a:p>
                <a:pPr algn="ctr"/>
                <a:r>
                  <a:rPr lang="ru-RU" sz="650" dirty="0" smtClean="0">
                    <a:solidFill>
                      <a:schemeClr val="accent1"/>
                    </a:solidFill>
                  </a:rPr>
                  <a:t>45 </a:t>
                </a:r>
                <a:r>
                  <a:rPr lang="ru-RU" sz="650" dirty="0">
                    <a:solidFill>
                      <a:schemeClr val="accent1"/>
                    </a:solidFill>
                  </a:rPr>
                  <a:t>мин</a:t>
                </a:r>
                <a:r>
                  <a:rPr lang="ru-RU" sz="650" dirty="0" smtClean="0">
                    <a:solidFill>
                      <a:schemeClr val="accent1"/>
                    </a:solidFill>
                  </a:rPr>
                  <a:t>.</a:t>
                </a:r>
                <a:endParaRPr lang="ru-RU" sz="65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66" name="Rectangle 41"/>
              <p:cNvSpPr txBox="1">
                <a:spLocks/>
              </p:cNvSpPr>
              <p:nvPr/>
            </p:nvSpPr>
            <p:spPr>
              <a:xfrm>
                <a:off x="2959316" y="541721"/>
                <a:ext cx="928540" cy="226822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ru-RU" dirty="0" smtClean="0"/>
              </a:p>
              <a:p>
                <a:endParaRPr lang="ru-RU" dirty="0" smtClean="0">
                  <a:solidFill>
                    <a:schemeClr val="accent5">
                      <a:lumMod val="50000"/>
                    </a:schemeClr>
                  </a:solidFill>
                </a:endParaRPr>
              </a:p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Сотрудник </a:t>
                </a:r>
                <a:endParaRPr lang="ru-RU" dirty="0">
                  <a:solidFill>
                    <a:schemeClr val="accent5">
                      <a:lumMod val="50000"/>
                    </a:schemeClr>
                  </a:solidFill>
                </a:endParaRPr>
              </a:p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Архивного отдела</a:t>
                </a:r>
                <a:endParaRPr lang="en-US" dirty="0" smtClean="0">
                  <a:solidFill>
                    <a:schemeClr val="accent5">
                      <a:lumMod val="50000"/>
                    </a:schemeClr>
                  </a:solidFill>
                </a:endParaRPr>
              </a:p>
              <a:p>
                <a:endParaRPr lang="ru-RU" dirty="0">
                  <a:solidFill>
                    <a:schemeClr val="accent5">
                      <a:lumMod val="50000"/>
                    </a:schemeClr>
                  </a:solidFill>
                </a:endParaRPr>
              </a:p>
              <a:p>
                <a:endParaRPr lang="ru-RU" dirty="0"/>
              </a:p>
            </p:txBody>
          </p:sp>
          <p:sp>
            <p:nvSpPr>
              <p:cNvPr id="67" name="Rectangle 41"/>
              <p:cNvSpPr txBox="1">
                <a:spLocks/>
              </p:cNvSpPr>
              <p:nvPr/>
            </p:nvSpPr>
            <p:spPr>
              <a:xfrm>
                <a:off x="5674942" y="548382"/>
                <a:ext cx="1090760" cy="218425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</a:lvl9pPr>
              </a:lstStyle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Начальник Архивного отдела</a:t>
                </a:r>
                <a:r>
                  <a:rPr lang="en-US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/</a:t>
                </a:r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заместитель</a:t>
                </a:r>
                <a:endParaRPr lang="ru-RU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  <p:sp>
            <p:nvSpPr>
              <p:cNvPr id="70" name="Rectangle 209"/>
              <p:cNvSpPr/>
              <p:nvPr/>
            </p:nvSpPr>
            <p:spPr>
              <a:xfrm>
                <a:off x="4195494" y="765413"/>
                <a:ext cx="1189092" cy="1179383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1">
                <a:schemeClr val="accent4"/>
              </a:lnRef>
              <a:fillRef idx="3">
                <a:schemeClr val="accent4"/>
              </a:fillRef>
              <a:effectRef idx="2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Готовит ответ в форме информационного письма</a:t>
                </a: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и</a:t>
                </a:r>
                <a:r>
                  <a:rPr lang="en-US" sz="650" dirty="0" smtClean="0">
                    <a:solidFill>
                      <a:schemeClr val="tx1"/>
                    </a:solidFill>
                  </a:rPr>
                  <a:t>/ </a:t>
                </a:r>
                <a:r>
                  <a:rPr lang="ru-RU" sz="650" dirty="0" smtClean="0">
                    <a:solidFill>
                      <a:schemeClr val="tx1"/>
                    </a:solidFill>
                  </a:rPr>
                  <a:t>или архивной справки, архивной копии, выписки,</a:t>
                </a: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предоставляет на рассмотрение начальнику</a:t>
                </a:r>
              </a:p>
              <a:p>
                <a:pPr algn="ctr"/>
                <a:r>
                  <a:rPr lang="ru-RU" sz="650" dirty="0" smtClean="0">
                    <a:solidFill>
                      <a:schemeClr val="accent1"/>
                    </a:solidFill>
                  </a:rPr>
                  <a:t>2880 мин.</a:t>
                </a:r>
                <a:endParaRPr lang="ru-RU" sz="650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 </a:t>
                </a:r>
                <a:endParaRPr lang="ru-RU" sz="650" dirty="0">
                  <a:solidFill>
                    <a:schemeClr val="tx1"/>
                  </a:solidFill>
                </a:endParaRPr>
              </a:p>
              <a:p>
                <a:pPr algn="ctr"/>
                <a:r>
                  <a:rPr lang="ru-RU" sz="650" dirty="0" smtClean="0">
                    <a:solidFill>
                      <a:schemeClr val="tx1"/>
                    </a:solidFill>
                  </a:rPr>
                  <a:t> </a:t>
                </a:r>
              </a:p>
              <a:p>
                <a:pPr algn="ctr"/>
                <a:endParaRPr lang="ru-RU" sz="650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71" name="Rectangle 41"/>
              <p:cNvSpPr txBox="1">
                <a:spLocks/>
              </p:cNvSpPr>
              <p:nvPr/>
            </p:nvSpPr>
            <p:spPr>
              <a:xfrm>
                <a:off x="4195494" y="536068"/>
                <a:ext cx="1184929" cy="230119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  <a:headEnd/>
                <a:tailEnd/>
              </a:ln>
              <a:extLst/>
            </p:spPr>
            <p:style>
              <a:lnRef idx="1">
                <a:schemeClr val="accent3"/>
              </a:lnRef>
              <a:fillRef idx="1001">
                <a:schemeClr val="lt2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vert="horz" wrap="square" lIns="72000" tIns="36000" rIns="36000" bIns="36000" numCol="1" anchor="ctr" anchorCtr="0" compatLnSpc="1">
                <a:prstTxWarp prst="textNoShape">
                  <a:avLst/>
                </a:prstTxWarp>
                <a:noAutofit/>
              </a:bodyPr>
              <a:lstStyle>
                <a:defPPr marR="0" lvl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defPPr>
                <a:lvl1pPr marL="0" indent="0" algn="ctr" defTabSz="895350" eaLnBrk="1" hangingPunct="1">
                  <a:buClr>
                    <a:schemeClr val="tx2"/>
                  </a:buClr>
                  <a:defRPr sz="700" b="1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lvl1pPr>
                <a:lvl2pPr marL="193675" indent="-192088" defTabSz="895350" eaLnBrk="1" hangingPunct="1">
                  <a:buClr>
                    <a:schemeClr val="tx2"/>
                  </a:buClr>
                  <a:buSzPct val="125000"/>
                  <a:buFont typeface="Arial" charset="0"/>
                  <a:buChar char="▪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2pPr>
                <a:lvl3pPr marL="457200" indent="-261938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–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3pPr>
                <a:lvl4pPr marL="614363" indent="-155575" defTabSz="895350" eaLnBrk="1" hangingPunct="1">
                  <a:buClr>
                    <a:schemeClr val="tx2"/>
                  </a:buClr>
                  <a:buSzPct val="120000"/>
                  <a:buFont typeface="Arial" charset="0"/>
                  <a:buChar char="▫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4pPr>
                <a:lvl5pPr marL="749808" indent="-130175" defTabSz="895350" eaLnBrk="1" hangingPunct="1"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5pPr>
                <a:lvl6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6pPr>
                <a:lvl7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7pPr>
                <a:lvl8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8pPr>
                <a:lvl9pPr marL="749808" indent="-130175" defTabSz="895350" fontAlgn="base">
                  <a:spcBef>
                    <a:spcPct val="0"/>
                  </a:spcBef>
                  <a:spcAft>
                    <a:spcPct val="0"/>
                  </a:spcAft>
                  <a:buClr>
                    <a:schemeClr val="tx2"/>
                  </a:buClr>
                  <a:buSzPct val="89000"/>
                  <a:buFont typeface="Arial" charset="0"/>
                  <a:buChar char="-"/>
                  <a:defRPr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Сотрудник</a:t>
                </a:r>
              </a:p>
              <a:p>
                <a:r>
                  <a:rPr lang="ru-RU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Архивного отдела </a:t>
                </a:r>
                <a:endParaRPr lang="ru-RU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p:grpSp>
      </p:grpSp>
      <p:sp>
        <p:nvSpPr>
          <p:cNvPr id="107" name="Rectangle 41"/>
          <p:cNvSpPr txBox="1">
            <a:spLocks/>
          </p:cNvSpPr>
          <p:nvPr/>
        </p:nvSpPr>
        <p:spPr>
          <a:xfrm>
            <a:off x="7679332" y="1917036"/>
            <a:ext cx="1333008" cy="2184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9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Заявитель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</a:rPr>
              <a:t>/</a:t>
            </a:r>
            <a:endParaRPr lang="ru-RU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представитель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8" name="Rectangle 129"/>
          <p:cNvSpPr/>
          <p:nvPr/>
        </p:nvSpPr>
        <p:spPr>
          <a:xfrm>
            <a:off x="7679332" y="2155625"/>
            <a:ext cx="1373956" cy="4679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50" dirty="0" smtClean="0">
                <a:solidFill>
                  <a:schemeClr val="tx1"/>
                </a:solidFill>
              </a:rPr>
              <a:t>Осуществляет визит в АО (без предварительной записи) для получения  ответа в форме бумажного документа.</a:t>
            </a:r>
          </a:p>
          <a:p>
            <a:pPr algn="ctr"/>
            <a:r>
              <a:rPr lang="ru-RU" sz="650" dirty="0" smtClean="0">
                <a:solidFill>
                  <a:schemeClr val="accent1"/>
                </a:solidFill>
              </a:rPr>
              <a:t>45 </a:t>
            </a:r>
            <a:r>
              <a:rPr lang="ru-RU" sz="650" dirty="0">
                <a:solidFill>
                  <a:schemeClr val="accent1"/>
                </a:solidFill>
              </a:rPr>
              <a:t>мин</a:t>
            </a:r>
            <a:r>
              <a:rPr lang="ru-RU" sz="650" dirty="0" smtClean="0">
                <a:solidFill>
                  <a:schemeClr val="accent1"/>
                </a:solidFill>
              </a:rPr>
              <a:t>.</a:t>
            </a:r>
            <a:endParaRPr lang="ru-RU" sz="650" dirty="0" smtClean="0">
              <a:solidFill>
                <a:schemeClr val="tx1"/>
              </a:solidFill>
            </a:endParaRPr>
          </a:p>
        </p:txBody>
      </p:sp>
      <p:grpSp>
        <p:nvGrpSpPr>
          <p:cNvPr id="48" name="object 3"/>
          <p:cNvGrpSpPr/>
          <p:nvPr/>
        </p:nvGrpSpPr>
        <p:grpSpPr>
          <a:xfrm>
            <a:off x="26014" y="0"/>
            <a:ext cx="653667" cy="5143500"/>
            <a:chOff x="95056" y="219456"/>
            <a:chExt cx="655320" cy="4832985"/>
          </a:xfrm>
        </p:grpSpPr>
        <p:pic>
          <p:nvPicPr>
            <p:cNvPr id="49" name="object 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0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53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55" name="object 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5" name="Прямая со стрелкой 4"/>
          <p:cNvCxnSpPr/>
          <p:nvPr/>
        </p:nvCxnSpPr>
        <p:spPr>
          <a:xfrm>
            <a:off x="2148840" y="137922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5001747" y="137922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436620" y="139446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6539803" y="137922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4010386" y="2699886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5703660" y="2708025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7380574" y="2381309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16-конечная звезда 161"/>
          <p:cNvSpPr/>
          <p:nvPr/>
        </p:nvSpPr>
        <p:spPr>
          <a:xfrm>
            <a:off x="2046929" y="1104474"/>
            <a:ext cx="328764" cy="234838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" name="16-конечная звезда 161"/>
          <p:cNvSpPr/>
          <p:nvPr/>
        </p:nvSpPr>
        <p:spPr>
          <a:xfrm>
            <a:off x="2041412" y="872810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2" name="16-конечная звезда 161"/>
          <p:cNvSpPr/>
          <p:nvPr/>
        </p:nvSpPr>
        <p:spPr>
          <a:xfrm>
            <a:off x="3413456" y="869018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16-конечная звезда 161"/>
          <p:cNvSpPr/>
          <p:nvPr/>
        </p:nvSpPr>
        <p:spPr>
          <a:xfrm>
            <a:off x="4963424" y="1068686"/>
            <a:ext cx="319041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4" name="16-конечная звезда 161"/>
          <p:cNvSpPr/>
          <p:nvPr/>
        </p:nvSpPr>
        <p:spPr>
          <a:xfrm>
            <a:off x="2479730" y="2271561"/>
            <a:ext cx="329331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grpSp>
        <p:nvGrpSpPr>
          <p:cNvPr id="86" name="Группа 85"/>
          <p:cNvGrpSpPr>
            <a:grpSpLocks noChangeAspect="1"/>
          </p:cNvGrpSpPr>
          <p:nvPr/>
        </p:nvGrpSpPr>
        <p:grpSpPr bwMode="auto">
          <a:xfrm>
            <a:off x="2081868" y="1446529"/>
            <a:ext cx="260268" cy="209837"/>
            <a:chOff x="0" y="0"/>
            <a:chExt cx="941" cy="634"/>
          </a:xfrm>
        </p:grpSpPr>
        <p:sp>
          <p:nvSpPr>
            <p:cNvPr id="87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8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91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2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3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4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5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6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7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8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99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00" name="16-конечная звезда 161"/>
          <p:cNvSpPr/>
          <p:nvPr/>
        </p:nvSpPr>
        <p:spPr>
          <a:xfrm>
            <a:off x="3410026" y="1092141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74" name="16-конечная звезда 161"/>
          <p:cNvSpPr/>
          <p:nvPr/>
        </p:nvSpPr>
        <p:spPr>
          <a:xfrm>
            <a:off x="1453085" y="3788765"/>
            <a:ext cx="249201" cy="218258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5" name="Группа 74"/>
          <p:cNvGrpSpPr>
            <a:grpSpLocks noChangeAspect="1"/>
          </p:cNvGrpSpPr>
          <p:nvPr/>
        </p:nvGrpSpPr>
        <p:grpSpPr bwMode="auto">
          <a:xfrm>
            <a:off x="2187611" y="3780040"/>
            <a:ext cx="202883" cy="218257"/>
            <a:chOff x="0" y="0"/>
            <a:chExt cx="941" cy="634"/>
          </a:xfrm>
        </p:grpSpPr>
        <p:sp>
          <p:nvSpPr>
            <p:cNvPr id="76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7" name="Arc 154"/>
            <p:cNvSpPr>
              <a:spLocks/>
            </p:cNvSpPr>
            <p:nvPr/>
          </p:nvSpPr>
          <p:spPr bwMode="auto">
            <a:xfrm flipH="1">
              <a:off x="215" y="0"/>
              <a:ext cx="375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0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03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04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05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06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09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0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3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4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15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33724" y="2805628"/>
            <a:ext cx="225856" cy="221951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63137" y="3804601"/>
            <a:ext cx="152242" cy="202421"/>
          </a:xfrm>
          <a:prstGeom prst="rect">
            <a:avLst/>
          </a:prstGeom>
        </p:spPr>
      </p:pic>
      <p:sp>
        <p:nvSpPr>
          <p:cNvPr id="116" name="16-конечная звезда 161"/>
          <p:cNvSpPr/>
          <p:nvPr/>
        </p:nvSpPr>
        <p:spPr>
          <a:xfrm>
            <a:off x="7334671" y="2095033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210026" y="3967264"/>
            <a:ext cx="2690828" cy="2604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 smtClean="0">
                <a:solidFill>
                  <a:schemeClr val="tx1"/>
                </a:solidFill>
              </a:rPr>
              <a:t>I. </a:t>
            </a:r>
            <a:r>
              <a:rPr lang="ru-RU" sz="800" dirty="0" smtClean="0">
                <a:solidFill>
                  <a:schemeClr val="tx1"/>
                </a:solidFill>
              </a:rPr>
              <a:t>Приём, регистрация поступивших запросов и передача их на исполнение 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17" name="Прямоугольник 116"/>
          <p:cNvSpPr/>
          <p:nvPr/>
        </p:nvSpPr>
        <p:spPr>
          <a:xfrm>
            <a:off x="6210026" y="4226843"/>
            <a:ext cx="2688315" cy="57505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50" dirty="0" smtClean="0">
                <a:solidFill>
                  <a:schemeClr val="tx1"/>
                </a:solidFill>
              </a:rPr>
              <a:t>II. </a:t>
            </a:r>
            <a:r>
              <a:rPr lang="ru-RU" sz="750" dirty="0" smtClean="0">
                <a:solidFill>
                  <a:schemeClr val="tx1"/>
                </a:solidFill>
              </a:rPr>
              <a:t>Исполнение </a:t>
            </a:r>
            <a:r>
              <a:rPr lang="ru-RU" sz="750" dirty="0">
                <a:solidFill>
                  <a:schemeClr val="tx1"/>
                </a:solidFill>
              </a:rPr>
              <a:t>запросов (анализ тематики, поиск сведений и документов, подготовка </a:t>
            </a:r>
            <a:r>
              <a:rPr lang="ru-RU" sz="750" dirty="0" smtClean="0">
                <a:solidFill>
                  <a:schemeClr val="tx1"/>
                </a:solidFill>
              </a:rPr>
              <a:t>ответа): информационное письмо; письмо об отказе; архивная справка/ копия/ выписка; перенаправление в другой архив или организацию</a:t>
            </a:r>
            <a:endParaRPr lang="ru-RU" sz="750" dirty="0"/>
          </a:p>
        </p:txBody>
      </p:sp>
      <p:sp>
        <p:nvSpPr>
          <p:cNvPr id="118" name="Прямоугольник 117"/>
          <p:cNvSpPr/>
          <p:nvPr/>
        </p:nvSpPr>
        <p:spPr>
          <a:xfrm>
            <a:off x="6210026" y="4801898"/>
            <a:ext cx="2688315" cy="2155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 dirty="0" smtClean="0">
                <a:solidFill>
                  <a:schemeClr val="tx1"/>
                </a:solidFill>
              </a:rPr>
              <a:t>III. </a:t>
            </a:r>
            <a:r>
              <a:rPr lang="ru-RU" sz="800" dirty="0" smtClean="0">
                <a:solidFill>
                  <a:schemeClr val="tx1"/>
                </a:solidFill>
              </a:rPr>
              <a:t>Вручение ответа на запрос 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55572" y="3698892"/>
            <a:ext cx="1723177" cy="265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000" b="1" dirty="0"/>
          </a:p>
        </p:txBody>
      </p:sp>
      <p:grpSp>
        <p:nvGrpSpPr>
          <p:cNvPr id="119" name="Группа 118"/>
          <p:cNvGrpSpPr>
            <a:grpSpLocks noChangeAspect="1"/>
          </p:cNvGrpSpPr>
          <p:nvPr/>
        </p:nvGrpSpPr>
        <p:grpSpPr bwMode="auto">
          <a:xfrm>
            <a:off x="7351180" y="3190180"/>
            <a:ext cx="260268" cy="209837"/>
            <a:chOff x="0" y="0"/>
            <a:chExt cx="941" cy="634"/>
          </a:xfrm>
        </p:grpSpPr>
        <p:sp>
          <p:nvSpPr>
            <p:cNvPr id="121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2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25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26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27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28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29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30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31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32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33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10" name="Прямоугольник 9"/>
          <p:cNvSpPr/>
          <p:nvPr/>
        </p:nvSpPr>
        <p:spPr>
          <a:xfrm>
            <a:off x="1950902" y="1682145"/>
            <a:ext cx="563408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</a:rPr>
              <a:t>15 мин.</a:t>
            </a:r>
            <a:endParaRPr lang="ru-RU" sz="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35405" y="3380157"/>
            <a:ext cx="53478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" dirty="0">
                <a:solidFill>
                  <a:schemeClr val="accent1">
                    <a:lumMod val="75000"/>
                  </a:schemeClr>
                </a:solidFill>
              </a:rPr>
              <a:t>15 мин.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437574" y="3085173"/>
            <a:ext cx="4246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</a:rPr>
              <a:t>2,5 мин.</a:t>
            </a:r>
            <a:endParaRPr lang="ru-RU" sz="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4" name="16-конечная звезда 161"/>
          <p:cNvSpPr/>
          <p:nvPr/>
        </p:nvSpPr>
        <p:spPr>
          <a:xfrm>
            <a:off x="2164291" y="2169206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ru-RU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216" y="2345567"/>
            <a:ext cx="341406" cy="286537"/>
          </a:xfrm>
          <a:prstGeom prst="rect">
            <a:avLst/>
          </a:prstGeom>
        </p:spPr>
      </p:pic>
      <p:sp>
        <p:nvSpPr>
          <p:cNvPr id="135" name="Google Shape;149;p15"/>
          <p:cNvSpPr txBox="1">
            <a:spLocks noGrp="1"/>
          </p:cNvSpPr>
          <p:nvPr/>
        </p:nvSpPr>
        <p:spPr>
          <a:xfrm>
            <a:off x="4442647" y="2374950"/>
            <a:ext cx="258706" cy="39360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rmAutofit/>
          </a:bodyPr>
          <a:lstStyle>
            <a:defPPr>
              <a:defRPr lang="ru-RU"/>
            </a:defPPr>
            <a:lvl1pPr marL="0" lvl="0" algn="r" defTabSz="914400" rtl="0" eaLnBrk="1" latinLnBrk="0" hangingPunct="1">
              <a:buNone/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lvl="1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lvl="2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lvl="3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lvl="4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lvl="5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lvl="6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lvl="7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lvl="8" algn="l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rgbClr val="000000"/>
              </a:solidFill>
            </a:endParaRPr>
          </a:p>
        </p:txBody>
      </p:sp>
      <p:pic>
        <p:nvPicPr>
          <p:cNvPr id="141" name="Рисунок 14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761" y="2780411"/>
            <a:ext cx="229806" cy="213010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cxnSp>
        <p:nvCxnSpPr>
          <p:cNvPr id="13" name="Прямая со стрелкой 12"/>
          <p:cNvCxnSpPr/>
          <p:nvPr/>
        </p:nvCxnSpPr>
        <p:spPr>
          <a:xfrm flipV="1">
            <a:off x="7880627" y="1391297"/>
            <a:ext cx="292199" cy="316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Прямая со стрелкой 137"/>
          <p:cNvCxnSpPr/>
          <p:nvPr/>
        </p:nvCxnSpPr>
        <p:spPr>
          <a:xfrm>
            <a:off x="3937977" y="3896342"/>
            <a:ext cx="242807" cy="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 стрелкой 138"/>
          <p:cNvCxnSpPr/>
          <p:nvPr/>
        </p:nvCxnSpPr>
        <p:spPr>
          <a:xfrm flipV="1">
            <a:off x="2498297" y="2709430"/>
            <a:ext cx="292199" cy="316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Прямая со стрелкой 139"/>
          <p:cNvCxnSpPr/>
          <p:nvPr/>
        </p:nvCxnSpPr>
        <p:spPr>
          <a:xfrm flipV="1">
            <a:off x="743206" y="2686149"/>
            <a:ext cx="292199" cy="316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2" name="Рисунок 1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4361" y="1649974"/>
            <a:ext cx="213164" cy="197585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143" name="Рисунок 14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8410" y="2508163"/>
            <a:ext cx="216432" cy="200614"/>
          </a:xfrm>
          <a:prstGeom prst="rect">
            <a:avLst/>
          </a:prstGeom>
          <a:ln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</p:pic>
      <p:grpSp>
        <p:nvGrpSpPr>
          <p:cNvPr id="144" name="Группа 143"/>
          <p:cNvGrpSpPr>
            <a:grpSpLocks noChangeAspect="1"/>
          </p:cNvGrpSpPr>
          <p:nvPr/>
        </p:nvGrpSpPr>
        <p:grpSpPr bwMode="auto">
          <a:xfrm>
            <a:off x="3966560" y="2752228"/>
            <a:ext cx="260268" cy="209837"/>
            <a:chOff x="0" y="0"/>
            <a:chExt cx="941" cy="634"/>
          </a:xfrm>
        </p:grpSpPr>
        <p:sp>
          <p:nvSpPr>
            <p:cNvPr id="145" name="Arc 153"/>
            <p:cNvSpPr>
              <a:spLocks/>
            </p:cNvSpPr>
            <p:nvPr/>
          </p:nvSpPr>
          <p:spPr bwMode="auto">
            <a:xfrm>
              <a:off x="437" y="0"/>
              <a:ext cx="279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Arc 154"/>
            <p:cNvSpPr>
              <a:spLocks/>
            </p:cNvSpPr>
            <p:nvPr/>
          </p:nvSpPr>
          <p:spPr bwMode="auto">
            <a:xfrm flipH="1">
              <a:off x="215" y="0"/>
              <a:ext cx="218" cy="52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7" name="Arc 156"/>
            <p:cNvSpPr>
              <a:spLocks/>
            </p:cNvSpPr>
            <p:nvPr/>
          </p:nvSpPr>
          <p:spPr bwMode="auto">
            <a:xfrm flipH="1" flipV="1">
              <a:off x="0" y="503"/>
              <a:ext cx="215" cy="114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 smtClean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8" name="Arc 157"/>
            <p:cNvSpPr>
              <a:spLocks/>
            </p:cNvSpPr>
            <p:nvPr/>
          </p:nvSpPr>
          <p:spPr bwMode="auto">
            <a:xfrm flipV="1">
              <a:off x="716" y="503"/>
              <a:ext cx="225" cy="119"/>
            </a:xfrm>
            <a:custGeom>
              <a:avLst/>
              <a:gdLst>
                <a:gd name="T0" fmla="*/ 0 w 21463"/>
                <a:gd name="T1" fmla="*/ 0 h 21274"/>
                <a:gd name="T2" fmla="*/ 0 w 21463"/>
                <a:gd name="T3" fmla="*/ 0 h 21274"/>
                <a:gd name="T4" fmla="*/ 0 w 21463"/>
                <a:gd name="T5" fmla="*/ 0 h 2127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463" h="21274" fill="none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</a:path>
                <a:path w="21463" h="21274" stroke="0" extrusionOk="0">
                  <a:moveTo>
                    <a:pt x="0" y="18842"/>
                  </a:moveTo>
                  <a:cubicBezTo>
                    <a:pt x="1078" y="9326"/>
                    <a:pt x="8293" y="1656"/>
                    <a:pt x="17725" y="-1"/>
                  </a:cubicBezTo>
                  <a:lnTo>
                    <a:pt x="21463" y="21274"/>
                  </a:lnTo>
                  <a:lnTo>
                    <a:pt x="0" y="18842"/>
                  </a:lnTo>
                  <a:close/>
                </a:path>
              </a:pathLst>
            </a:cu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  <p:txBody>
            <a:bodyPr lIns="131631" tIns="65815" rIns="131631" bIns="65815" upright="1"/>
            <a:lstStyle/>
            <a:p>
              <a:pPr defTabSz="1343053" eaLnBrk="0" fontAlgn="base" hangingPunct="0">
                <a:lnSpc>
                  <a:spcPct val="115000"/>
                </a:lnSpc>
                <a:spcBef>
                  <a:spcPts val="881"/>
                </a:spcBef>
                <a:spcAft>
                  <a:spcPts val="881"/>
                </a:spcAft>
              </a:pPr>
              <a:r>
                <a:rPr lang="en-US" sz="2400" dirty="0">
                  <a:solidFill>
                    <a:srgbClr val="215968"/>
                  </a:solidFill>
                  <a:latin typeface="Arial" panose="020B0604020202020204" pitchFamily="34" charset="0"/>
                  <a:ea typeface="Arial" panose="020B0604020202020204" pitchFamily="34" charset="0"/>
                  <a:cs typeface="Arial" panose="020B0604020202020204" pitchFamily="34" charset="0"/>
                </a:rPr>
                <a:t> </a:t>
              </a:r>
              <a:endParaRPr lang="ru-RU" sz="2400" dirty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49" name="AutoShape 158"/>
            <p:cNvCxnSpPr>
              <a:cxnSpLocks noChangeShapeType="1"/>
            </p:cNvCxnSpPr>
            <p:nvPr/>
          </p:nvCxnSpPr>
          <p:spPr bwMode="auto">
            <a:xfrm flipH="1">
              <a:off x="245" y="0"/>
              <a:ext cx="195" cy="255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0" name="AutoShape 159"/>
            <p:cNvCxnSpPr>
              <a:cxnSpLocks noChangeShapeType="1"/>
            </p:cNvCxnSpPr>
            <p:nvPr/>
          </p:nvCxnSpPr>
          <p:spPr bwMode="auto">
            <a:xfrm flipH="1">
              <a:off x="225" y="23"/>
              <a:ext cx="274" cy="35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1" name="AutoShape 160"/>
            <p:cNvCxnSpPr>
              <a:cxnSpLocks noChangeShapeType="1"/>
            </p:cNvCxnSpPr>
            <p:nvPr/>
          </p:nvCxnSpPr>
          <p:spPr bwMode="auto">
            <a:xfrm flipH="1">
              <a:off x="213" y="54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2" name="AutoShape 161"/>
            <p:cNvCxnSpPr>
              <a:cxnSpLocks noChangeShapeType="1"/>
            </p:cNvCxnSpPr>
            <p:nvPr/>
          </p:nvCxnSpPr>
          <p:spPr bwMode="auto">
            <a:xfrm flipH="1">
              <a:off x="219" y="117"/>
              <a:ext cx="388" cy="508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3" name="AutoShape 162"/>
            <p:cNvCxnSpPr>
              <a:cxnSpLocks noChangeShapeType="1"/>
            </p:cNvCxnSpPr>
            <p:nvPr/>
          </p:nvCxnSpPr>
          <p:spPr bwMode="auto">
            <a:xfrm flipH="1">
              <a:off x="298" y="172"/>
              <a:ext cx="346" cy="45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4" name="AutoShape 163"/>
            <p:cNvCxnSpPr>
              <a:cxnSpLocks noChangeShapeType="1"/>
            </p:cNvCxnSpPr>
            <p:nvPr/>
          </p:nvCxnSpPr>
          <p:spPr bwMode="auto">
            <a:xfrm flipH="1">
              <a:off x="379" y="236"/>
              <a:ext cx="298" cy="389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5" name="AutoShape 165"/>
            <p:cNvCxnSpPr>
              <a:cxnSpLocks noChangeShapeType="1"/>
            </p:cNvCxnSpPr>
            <p:nvPr/>
          </p:nvCxnSpPr>
          <p:spPr bwMode="auto">
            <a:xfrm flipH="1">
              <a:off x="468" y="332"/>
              <a:ext cx="231" cy="302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56" name="AutoShape 166"/>
            <p:cNvCxnSpPr>
              <a:cxnSpLocks noChangeShapeType="1"/>
            </p:cNvCxnSpPr>
            <p:nvPr/>
          </p:nvCxnSpPr>
          <p:spPr bwMode="auto">
            <a:xfrm flipH="1">
              <a:off x="569" y="436"/>
              <a:ext cx="148" cy="19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  <p:cxnSp>
          <p:nvCxnSpPr>
            <p:cNvPr id="161" name="AutoShape 167"/>
            <p:cNvCxnSpPr>
              <a:cxnSpLocks noChangeShapeType="1"/>
            </p:cNvCxnSpPr>
            <p:nvPr/>
          </p:nvCxnSpPr>
          <p:spPr bwMode="auto">
            <a:xfrm flipH="1">
              <a:off x="651" y="542"/>
              <a:ext cx="64" cy="83"/>
            </a:xfrm>
            <a:prstGeom prst="straightConnector1">
              <a:avLst/>
            </a:prstGeom>
            <a:noFill/>
            <a:ln w="6350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/>
          </p:spPr>
        </p:cxnSp>
      </p:grpSp>
      <p:sp>
        <p:nvSpPr>
          <p:cNvPr id="20" name="Прямоугольник 19"/>
          <p:cNvSpPr/>
          <p:nvPr/>
        </p:nvSpPr>
        <p:spPr>
          <a:xfrm>
            <a:off x="3846978" y="2916879"/>
            <a:ext cx="49564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" dirty="0" smtClean="0">
                <a:solidFill>
                  <a:schemeClr val="accent1">
                    <a:lumMod val="75000"/>
                  </a:schemeClr>
                </a:solidFill>
              </a:rPr>
              <a:t>43 док.</a:t>
            </a:r>
            <a:endParaRPr lang="ru-RU" sz="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9" name="Рисунок 17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283929" y="3214450"/>
            <a:ext cx="235045" cy="22341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7674757" y="3006395"/>
            <a:ext cx="1334154" cy="6924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650" dirty="0" smtClean="0"/>
              <a:t>Фиксирует </a:t>
            </a:r>
            <a:r>
              <a:rPr lang="ru-RU" sz="650" dirty="0"/>
              <a:t>факт вручения в журнале регистрации с указанием даты вручения, личной подписи заявителя/представителя</a:t>
            </a:r>
          </a:p>
          <a:p>
            <a:pPr algn="ctr"/>
            <a:r>
              <a:rPr lang="ru-RU" sz="650" dirty="0">
                <a:solidFill>
                  <a:schemeClr val="accent1"/>
                </a:solidFill>
              </a:rPr>
              <a:t>  5 мин</a:t>
            </a:r>
            <a:r>
              <a:rPr lang="ru-RU" sz="650" dirty="0" smtClean="0">
                <a:solidFill>
                  <a:schemeClr val="accent1"/>
                </a:solidFill>
              </a:rPr>
              <a:t>.</a:t>
            </a:r>
            <a:endParaRPr lang="ru-RU" sz="800" dirty="0"/>
          </a:p>
        </p:txBody>
      </p:sp>
      <p:sp>
        <p:nvSpPr>
          <p:cNvPr id="190" name="Rectangle 41"/>
          <p:cNvSpPr txBox="1">
            <a:spLocks/>
          </p:cNvSpPr>
          <p:nvPr/>
        </p:nvSpPr>
        <p:spPr>
          <a:xfrm>
            <a:off x="7679332" y="2784803"/>
            <a:ext cx="1333007" cy="2298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Сотрудник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Архивного отдела 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91" name="Прямая со стрелкой 190"/>
          <p:cNvCxnSpPr/>
          <p:nvPr/>
        </p:nvCxnSpPr>
        <p:spPr>
          <a:xfrm>
            <a:off x="8341834" y="2618431"/>
            <a:ext cx="0" cy="15011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>
            <a:off x="8863348" y="4829688"/>
            <a:ext cx="2017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" sz="1050" dirty="0" smtClean="0">
                <a:solidFill>
                  <a:srgbClr val="000000"/>
                </a:solidFill>
              </a:rPr>
              <a:t>4</a:t>
            </a:r>
            <a:endParaRPr lang="ru" sz="1050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572" y="3112726"/>
            <a:ext cx="212784" cy="225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829" y="3802170"/>
            <a:ext cx="212784" cy="212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4" name="16-конечная звезда 161"/>
          <p:cNvSpPr/>
          <p:nvPr/>
        </p:nvSpPr>
        <p:spPr>
          <a:xfrm>
            <a:off x="7838204" y="791981"/>
            <a:ext cx="308075" cy="257446"/>
          </a:xfrm>
          <a:prstGeom prst="irregularSeal2">
            <a:avLst/>
          </a:prstGeom>
          <a:solidFill>
            <a:sysClr val="window" lastClr="FFFFFF"/>
          </a:solidFill>
          <a:ln w="12700" cap="flat" cmpd="sng" algn="ctr">
            <a:solidFill>
              <a:srgbClr val="FF000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/>
            <a:r>
              <a:rPr lang="en-US" sz="1000" dirty="0" smtClean="0">
                <a:solidFill>
                  <a:srgbClr val="215968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ru-RU" sz="1000" dirty="0">
              <a:solidFill>
                <a:srgbClr val="215968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37641" y="955905"/>
            <a:ext cx="1093537" cy="792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50" dirty="0"/>
              <a:t>Осуществляет визит в </a:t>
            </a:r>
            <a:r>
              <a:rPr lang="ru-RU" sz="650" dirty="0" smtClean="0"/>
              <a:t>АО в форме </a:t>
            </a:r>
            <a:r>
              <a:rPr lang="ru-RU" sz="650" dirty="0"/>
              <a:t>лично приема для консультации и</a:t>
            </a:r>
            <a:r>
              <a:rPr lang="en-US" sz="650" dirty="0"/>
              <a:t>/</a:t>
            </a:r>
            <a:r>
              <a:rPr lang="ru-RU" sz="650" dirty="0"/>
              <a:t>или </a:t>
            </a:r>
            <a:r>
              <a:rPr lang="ru-RU" sz="650" dirty="0" smtClean="0"/>
              <a:t>получения МУ</a:t>
            </a:r>
            <a:endParaRPr lang="ru-RU" sz="650" dirty="0"/>
          </a:p>
          <a:p>
            <a:pPr algn="ctr"/>
            <a:r>
              <a:rPr lang="ru-RU" sz="650" dirty="0"/>
              <a:t> (без  предварительной записи</a:t>
            </a:r>
            <a:r>
              <a:rPr lang="ru-RU" sz="650" dirty="0" smtClean="0"/>
              <a:t>)</a:t>
            </a:r>
          </a:p>
          <a:p>
            <a:pPr algn="ctr"/>
            <a:r>
              <a:rPr lang="ru-RU" sz="650" dirty="0" smtClean="0">
                <a:solidFill>
                  <a:schemeClr val="accent5"/>
                </a:solidFill>
              </a:rPr>
              <a:t>45 мин.</a:t>
            </a:r>
            <a:endParaRPr lang="en-US" sz="650" dirty="0">
              <a:solidFill>
                <a:schemeClr val="accent5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88808" y="3075147"/>
            <a:ext cx="389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800" dirty="0">
                <a:solidFill>
                  <a:srgbClr val="5B9BD5">
                    <a:lumMod val="75000"/>
                  </a:srgbClr>
                </a:solidFill>
              </a:rPr>
              <a:t>2,5 </a:t>
            </a:r>
            <a:endParaRPr lang="en-US" sz="800" dirty="0" smtClean="0">
              <a:solidFill>
                <a:srgbClr val="5B9BD5">
                  <a:lumMod val="75000"/>
                </a:srgbClr>
              </a:solidFill>
            </a:endParaRPr>
          </a:p>
          <a:p>
            <a:pPr lvl="0" algn="ctr"/>
            <a:r>
              <a:rPr lang="ru-RU" sz="800" dirty="0" smtClean="0">
                <a:solidFill>
                  <a:srgbClr val="5B9BD5">
                    <a:lumMod val="75000"/>
                  </a:srgbClr>
                </a:solidFill>
              </a:rPr>
              <a:t>мин</a:t>
            </a:r>
            <a:r>
              <a:rPr lang="ru-RU" sz="800" dirty="0">
                <a:solidFill>
                  <a:srgbClr val="5B9BD5">
                    <a:lumMod val="75000"/>
                  </a:srgb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03339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81" grpId="0" animBg="1"/>
      <p:bldP spid="82" grpId="0" animBg="1"/>
      <p:bldP spid="83" grpId="0" animBg="1"/>
      <p:bldP spid="84" grpId="0" animBg="1"/>
      <p:bldP spid="100" grpId="0" animBg="1"/>
      <p:bldP spid="74" grpId="0" animBg="1"/>
      <p:bldP spid="116" grpId="0" animBg="1"/>
      <p:bldP spid="134" grpId="0" animBg="1"/>
      <p:bldP spid="16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Рисунок 22" descr="Цель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22" y="0"/>
            <a:ext cx="457527" cy="45748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xtLst/>
        </p:spPr>
      </p:pic>
      <p:cxnSp>
        <p:nvCxnSpPr>
          <p:cNvPr id="112" name="Прямая соединительная линия 111"/>
          <p:cNvCxnSpPr/>
          <p:nvPr/>
        </p:nvCxnSpPr>
        <p:spPr>
          <a:xfrm flipV="1">
            <a:off x="650178" y="590683"/>
            <a:ext cx="8176547" cy="2178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Заголовок 1"/>
          <p:cNvSpPr>
            <a:spLocks noGrp="1"/>
          </p:cNvSpPr>
          <p:nvPr>
            <p:ph type="title"/>
          </p:nvPr>
        </p:nvSpPr>
        <p:spPr>
          <a:xfrm>
            <a:off x="62782" y="-7350"/>
            <a:ext cx="7864560" cy="572700"/>
          </a:xfrm>
        </p:spPr>
        <p:txBody>
          <a:bodyPr>
            <a:noAutofit/>
          </a:bodyPr>
          <a:lstStyle/>
          <a:p>
            <a:r>
              <a:rPr lang="ru-RU" sz="1800" b="1" dirty="0" smtClean="0">
                <a:solidFill>
                  <a:schemeClr val="accent3">
                    <a:lumMod val="50000"/>
                  </a:schemeClr>
                </a:solidFill>
                <a:latin typeface="Trebuchet MS"/>
                <a:ea typeface="Trebuchet MS"/>
                <a:cs typeface="Trebuchet MS"/>
              </a:rPr>
              <a:t>	     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B0604020202020204" charset="0"/>
                <a:ea typeface="Roboto" panose="020B0604020202020204" charset="0"/>
                <a:cs typeface="Roboto" panose="020B0604020202020204" charset="0"/>
              </a:rPr>
              <a:t>Карта целевого состояния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B0604020202020204" charset="0"/>
              <a:ea typeface="Roboto" panose="020B0604020202020204" charset="0"/>
              <a:cs typeface="Roboto" panose="020B0604020202020204" charset="0"/>
            </a:endParaRPr>
          </a:p>
        </p:txBody>
      </p:sp>
      <p:sp>
        <p:nvSpPr>
          <p:cNvPr id="120" name="Rectangle 63"/>
          <p:cNvSpPr txBox="1"/>
          <p:nvPr/>
        </p:nvSpPr>
        <p:spPr>
          <a:xfrm>
            <a:off x="696922" y="3756014"/>
            <a:ext cx="9031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r>
              <a:rPr lang="ru-RU" sz="1000" b="1" dirty="0"/>
              <a:t>Обозначения:         </a:t>
            </a:r>
            <a:r>
              <a:rPr lang="ru-RU" sz="900" dirty="0"/>
              <a:t> </a:t>
            </a:r>
            <a:r>
              <a:rPr lang="ru-RU" sz="800" dirty="0" smtClean="0"/>
              <a:t>Интеграция процесса;</a:t>
            </a:r>
            <a:r>
              <a:rPr lang="en-US" sz="800" dirty="0" smtClean="0"/>
              <a:t>                      </a:t>
            </a:r>
            <a:r>
              <a:rPr lang="ru-RU" sz="800" dirty="0" smtClean="0"/>
              <a:t>СМЭВ;</a:t>
            </a:r>
            <a:r>
              <a:rPr lang="ru-RU" sz="900" dirty="0" smtClean="0"/>
              <a:t>         </a:t>
            </a:r>
            <a:r>
              <a:rPr lang="ru-RU" sz="1000" dirty="0" smtClean="0"/>
              <a:t>   </a:t>
            </a:r>
            <a:r>
              <a:rPr lang="ru-RU" sz="800" dirty="0"/>
              <a:t>Э</a:t>
            </a:r>
            <a:r>
              <a:rPr lang="ru-RU" sz="800" dirty="0" smtClean="0"/>
              <a:t>лектронная почта;               Электронный документ; </a:t>
            </a:r>
            <a:r>
              <a:rPr lang="ru-RU" sz="1000" dirty="0" smtClean="0"/>
              <a:t>              </a:t>
            </a:r>
            <a:r>
              <a:rPr lang="ru-RU" sz="800" dirty="0" smtClean="0"/>
              <a:t>Поиск решения.</a:t>
            </a:r>
            <a:endParaRPr lang="ru-RU" sz="800" b="1" dirty="0" smtClean="0">
              <a:solidFill>
                <a:srgbClr val="00B050"/>
              </a:solidFill>
            </a:endParaRPr>
          </a:p>
          <a:p>
            <a:r>
              <a:rPr lang="ru-RU" sz="1000" b="1" dirty="0" smtClean="0">
                <a:solidFill>
                  <a:srgbClr val="00B050"/>
                </a:solidFill>
              </a:rPr>
              <a:t>Решения:</a:t>
            </a:r>
          </a:p>
          <a:p>
            <a:r>
              <a:rPr lang="ru-RU" sz="900" dirty="0" smtClean="0"/>
              <a:t>1. Предоставление заявителю альтернативы выбора канала взаимодействия  с АО, наличие электронного журнала для предварительной записи .                </a:t>
            </a:r>
          </a:p>
          <a:p>
            <a:r>
              <a:rPr lang="ru-RU" sz="900" dirty="0" smtClean="0"/>
              <a:t>2. Наличие рубрикатора в ЛК  «часто задаваемые вопросы» с информацией о порядке предоставлении МУ для заявителя, наличие СМЭВ для сотрудника.</a:t>
            </a:r>
          </a:p>
          <a:p>
            <a:r>
              <a:rPr lang="ru-RU" sz="900" dirty="0" smtClean="0"/>
              <a:t>3</a:t>
            </a:r>
            <a:r>
              <a:rPr lang="ru-RU" sz="900" dirty="0"/>
              <a:t>. </a:t>
            </a:r>
            <a:r>
              <a:rPr lang="ru-RU" sz="900" dirty="0" smtClean="0"/>
              <a:t>Сокращение количества форм запросов.</a:t>
            </a:r>
          </a:p>
          <a:p>
            <a:r>
              <a:rPr lang="ru-RU" sz="900" dirty="0" smtClean="0"/>
              <a:t>4. Наличие онлайн-форм запросов с предзаполненными полями по личным данным заявителя.</a:t>
            </a:r>
          </a:p>
          <a:p>
            <a:r>
              <a:rPr lang="ru-RU" sz="900" dirty="0"/>
              <a:t>5</a:t>
            </a:r>
            <a:r>
              <a:rPr lang="ru-RU" sz="900" dirty="0" smtClean="0"/>
              <a:t>. Поступление запроса при помощи интеграции сайта и СЭД.</a:t>
            </a:r>
          </a:p>
          <a:p>
            <a:r>
              <a:rPr lang="ru-RU" sz="900" dirty="0"/>
              <a:t>6</a:t>
            </a:r>
            <a:r>
              <a:rPr lang="ru-RU" sz="900" dirty="0" smtClean="0"/>
              <a:t>.         .</a:t>
            </a:r>
          </a:p>
          <a:p>
            <a:r>
              <a:rPr lang="ru-RU" sz="900" dirty="0"/>
              <a:t>7</a:t>
            </a:r>
            <a:r>
              <a:rPr lang="ru-RU" sz="900" dirty="0" smtClean="0"/>
              <a:t>. Наличие в ЛК</a:t>
            </a:r>
            <a:r>
              <a:rPr lang="ru-RU" sz="900" dirty="0"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ru-RU" sz="900" dirty="0" smtClean="0"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ru-RU" sz="900" dirty="0">
                <a:ea typeface="Roboto" panose="02000000000000000000" pitchFamily="2" charset="0"/>
                <a:cs typeface="Roboto" panose="02000000000000000000" pitchFamily="2" charset="0"/>
              </a:rPr>
              <a:t>заявителя </a:t>
            </a:r>
            <a:r>
              <a:rPr lang="ru-RU" sz="900" dirty="0" smtClean="0">
                <a:ea typeface="Roboto" panose="02000000000000000000" pitchFamily="2" charset="0"/>
                <a:cs typeface="Roboto" panose="02000000000000000000" pitchFamily="2" charset="0"/>
              </a:rPr>
              <a:t>индикатора </a:t>
            </a:r>
            <a:r>
              <a:rPr lang="ru-RU" sz="900" dirty="0">
                <a:ea typeface="Roboto" panose="02000000000000000000" pitchFamily="2" charset="0"/>
                <a:cs typeface="Roboto" panose="02000000000000000000" pitchFamily="2" charset="0"/>
              </a:rPr>
              <a:t>движения </a:t>
            </a:r>
            <a:r>
              <a:rPr lang="ru-RU" sz="900" dirty="0" smtClean="0">
                <a:ea typeface="Roboto" panose="02000000000000000000" pitchFamily="2" charset="0"/>
                <a:cs typeface="Roboto" panose="02000000000000000000" pitchFamily="2" charset="0"/>
              </a:rPr>
              <a:t>запроса </a:t>
            </a:r>
            <a:r>
              <a:rPr lang="ru-RU" sz="900" dirty="0">
                <a:ea typeface="Roboto" panose="02000000000000000000" pitchFamily="2" charset="0"/>
                <a:cs typeface="Roboto" panose="02000000000000000000" pitchFamily="2" charset="0"/>
              </a:rPr>
              <a:t>от момента подачи до </a:t>
            </a:r>
            <a:r>
              <a:rPr lang="ru-RU" sz="900" dirty="0" smtClean="0">
                <a:ea typeface="Roboto" panose="02000000000000000000" pitchFamily="2" charset="0"/>
                <a:cs typeface="Roboto" panose="02000000000000000000" pitchFamily="2" charset="0"/>
              </a:rPr>
              <a:t>готовности ответа.</a:t>
            </a:r>
            <a:endParaRPr lang="ru-RU" sz="900" dirty="0" smtClean="0"/>
          </a:p>
          <a:p>
            <a:r>
              <a:rPr lang="ru-RU" sz="900" dirty="0" smtClean="0"/>
              <a:t>   </a:t>
            </a:r>
          </a:p>
        </p:txBody>
      </p:sp>
      <p:grpSp>
        <p:nvGrpSpPr>
          <p:cNvPr id="231" name="Группа 230"/>
          <p:cNvGrpSpPr/>
          <p:nvPr/>
        </p:nvGrpSpPr>
        <p:grpSpPr>
          <a:xfrm>
            <a:off x="769051" y="899884"/>
            <a:ext cx="8057673" cy="2174052"/>
            <a:chOff x="-165693" y="964640"/>
            <a:chExt cx="5815736" cy="2174052"/>
          </a:xfrm>
          <a:solidFill>
            <a:schemeClr val="bg1"/>
          </a:solidFill>
        </p:grpSpPr>
        <p:sp>
          <p:nvSpPr>
            <p:cNvPr id="158" name="Rectangle 129"/>
            <p:cNvSpPr/>
            <p:nvPr/>
          </p:nvSpPr>
          <p:spPr>
            <a:xfrm>
              <a:off x="-165693" y="964640"/>
              <a:ext cx="947562" cy="935531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Без очного взаимодействия знакомится с информацией о  МУ на сайте Администрации ЗАТО Северск; самостоятельно направляет запрос по средством предзаполненной электронной формы через «Личный кабинет - ЛК»</a:t>
              </a:r>
              <a:r>
                <a:rPr lang="en-US" sz="650" dirty="0">
                  <a:solidFill>
                    <a:schemeClr val="accent1"/>
                  </a:solidFill>
                </a:rPr>
                <a:t> </a:t>
              </a:r>
              <a:endParaRPr lang="ru-RU" sz="650" dirty="0" smtClean="0">
                <a:solidFill>
                  <a:schemeClr val="accent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60 мин.</a:t>
              </a:r>
              <a:endParaRPr lang="ru-RU" sz="650" dirty="0">
                <a:solidFill>
                  <a:schemeClr val="tx1"/>
                </a:solidFill>
              </a:endParaRPr>
            </a:p>
          </p:txBody>
        </p:sp>
        <p:sp>
          <p:nvSpPr>
            <p:cNvPr id="169" name="Rectangle 209"/>
            <p:cNvSpPr/>
            <p:nvPr/>
          </p:nvSpPr>
          <p:spPr>
            <a:xfrm>
              <a:off x="4595231" y="1017682"/>
              <a:ext cx="1054812" cy="90392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>
                  <a:solidFill>
                    <a:schemeClr val="tx1"/>
                  </a:solidFill>
                </a:rPr>
                <a:t>Готовит ответ в форме информационного письма</a:t>
              </a:r>
            </a:p>
            <a:p>
              <a:pPr algn="ctr"/>
              <a:r>
                <a:rPr lang="ru-RU" sz="650" dirty="0">
                  <a:solidFill>
                    <a:schemeClr val="tx1"/>
                  </a:solidFill>
                </a:rPr>
                <a:t>и</a:t>
              </a:r>
              <a:r>
                <a:rPr lang="en-US" sz="650" dirty="0" smtClean="0">
                  <a:solidFill>
                    <a:schemeClr val="tx1"/>
                  </a:solidFill>
                </a:rPr>
                <a:t>/</a:t>
              </a:r>
              <a:r>
                <a:rPr lang="ru-RU" sz="650" dirty="0" smtClean="0">
                  <a:solidFill>
                    <a:schemeClr val="tx1"/>
                  </a:solidFill>
                </a:rPr>
                <a:t>или </a:t>
              </a:r>
              <a:r>
                <a:rPr lang="ru-RU" sz="650" dirty="0">
                  <a:solidFill>
                    <a:schemeClr val="tx1"/>
                  </a:solidFill>
                </a:rPr>
                <a:t>архивной справки, архивной копии, </a:t>
              </a:r>
              <a:r>
                <a:rPr lang="ru-RU" sz="650" dirty="0" smtClean="0">
                  <a:solidFill>
                    <a:schemeClr val="tx1"/>
                  </a:solidFill>
                </a:rPr>
                <a:t>выписки;</a:t>
              </a:r>
              <a:endParaRPr lang="ru-RU" sz="650" dirty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предоставляет в 1С начальнику АО сформированный пакет ответа </a:t>
              </a:r>
              <a:r>
                <a:rPr lang="ru-RU" sz="650" dirty="0">
                  <a:solidFill>
                    <a:schemeClr val="tx1"/>
                  </a:solidFill>
                </a:rPr>
                <a:t>на </a:t>
              </a:r>
              <a:r>
                <a:rPr lang="ru-RU" sz="650" dirty="0" smtClean="0">
                  <a:solidFill>
                    <a:schemeClr val="tx1"/>
                  </a:solidFill>
                </a:rPr>
                <a:t>   рассмотрение и подписание</a:t>
              </a: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 ЭЦП</a:t>
              </a:r>
              <a:endParaRPr lang="ru-RU" sz="650" dirty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2880  мин.</a:t>
              </a:r>
              <a:endParaRPr lang="ru-RU" sz="650" dirty="0">
                <a:solidFill>
                  <a:schemeClr val="accent1"/>
                </a:solidFill>
              </a:endParaRPr>
            </a:p>
            <a:p>
              <a:pPr algn="ctr"/>
              <a:endParaRPr lang="ru-RU" sz="650" dirty="0">
                <a:solidFill>
                  <a:schemeClr val="tx1"/>
                </a:solidFill>
              </a:endParaRPr>
            </a:p>
          </p:txBody>
        </p:sp>
        <p:sp>
          <p:nvSpPr>
            <p:cNvPr id="202" name="Rectangle 209"/>
            <p:cNvSpPr/>
            <p:nvPr/>
          </p:nvSpPr>
          <p:spPr>
            <a:xfrm>
              <a:off x="22533" y="2348138"/>
              <a:ext cx="741317" cy="79055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Отслеживает в «ЛК» через функцию оперативного информирования изменения статуса запроса</a:t>
              </a:r>
              <a:endParaRPr lang="ru-RU" sz="650" dirty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5 мин.</a:t>
              </a:r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216" name="Rectangle 209"/>
            <p:cNvSpPr/>
            <p:nvPr/>
          </p:nvSpPr>
          <p:spPr>
            <a:xfrm>
              <a:off x="1958611" y="987171"/>
              <a:ext cx="1063483" cy="91200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Регистрирует запрос </a:t>
              </a:r>
              <a:r>
                <a:rPr lang="ru-RU" sz="650" dirty="0">
                  <a:solidFill>
                    <a:schemeClr val="tx1"/>
                  </a:solidFill>
                </a:rPr>
                <a:t>в день поступления в журнале </a:t>
              </a:r>
              <a:r>
                <a:rPr lang="ru-RU" sz="650" dirty="0" smtClean="0">
                  <a:solidFill>
                    <a:schemeClr val="tx1"/>
                  </a:solidFill>
                </a:rPr>
                <a:t>и 1С; направляет внутренние запросы по СМЭВ; принимает </a:t>
              </a:r>
              <a:r>
                <a:rPr lang="ru-RU" sz="650" dirty="0">
                  <a:solidFill>
                    <a:schemeClr val="tx1"/>
                  </a:solidFill>
                </a:rPr>
                <a:t>решение </a:t>
              </a:r>
              <a:r>
                <a:rPr lang="ru-RU" sz="650" dirty="0" smtClean="0">
                  <a:solidFill>
                    <a:schemeClr val="tx1"/>
                  </a:solidFill>
                </a:rPr>
                <a:t>о подготовке </a:t>
              </a:r>
              <a:r>
                <a:rPr lang="ru-RU" sz="650" dirty="0">
                  <a:solidFill>
                    <a:schemeClr val="tx1"/>
                  </a:solidFill>
                </a:rPr>
                <a:t>письма с обоснованием </a:t>
              </a:r>
              <a:r>
                <a:rPr lang="ru-RU" sz="650" dirty="0" smtClean="0">
                  <a:solidFill>
                    <a:schemeClr val="tx1"/>
                  </a:solidFill>
                </a:rPr>
                <a:t>отказа или ответа по МУ, </a:t>
              </a:r>
              <a:r>
                <a:rPr lang="ru-RU" sz="650" dirty="0">
                  <a:solidFill>
                    <a:schemeClr val="tx1"/>
                  </a:solidFill>
                </a:rPr>
                <a:t>определяет ответственного исполнителя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15 мин.</a:t>
              </a:r>
              <a:endParaRPr lang="ru-RU" sz="650" dirty="0">
                <a:solidFill>
                  <a:schemeClr val="accent1"/>
                </a:solidFill>
              </a:endParaRPr>
            </a:p>
            <a:p>
              <a:pPr algn="ctr"/>
              <a:endParaRPr lang="ru-RU" sz="650" dirty="0">
                <a:solidFill>
                  <a:schemeClr val="tx1"/>
                </a:solidFill>
              </a:endParaRPr>
            </a:p>
          </p:txBody>
        </p:sp>
      </p:grpSp>
      <p:sp>
        <p:nvSpPr>
          <p:cNvPr id="243" name="Rectangle 41"/>
          <p:cNvSpPr txBox="1"/>
          <p:nvPr/>
        </p:nvSpPr>
        <p:spPr>
          <a:xfrm>
            <a:off x="5992483" y="3176549"/>
            <a:ext cx="1197074" cy="24622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>
                <a:latin typeface="+mn-lt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latin typeface="+mn-lt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latin typeface="+mn-lt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latin typeface="+mn-lt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latin typeface="+mn-lt"/>
              </a:defRPr>
            </a:lvl9pPr>
          </a:lstStyle>
          <a:p>
            <a:pPr algn="ctr"/>
            <a:r>
              <a:rPr lang="ru-RU" sz="800" b="1" dirty="0" smtClean="0"/>
              <a:t>ИТОГО – ВПП (3140 мин.)</a:t>
            </a:r>
            <a:endParaRPr lang="ru-RU" sz="800" b="1" dirty="0"/>
          </a:p>
          <a:p>
            <a:pPr algn="ctr"/>
            <a:r>
              <a:rPr lang="en-US" sz="800" b="1" dirty="0" smtClean="0"/>
              <a:t> </a:t>
            </a:r>
            <a:endParaRPr lang="ru-RU" sz="800" b="1" dirty="0"/>
          </a:p>
        </p:txBody>
      </p:sp>
      <p:cxnSp>
        <p:nvCxnSpPr>
          <p:cNvPr id="247" name="Прямая со стрелкой 246"/>
          <p:cNvCxnSpPr/>
          <p:nvPr/>
        </p:nvCxnSpPr>
        <p:spPr>
          <a:xfrm flipV="1">
            <a:off x="255202" y="3741163"/>
            <a:ext cx="8747474" cy="11919"/>
          </a:xfrm>
          <a:prstGeom prst="straightConnector1">
            <a:avLst/>
          </a:prstGeom>
          <a:ln>
            <a:solidFill>
              <a:srgbClr val="002060"/>
            </a:solidFill>
            <a:headEnd type="triangle"/>
            <a:tailEnd type="triangle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139"/>
          <p:cNvSpPr/>
          <p:nvPr/>
        </p:nvSpPr>
        <p:spPr>
          <a:xfrm>
            <a:off x="2385584" y="915720"/>
            <a:ext cx="1083719" cy="9206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50" dirty="0" smtClean="0">
                <a:solidFill>
                  <a:schemeClr val="tx1"/>
                </a:solidFill>
              </a:rPr>
              <a:t>Посредством </a:t>
            </a:r>
            <a:r>
              <a:rPr lang="ru-RU" sz="650" dirty="0">
                <a:solidFill>
                  <a:schemeClr val="tx1"/>
                </a:solidFill>
              </a:rPr>
              <a:t>интеграции «ЛК» </a:t>
            </a:r>
            <a:r>
              <a:rPr lang="ru-RU" sz="650" dirty="0" smtClean="0">
                <a:solidFill>
                  <a:schemeClr val="tx1"/>
                </a:solidFill>
              </a:rPr>
              <a:t>и </a:t>
            </a:r>
            <a:r>
              <a:rPr lang="ru-RU" sz="650" dirty="0">
                <a:solidFill>
                  <a:schemeClr val="tx1"/>
                </a:solidFill>
              </a:rPr>
              <a:t>1С </a:t>
            </a:r>
            <a:r>
              <a:rPr lang="ru-RU" sz="650" dirty="0" smtClean="0">
                <a:solidFill>
                  <a:schemeClr val="tx1"/>
                </a:solidFill>
              </a:rPr>
              <a:t>отправленный электронный запрос сразу становится доступным для регистрации начальником АО</a:t>
            </a:r>
          </a:p>
          <a:p>
            <a:pPr algn="ctr"/>
            <a:r>
              <a:rPr lang="ru-RU" sz="650" dirty="0" smtClean="0">
                <a:solidFill>
                  <a:schemeClr val="tx1"/>
                </a:solidFill>
              </a:rPr>
              <a:t> </a:t>
            </a:r>
            <a:r>
              <a:rPr lang="ru-RU" sz="650" dirty="0">
                <a:solidFill>
                  <a:schemeClr val="accent1"/>
                </a:solidFill>
              </a:rPr>
              <a:t>5 </a:t>
            </a:r>
            <a:r>
              <a:rPr lang="ru-RU" sz="650" dirty="0" smtClean="0">
                <a:solidFill>
                  <a:schemeClr val="accent1"/>
                </a:solidFill>
              </a:rPr>
              <a:t>мин.</a:t>
            </a:r>
            <a:endParaRPr lang="ru-RU" sz="650" dirty="0">
              <a:solidFill>
                <a:schemeClr val="accent1"/>
              </a:solidFill>
            </a:endParaRPr>
          </a:p>
        </p:txBody>
      </p:sp>
      <p:grpSp>
        <p:nvGrpSpPr>
          <p:cNvPr id="28" name="Группа 27"/>
          <p:cNvGrpSpPr/>
          <p:nvPr/>
        </p:nvGrpSpPr>
        <p:grpSpPr>
          <a:xfrm>
            <a:off x="2893738" y="1907437"/>
            <a:ext cx="3026838" cy="1682735"/>
            <a:chOff x="100204" y="618726"/>
            <a:chExt cx="1809923" cy="1788759"/>
          </a:xfrm>
        </p:grpSpPr>
        <p:sp>
          <p:nvSpPr>
            <p:cNvPr id="30" name="Rectangle 129"/>
            <p:cNvSpPr/>
            <p:nvPr/>
          </p:nvSpPr>
          <p:spPr>
            <a:xfrm>
              <a:off x="100205" y="927726"/>
              <a:ext cx="744261" cy="96345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Обеспечивается возможность получение пакета документов одним из удобных способов:</a:t>
              </a:r>
            </a:p>
            <a:p>
              <a:pPr algn="ctr"/>
              <a:endParaRPr lang="ru-RU" sz="650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на     электронную    почту и</a:t>
              </a:r>
              <a:r>
                <a:rPr lang="en-US" sz="650" dirty="0" smtClean="0">
                  <a:solidFill>
                    <a:schemeClr val="tx1"/>
                  </a:solidFill>
                </a:rPr>
                <a:t>/</a:t>
              </a:r>
              <a:r>
                <a:rPr lang="ru-RU" sz="650" dirty="0" smtClean="0">
                  <a:solidFill>
                    <a:schemeClr val="tx1"/>
                  </a:solidFill>
                </a:rPr>
                <a:t>или в Личный кабинет (заверенный ЭЦП)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5 мин.</a:t>
              </a:r>
              <a:endParaRPr lang="ru-RU" sz="65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1" name="Rectangle 41"/>
            <p:cNvSpPr txBox="1">
              <a:spLocks/>
            </p:cNvSpPr>
            <p:nvPr/>
          </p:nvSpPr>
          <p:spPr>
            <a:xfrm>
              <a:off x="100205" y="621679"/>
              <a:ext cx="744261" cy="243320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600" b="1">
                  <a:solidFill>
                    <a:schemeClr val="bg1"/>
                  </a:solidFill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</a:lvl9pPr>
            </a:lstStyle>
            <a:p>
              <a:endParaRPr lang="ru-RU" sz="7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r>
                <a:rPr lang="ru-RU" sz="700" dirty="0">
                  <a:solidFill>
                    <a:schemeClr val="accent5">
                      <a:lumMod val="50000"/>
                    </a:schemeClr>
                  </a:solidFill>
                </a:rPr>
                <a:t>Заявитель/</a:t>
              </a:r>
            </a:p>
            <a:p>
              <a:r>
                <a:rPr lang="ru-RU" sz="700" dirty="0">
                  <a:solidFill>
                    <a:schemeClr val="accent5">
                      <a:lumMod val="50000"/>
                    </a:schemeClr>
                  </a:solidFill>
                </a:rPr>
                <a:t>представитель</a:t>
              </a:r>
              <a:endParaRPr lang="en-US" sz="700" dirty="0">
                <a:solidFill>
                  <a:schemeClr val="accent5">
                    <a:lumMod val="50000"/>
                  </a:schemeClr>
                </a:solidFill>
              </a:endParaRPr>
            </a:p>
            <a:p>
              <a:endParaRPr lang="ru-RU" sz="700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  <p:sp>
          <p:nvSpPr>
            <p:cNvPr id="32" name="Rectangle 139"/>
            <p:cNvSpPr/>
            <p:nvPr/>
          </p:nvSpPr>
          <p:spPr>
            <a:xfrm>
              <a:off x="100204" y="1970695"/>
              <a:ext cx="744261" cy="4345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  при очном посещении АО на бумажном носителе </a:t>
              </a:r>
              <a:r>
                <a:rPr lang="ru-RU" sz="650" dirty="0">
                  <a:solidFill>
                    <a:schemeClr val="tx1"/>
                  </a:solidFill>
                </a:rPr>
                <a:t>в удобное время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45 мин.</a:t>
              </a:r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40" name="Rectangle 209"/>
            <p:cNvSpPr/>
            <p:nvPr/>
          </p:nvSpPr>
          <p:spPr>
            <a:xfrm>
              <a:off x="1048075" y="1747196"/>
              <a:ext cx="862052" cy="66028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rgbClr val="002060"/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650" dirty="0" smtClean="0">
                  <a:solidFill>
                    <a:schemeClr val="tx1"/>
                  </a:solidFill>
                </a:rPr>
                <a:t>Фиксирует факт вручения в журнале регистрации с указанием даты вручения, личной подписи заявителя/представителя</a:t>
              </a:r>
            </a:p>
            <a:p>
              <a:pPr algn="ctr"/>
              <a:r>
                <a:rPr lang="ru-RU" sz="650" dirty="0" smtClean="0">
                  <a:solidFill>
                    <a:schemeClr val="accent1"/>
                  </a:solidFill>
                </a:rPr>
                <a:t>  5 мин.</a:t>
              </a:r>
              <a:endParaRPr lang="ru-RU" sz="650" dirty="0">
                <a:solidFill>
                  <a:schemeClr val="accent1"/>
                </a:solidFill>
              </a:endParaRPr>
            </a:p>
          </p:txBody>
        </p:sp>
        <p:sp>
          <p:nvSpPr>
            <p:cNvPr id="41" name="Rectangle 41"/>
            <p:cNvSpPr txBox="1">
              <a:spLocks/>
            </p:cNvSpPr>
            <p:nvPr/>
          </p:nvSpPr>
          <p:spPr>
            <a:xfrm>
              <a:off x="1042908" y="618726"/>
              <a:ext cx="867219" cy="260307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rgbClr val="002060"/>
              </a:solidFill>
              <a:headEnd/>
              <a:tailEnd/>
            </a:ln>
            <a:extLst/>
          </p:spPr>
          <p:style>
            <a:lnRef idx="1">
              <a:schemeClr val="accent3"/>
            </a:lnRef>
            <a:fillRef idx="1001">
              <a:schemeClr val="lt2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vert="horz" wrap="square" lIns="72000" tIns="36000" rIns="36000" bIns="36000" numCol="1" anchor="ctr" anchorCtr="0" compatLnSpc="1">
              <a:prstTxWarp prst="textNoShape">
                <a:avLst/>
              </a:prstTxWarp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defRPr/>
              </a:defPPr>
              <a:lvl1pPr marL="0" indent="0" algn="ctr" defTabSz="895350" eaLnBrk="1" hangingPunct="1">
                <a:buClr>
                  <a:schemeClr val="tx2"/>
                </a:buClr>
                <a:defRPr sz="700" b="1">
                  <a:solidFill>
                    <a:schemeClr val="bg1"/>
                  </a:solidFill>
                  <a:latin typeface="+mn-lt"/>
                  <a:ea typeface="+mn-ea"/>
                  <a:cs typeface="+mn-cs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dirty="0" smtClean="0">
                  <a:solidFill>
                    <a:schemeClr val="accent5">
                      <a:lumMod val="50000"/>
                    </a:schemeClr>
                  </a:solidFill>
                </a:rPr>
                <a:t>Сотрудник Архивного отдела</a:t>
              </a:r>
              <a:endParaRPr lang="ru-RU" dirty="0">
                <a:solidFill>
                  <a:schemeClr val="accent5">
                    <a:lumMod val="50000"/>
                  </a:schemeClr>
                </a:solidFill>
              </a:endParaRPr>
            </a:p>
          </p:txBody>
        </p:sp>
      </p:grpSp>
      <p:sp>
        <p:nvSpPr>
          <p:cNvPr id="44" name="Rectangle 41"/>
          <p:cNvSpPr txBox="1">
            <a:spLocks/>
          </p:cNvSpPr>
          <p:nvPr/>
        </p:nvSpPr>
        <p:spPr>
          <a:xfrm>
            <a:off x="767790" y="672620"/>
            <a:ext cx="1315364" cy="2288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</a:lvl9pPr>
          </a:lstStyle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Заявитель/</a:t>
            </a: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представитель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5" name="Rectangle 41"/>
          <p:cNvSpPr txBox="1">
            <a:spLocks/>
          </p:cNvSpPr>
          <p:nvPr/>
        </p:nvSpPr>
        <p:spPr>
          <a:xfrm>
            <a:off x="2386845" y="691775"/>
            <a:ext cx="1082458" cy="2209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600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ЭДО 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6" name="Rectangle 41"/>
          <p:cNvSpPr txBox="1">
            <a:spLocks/>
          </p:cNvSpPr>
          <p:nvPr/>
        </p:nvSpPr>
        <p:spPr>
          <a:xfrm>
            <a:off x="1029837" y="2070562"/>
            <a:ext cx="1027090" cy="2209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600" dirty="0">
                <a:solidFill>
                  <a:schemeClr val="accent5">
                    <a:lumMod val="50000"/>
                  </a:schemeClr>
                </a:solidFill>
              </a:rPr>
              <a:t>Заявитель/</a:t>
            </a:r>
          </a:p>
          <a:p>
            <a:r>
              <a:rPr lang="ru-RU" sz="600" dirty="0">
                <a:solidFill>
                  <a:schemeClr val="accent5">
                    <a:lumMod val="50000"/>
                  </a:schemeClr>
                </a:solidFill>
              </a:rPr>
              <a:t>представитель</a:t>
            </a:r>
            <a:endParaRPr lang="en-US" sz="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7" name="Rectangle 41"/>
          <p:cNvSpPr txBox="1">
            <a:spLocks/>
          </p:cNvSpPr>
          <p:nvPr/>
        </p:nvSpPr>
        <p:spPr>
          <a:xfrm>
            <a:off x="3715662" y="704850"/>
            <a:ext cx="1459228" cy="21738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Начальник Архивного отдела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</a:rPr>
              <a:t>/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заместитель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9" name="Rectangle 41"/>
          <p:cNvSpPr txBox="1">
            <a:spLocks/>
          </p:cNvSpPr>
          <p:nvPr/>
        </p:nvSpPr>
        <p:spPr>
          <a:xfrm>
            <a:off x="5497589" y="724383"/>
            <a:ext cx="1544186" cy="2215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Сотрудник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Архивного отдела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43" name="object 3"/>
          <p:cNvGrpSpPr/>
          <p:nvPr/>
        </p:nvGrpSpPr>
        <p:grpSpPr>
          <a:xfrm>
            <a:off x="0" y="0"/>
            <a:ext cx="655320" cy="5143500"/>
            <a:chOff x="95056" y="219456"/>
            <a:chExt cx="655320" cy="4832985"/>
          </a:xfrm>
        </p:grpSpPr>
        <p:pic>
          <p:nvPicPr>
            <p:cNvPr id="50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51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53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54" name="object 8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68" name="Прямая со стрелкой 67"/>
          <p:cNvCxnSpPr/>
          <p:nvPr/>
        </p:nvCxnSpPr>
        <p:spPr>
          <a:xfrm>
            <a:off x="2115008" y="142621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491284" y="1402510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5216940" y="1399755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7094711" y="1438746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4201365" y="3400029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Соединительная линия уступом 4"/>
          <p:cNvCxnSpPr/>
          <p:nvPr/>
        </p:nvCxnSpPr>
        <p:spPr>
          <a:xfrm>
            <a:off x="2129139" y="2854799"/>
            <a:ext cx="692391" cy="503615"/>
          </a:xfrm>
          <a:prstGeom prst="bentConnector3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2115008" y="2677818"/>
            <a:ext cx="594865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Овал 83"/>
          <p:cNvSpPr/>
          <p:nvPr/>
        </p:nvSpPr>
        <p:spPr>
          <a:xfrm>
            <a:off x="2114623" y="1474052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4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7991" y="64267"/>
            <a:ext cx="1019175" cy="498263"/>
          </a:xfrm>
          <a:prstGeom prst="rect">
            <a:avLst/>
          </a:prstGeom>
        </p:spPr>
      </p:pic>
      <p:sp>
        <p:nvSpPr>
          <p:cNvPr id="56" name="Овал 55"/>
          <p:cNvSpPr/>
          <p:nvPr/>
        </p:nvSpPr>
        <p:spPr>
          <a:xfrm>
            <a:off x="2122073" y="1164766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3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7" name="Овал 56"/>
          <p:cNvSpPr/>
          <p:nvPr/>
        </p:nvSpPr>
        <p:spPr>
          <a:xfrm>
            <a:off x="4197066" y="3106606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0" name="Овал 59"/>
          <p:cNvSpPr/>
          <p:nvPr/>
        </p:nvSpPr>
        <p:spPr>
          <a:xfrm>
            <a:off x="2129139" y="2367519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7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1" name="Rectangle 209"/>
          <p:cNvSpPr/>
          <p:nvPr/>
        </p:nvSpPr>
        <p:spPr>
          <a:xfrm>
            <a:off x="5497589" y="945888"/>
            <a:ext cx="1544186" cy="9120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50" dirty="0" smtClean="0">
              <a:solidFill>
                <a:schemeClr val="tx1"/>
              </a:solidFill>
            </a:endParaRPr>
          </a:p>
          <a:p>
            <a:pPr algn="ctr"/>
            <a:r>
              <a:rPr lang="ru-RU" sz="650" dirty="0">
                <a:solidFill>
                  <a:schemeClr val="tx1"/>
                </a:solidFill>
              </a:rPr>
              <a:t>Получает запрос с резолюцией начальника </a:t>
            </a:r>
            <a:r>
              <a:rPr lang="ru-RU" sz="650" dirty="0" smtClean="0">
                <a:solidFill>
                  <a:schemeClr val="tx1"/>
                </a:solidFill>
              </a:rPr>
              <a:t>АО в бумажной форме и по 1 С, </a:t>
            </a:r>
            <a:r>
              <a:rPr lang="ru-RU" sz="650" dirty="0">
                <a:solidFill>
                  <a:schemeClr val="tx1"/>
                </a:solidFill>
              </a:rPr>
              <a:t>проводит анализ тематики, определяет место нахождения архивных </a:t>
            </a:r>
            <a:r>
              <a:rPr lang="ru-RU" sz="650" dirty="0" smtClean="0">
                <a:solidFill>
                  <a:schemeClr val="tx1"/>
                </a:solidFill>
              </a:rPr>
              <a:t>документов; перенаправляет </a:t>
            </a:r>
            <a:r>
              <a:rPr lang="ru-RU" sz="650" dirty="0">
                <a:solidFill>
                  <a:schemeClr val="tx1"/>
                </a:solidFill>
              </a:rPr>
              <a:t>в другой  архив или </a:t>
            </a:r>
            <a:r>
              <a:rPr lang="ru-RU" sz="650" dirty="0" smtClean="0">
                <a:solidFill>
                  <a:schemeClr val="tx1"/>
                </a:solidFill>
              </a:rPr>
              <a:t>организацию</a:t>
            </a:r>
            <a:endParaRPr lang="ru-RU" sz="650" dirty="0">
              <a:solidFill>
                <a:schemeClr val="tx1"/>
              </a:solidFill>
            </a:endParaRPr>
          </a:p>
          <a:p>
            <a:pPr algn="ctr"/>
            <a:r>
              <a:rPr lang="ru-RU" sz="650" dirty="0" smtClean="0">
                <a:solidFill>
                  <a:schemeClr val="accent1"/>
                </a:solidFill>
              </a:rPr>
              <a:t>45 мин.</a:t>
            </a:r>
            <a:endParaRPr lang="ru-RU" sz="650" dirty="0">
              <a:solidFill>
                <a:schemeClr val="accent1"/>
              </a:solidFill>
            </a:endParaRPr>
          </a:p>
          <a:p>
            <a:pPr algn="ctr"/>
            <a:endParaRPr lang="ru-RU" sz="650" dirty="0">
              <a:solidFill>
                <a:schemeClr val="tx1"/>
              </a:solidFill>
            </a:endParaRPr>
          </a:p>
        </p:txBody>
      </p:sp>
      <p:sp>
        <p:nvSpPr>
          <p:cNvPr id="62" name="Rectangle 41"/>
          <p:cNvSpPr txBox="1">
            <a:spLocks/>
          </p:cNvSpPr>
          <p:nvPr/>
        </p:nvSpPr>
        <p:spPr>
          <a:xfrm>
            <a:off x="7364476" y="734067"/>
            <a:ext cx="1462248" cy="22150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  <a:headEnd/>
            <a:tailEnd/>
          </a:ln>
          <a:extLst/>
        </p:spPr>
        <p:style>
          <a:lnRef idx="1">
            <a:schemeClr val="accent3"/>
          </a:lnRef>
          <a:fillRef idx="1001">
            <a:schemeClr val="lt2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72000" tIns="36000" rIns="36000" bIns="36000" numCol="1" anchor="ctr" anchorCtr="0" compatLnSpc="1">
            <a:prstTxWarp prst="textNoShape">
              <a:avLst/>
            </a:prstTxWarp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defPPr>
            <a:lvl1pPr marL="0" indent="0" algn="ctr" defTabSz="895350" eaLnBrk="1" hangingPunct="1">
              <a:buClr>
                <a:schemeClr val="tx2"/>
              </a:buClr>
              <a:defRPr sz="7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Сотрудник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Архивного отдела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63" name="Прямая со стрелкой 62"/>
          <p:cNvCxnSpPr/>
          <p:nvPr/>
        </p:nvCxnSpPr>
        <p:spPr>
          <a:xfrm>
            <a:off x="767790" y="2670654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>
            <a:off x="8887166" y="1446989"/>
            <a:ext cx="22098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Овал 64"/>
          <p:cNvSpPr/>
          <p:nvPr/>
        </p:nvSpPr>
        <p:spPr>
          <a:xfrm>
            <a:off x="2122073" y="921486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2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6" name="Овал 65"/>
          <p:cNvSpPr/>
          <p:nvPr/>
        </p:nvSpPr>
        <p:spPr>
          <a:xfrm>
            <a:off x="2140669" y="676707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464885" y="2222181"/>
            <a:ext cx="1441659" cy="6924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650" dirty="0"/>
              <a:t>Фиксирует факт </a:t>
            </a:r>
            <a:r>
              <a:rPr lang="ru-RU" sz="650" dirty="0" smtClean="0"/>
              <a:t>передачи пакета документов </a:t>
            </a:r>
            <a:r>
              <a:rPr lang="ru-RU" sz="650" dirty="0"/>
              <a:t>в журнале регистрации с указанием </a:t>
            </a:r>
            <a:r>
              <a:rPr lang="ru-RU" sz="650" dirty="0" smtClean="0"/>
              <a:t>даты, </a:t>
            </a:r>
          </a:p>
          <a:p>
            <a:pPr algn="ctr"/>
            <a:r>
              <a:rPr lang="ru-RU" sz="650" dirty="0" smtClean="0"/>
              <a:t>с пометкой </a:t>
            </a:r>
          </a:p>
          <a:p>
            <a:pPr algn="ctr"/>
            <a:r>
              <a:rPr lang="ru-RU" sz="650" dirty="0" smtClean="0"/>
              <a:t>«передано электронно»</a:t>
            </a:r>
          </a:p>
          <a:p>
            <a:pPr algn="ctr"/>
            <a:r>
              <a:rPr lang="ru-RU" sz="650" dirty="0">
                <a:solidFill>
                  <a:srgbClr val="5B9BD5"/>
                </a:solidFill>
              </a:rPr>
              <a:t> 5 мин.</a:t>
            </a:r>
            <a:endParaRPr lang="ru-RU" sz="650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94465" y="2489447"/>
            <a:ext cx="275811" cy="164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819022" y="4796418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ru" sz="1050" dirty="0" smtClean="0">
                <a:solidFill>
                  <a:srgbClr val="000000"/>
                </a:solidFill>
              </a:rPr>
              <a:t>5</a:t>
            </a:r>
            <a:endParaRPr lang="ru" sz="1050" dirty="0">
              <a:solidFill>
                <a:srgbClr val="0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69352" y="2468441"/>
            <a:ext cx="129715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800" b="1" dirty="0"/>
              <a:t>ИТОГО – ВПП </a:t>
            </a:r>
            <a:r>
              <a:rPr lang="ru-RU" sz="800" b="1" dirty="0" smtClean="0"/>
              <a:t>(3100 </a:t>
            </a:r>
            <a:r>
              <a:rPr lang="ru-RU" sz="800" b="1" dirty="0"/>
              <a:t>мин.)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539" y="2914677"/>
            <a:ext cx="216432" cy="191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661" y="1580475"/>
            <a:ext cx="253946" cy="25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84781" y="1580475"/>
            <a:ext cx="227843" cy="22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8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69036" y="3747122"/>
            <a:ext cx="227843" cy="227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025" y="3756014"/>
            <a:ext cx="253946" cy="25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0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588" y="3749207"/>
            <a:ext cx="216432" cy="191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9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8451" y="3760520"/>
            <a:ext cx="212144" cy="212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" name="Picture 21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5287" y="1635693"/>
            <a:ext cx="212144" cy="212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5" name="Овал 84"/>
          <p:cNvSpPr/>
          <p:nvPr/>
        </p:nvSpPr>
        <p:spPr>
          <a:xfrm>
            <a:off x="4213652" y="2279240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ru-RU" sz="1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192" y="4711799"/>
            <a:ext cx="169237" cy="16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681" y="3734523"/>
            <a:ext cx="302001" cy="29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2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2190" y="1426210"/>
            <a:ext cx="169237" cy="169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" name="Овал 87"/>
          <p:cNvSpPr/>
          <p:nvPr/>
        </p:nvSpPr>
        <p:spPr>
          <a:xfrm>
            <a:off x="4950595" y="1588757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90" name="Овал 89"/>
          <p:cNvSpPr/>
          <p:nvPr/>
        </p:nvSpPr>
        <p:spPr>
          <a:xfrm>
            <a:off x="3492635" y="1079906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91" name="Овал 90"/>
          <p:cNvSpPr/>
          <p:nvPr/>
        </p:nvSpPr>
        <p:spPr>
          <a:xfrm>
            <a:off x="5200203" y="895705"/>
            <a:ext cx="206849" cy="211277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cmpd="sng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52218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14F46E3-66AA-49D1-A766-FF78D0DB7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8000" y="46800"/>
            <a:ext cx="8013158" cy="9141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План мероприятий по реализации </a:t>
            </a:r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проекта</a:t>
            </a: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9FA4F7E-B29F-46C0-8A46-C82865B858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6</a:t>
            </a:fld>
            <a:endParaRPr lang="ru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="" xmlns:a16="http://schemas.microsoft.com/office/drawing/2014/main" id="{6454379A-9638-413C-A3CA-3DA60E611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343134"/>
              </p:ext>
            </p:extLst>
          </p:nvPr>
        </p:nvGraphicFramePr>
        <p:xfrm>
          <a:off x="788548" y="688960"/>
          <a:ext cx="8026530" cy="4384798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29251">
                  <a:extLst>
                    <a:ext uri="{9D8B030D-6E8A-4147-A177-3AD203B41FA5}">
                      <a16:colId xmlns="" xmlns:a16="http://schemas.microsoft.com/office/drawing/2014/main" val="4042167675"/>
                    </a:ext>
                  </a:extLst>
                </a:gridCol>
                <a:gridCol w="904706">
                  <a:extLst>
                    <a:ext uri="{9D8B030D-6E8A-4147-A177-3AD203B41FA5}">
                      <a16:colId xmlns="" xmlns:a16="http://schemas.microsoft.com/office/drawing/2014/main" val="3261070498"/>
                    </a:ext>
                  </a:extLst>
                </a:gridCol>
                <a:gridCol w="1474336"/>
                <a:gridCol w="2110980">
                  <a:extLst>
                    <a:ext uri="{9D8B030D-6E8A-4147-A177-3AD203B41FA5}">
                      <a16:colId xmlns="" xmlns:a16="http://schemas.microsoft.com/office/drawing/2014/main" val="3988875028"/>
                    </a:ext>
                  </a:extLst>
                </a:gridCol>
                <a:gridCol w="1038737">
                  <a:extLst>
                    <a:ext uri="{9D8B030D-6E8A-4147-A177-3AD203B41FA5}">
                      <a16:colId xmlns="" xmlns:a16="http://schemas.microsoft.com/office/drawing/2014/main" val="615264471"/>
                    </a:ext>
                  </a:extLst>
                </a:gridCol>
                <a:gridCol w="837691">
                  <a:extLst>
                    <a:ext uri="{9D8B030D-6E8A-4147-A177-3AD203B41FA5}">
                      <a16:colId xmlns="" xmlns:a16="http://schemas.microsoft.com/office/drawing/2014/main" val="2292347577"/>
                    </a:ext>
                  </a:extLst>
                </a:gridCol>
                <a:gridCol w="1330829"/>
              </a:tblGrid>
              <a:tr h="4279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Проблемы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Эффект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20795977"/>
                  </a:ext>
                </a:extLst>
              </a:tr>
              <a:tr h="174407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  <a:r>
                        <a:rPr lang="ru-RU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Потери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времени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заявителя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/</a:t>
                      </a:r>
                      <a:endParaRPr lang="ru-RU" sz="800" baseline="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представителя.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buFontTx/>
                        <a:buNone/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Отсутствие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возможности у заявителя подачи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запроса, получения ответа в электронной форме.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buFontTx/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Отсутствие источника информации у заявителя о режиме работы Архивного отдела.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buFontTx/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 Отсутствие возможности у заявителя запланировать удобное время для визита. 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Создание  сотрудниками КРИО  единого сервисного пространства с возможностью электронной подачи заявления на МУ (личный кабинет на сайте Администрации ЗАТО Северск).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Разработка и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внедрение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совместно с сотрудниками КРИО 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рубрикатора с часто задаваемыми вопросами с информацией о режиме работы АО.</a:t>
                      </a:r>
                      <a:endParaRPr lang="ru-RU" sz="800" kern="120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Разработка и внедрение 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совместно с сотрудниками КРИО электронного журнала.</a:t>
                      </a:r>
                      <a:endParaRPr lang="ru-RU" sz="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Олейников А.В.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(председатель КРИО Администрации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ЗАТО Северск)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baseline="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baseline="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i="1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Родыгин В.Н. 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(начальник АО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Администрации ЗАТО Северск)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Рост активных пользователей сайта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для получения МУ.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Исключение очного взаимодействия минимум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до 1 раза. </a:t>
                      </a:r>
                    </a:p>
                    <a:p>
                      <a:pPr marL="0" indent="0" algn="just">
                        <a:lnSpc>
                          <a:spcPct val="115000"/>
                        </a:lnSpc>
                        <a:buNone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 Минимизация времени ожидания заявителем при очном визите.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49995828"/>
                  </a:ext>
                </a:extLst>
              </a:tr>
              <a:tr h="13133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2.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+mn-lt"/>
                        </a:rPr>
                        <a:t>Отсутствие информации у заявителя</a:t>
                      </a:r>
                      <a:r>
                        <a:rPr lang="en-US" sz="800" dirty="0" smtClean="0">
                          <a:latin typeface="+mn-lt"/>
                        </a:rPr>
                        <a:t>/</a:t>
                      </a:r>
                      <a:endParaRPr lang="ru-RU" sz="800" dirty="0" smtClean="0">
                        <a:latin typeface="+mn-lt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latin typeface="+mn-lt"/>
                        </a:rPr>
                        <a:t>представителя о порядке предоставления МУ.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Необходимость предоставления пакета документов заявителем.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Отсутствие возможности  внутренней проверки подлинности предоставляемых сведений.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Разработка и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внедрение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совместно с сотрудниками КРИО 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рубрикатора с часто задаваемыми вопросами с информацией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 порядке 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предоставления МУ. 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Разработка и внедрение сотрудниками КРИО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online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-формы анкеты обратной связи.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 Предоставление доступа к СМЭВ сотрудникам АО.</a:t>
                      </a: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Олейников А.В.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(председатель КРИО Администрации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ЗАТО Северск)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i="1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Родыгин В.Н. 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(начальник АО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Администрации ЗАТО Северск)</a:t>
                      </a: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Повышение качества, удобства и доступности сервиса оказания МУ.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61329994"/>
                  </a:ext>
                </a:extLst>
              </a:tr>
              <a:tr h="8825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3.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Излишнее</a:t>
                      </a: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количество</a:t>
                      </a: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форм 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бланков запроса.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Непонимание заявителем принципа выбора формы бланка запроса.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Разработка новых форм бланков запроса,</a:t>
                      </a: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оптимизация</a:t>
                      </a:r>
                      <a:r>
                        <a:rPr lang="ru-RU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их</a:t>
                      </a:r>
                      <a:r>
                        <a:rPr lang="ru-RU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количества с 5 до 2-х.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Внесение изменений в Регламент предоставления МУ.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Агеева А.М. 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(ведущий архивист)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Турковская</a:t>
                      </a:r>
                      <a:r>
                        <a:rPr lang="ru-RU" sz="800" i="1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Ж.А.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(советник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АО)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Стандартизация, устранение избыточных требований к документам и действиям.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6" name="object 3"/>
          <p:cNvGrpSpPr/>
          <p:nvPr/>
        </p:nvGrpSpPr>
        <p:grpSpPr>
          <a:xfrm>
            <a:off x="0" y="0"/>
            <a:ext cx="655320" cy="5143500"/>
            <a:chOff x="95056" y="219456"/>
            <a:chExt cx="655320" cy="4832985"/>
          </a:xfrm>
        </p:grpSpPr>
        <p:pic>
          <p:nvPicPr>
            <p:cNvPr id="7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8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0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1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 flipV="1">
            <a:off x="718758" y="642279"/>
            <a:ext cx="8176547" cy="2178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87046" y="119059"/>
            <a:ext cx="385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  <a:sym typeface="Wingdings" panose="05000000000000000000" pitchFamily="2" charset="2"/>
              </a:rPr>
              <a:t></a:t>
            </a:r>
            <a:endParaRPr lang="ru-RU" sz="2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8396" y="0"/>
            <a:ext cx="1246909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45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E9FA4F7E-B29F-46C0-8A46-C82865B858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7</a:t>
            </a:fld>
            <a:endParaRPr lang="ru"/>
          </a:p>
        </p:txBody>
      </p:sp>
      <p:grpSp>
        <p:nvGrpSpPr>
          <p:cNvPr id="6" name="object 3"/>
          <p:cNvGrpSpPr/>
          <p:nvPr/>
        </p:nvGrpSpPr>
        <p:grpSpPr>
          <a:xfrm>
            <a:off x="0" y="0"/>
            <a:ext cx="655320" cy="5143500"/>
            <a:chOff x="95056" y="219456"/>
            <a:chExt cx="655320" cy="4832985"/>
          </a:xfrm>
        </p:grpSpPr>
        <p:pic>
          <p:nvPicPr>
            <p:cNvPr id="7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4883" y="219456"/>
              <a:ext cx="530351" cy="4818888"/>
            </a:xfrm>
            <a:prstGeom prst="rect">
              <a:avLst/>
            </a:prstGeom>
          </p:spPr>
        </p:pic>
        <p:sp>
          <p:nvSpPr>
            <p:cNvPr id="8" name="object 5"/>
            <p:cNvSpPr/>
            <p:nvPr/>
          </p:nvSpPr>
          <p:spPr>
            <a:xfrm>
              <a:off x="146303" y="219456"/>
              <a:ext cx="187960" cy="4832985"/>
            </a:xfrm>
            <a:custGeom>
              <a:avLst/>
              <a:gdLst/>
              <a:ahLst/>
              <a:cxnLst/>
              <a:rect l="l" t="t" r="r" b="b"/>
              <a:pathLst>
                <a:path w="187960" h="4832985">
                  <a:moveTo>
                    <a:pt x="187452" y="0"/>
                  </a:moveTo>
                  <a:lnTo>
                    <a:pt x="0" y="0"/>
                  </a:lnTo>
                  <a:lnTo>
                    <a:pt x="0" y="4832604"/>
                  </a:lnTo>
                  <a:lnTo>
                    <a:pt x="187452" y="4832604"/>
                  </a:lnTo>
                  <a:lnTo>
                    <a:pt x="1874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3756" y="822960"/>
              <a:ext cx="411480" cy="480060"/>
            </a:xfrm>
            <a:prstGeom prst="rect">
              <a:avLst/>
            </a:prstGeom>
          </p:spPr>
        </p:pic>
        <p:pic>
          <p:nvPicPr>
            <p:cNvPr id="10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056" y="4526279"/>
              <a:ext cx="654748" cy="525778"/>
            </a:xfrm>
            <a:prstGeom prst="rect">
              <a:avLst/>
            </a:prstGeom>
          </p:spPr>
        </p:pic>
        <p:pic>
          <p:nvPicPr>
            <p:cNvPr id="11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327" y="297180"/>
              <a:ext cx="406908" cy="406908"/>
            </a:xfrm>
            <a:prstGeom prst="rect">
              <a:avLst/>
            </a:prstGeom>
          </p:spPr>
        </p:pic>
      </p:grpSp>
      <p:cxnSp>
        <p:nvCxnSpPr>
          <p:cNvPr id="12" name="Прямая соединительная линия 11"/>
          <p:cNvCxnSpPr/>
          <p:nvPr/>
        </p:nvCxnSpPr>
        <p:spPr>
          <a:xfrm flipV="1">
            <a:off x="718758" y="642279"/>
            <a:ext cx="8176547" cy="2178"/>
          </a:xfrm>
          <a:prstGeom prst="line">
            <a:avLst/>
          </a:prstGeom>
          <a:ln w="19050">
            <a:solidFill>
              <a:srgbClr val="EF8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8396" y="0"/>
            <a:ext cx="1246909" cy="609600"/>
          </a:xfrm>
          <a:prstGeom prst="rect">
            <a:avLst/>
          </a:prstGeom>
        </p:spPr>
      </p:pic>
      <p:graphicFrame>
        <p:nvGraphicFramePr>
          <p:cNvPr id="15" name="Таблица 14">
            <a:extLst>
              <a:ext uri="{FF2B5EF4-FFF2-40B4-BE49-F238E27FC236}">
                <a16:creationId xmlns="" xmlns:a16="http://schemas.microsoft.com/office/drawing/2014/main" id="{6454379A-9638-413C-A3CA-3DA60E611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3026576"/>
              </p:ext>
            </p:extLst>
          </p:nvPr>
        </p:nvGraphicFramePr>
        <p:xfrm>
          <a:off x="867491" y="714538"/>
          <a:ext cx="7879080" cy="436829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59560">
                  <a:extLst>
                    <a:ext uri="{9D8B030D-6E8A-4147-A177-3AD203B41FA5}">
                      <a16:colId xmlns="" xmlns:a16="http://schemas.microsoft.com/office/drawing/2014/main" val="4042167675"/>
                    </a:ext>
                  </a:extLst>
                </a:gridCol>
                <a:gridCol w="1004356">
                  <a:extLst>
                    <a:ext uri="{9D8B030D-6E8A-4147-A177-3AD203B41FA5}">
                      <a16:colId xmlns="" xmlns:a16="http://schemas.microsoft.com/office/drawing/2014/main" val="3261070498"/>
                    </a:ext>
                  </a:extLst>
                </a:gridCol>
                <a:gridCol w="1078861"/>
                <a:gridCol w="2126806">
                  <a:extLst>
                    <a:ext uri="{9D8B030D-6E8A-4147-A177-3AD203B41FA5}">
                      <a16:colId xmlns="" xmlns:a16="http://schemas.microsoft.com/office/drawing/2014/main" val="3988875028"/>
                    </a:ext>
                  </a:extLst>
                </a:gridCol>
                <a:gridCol w="1024255">
                  <a:extLst>
                    <a:ext uri="{9D8B030D-6E8A-4147-A177-3AD203B41FA5}">
                      <a16:colId xmlns="" xmlns:a16="http://schemas.microsoft.com/office/drawing/2014/main" val="615264471"/>
                    </a:ext>
                  </a:extLst>
                </a:gridCol>
                <a:gridCol w="1155136">
                  <a:extLst>
                    <a:ext uri="{9D8B030D-6E8A-4147-A177-3AD203B41FA5}">
                      <a16:colId xmlns="" xmlns:a16="http://schemas.microsoft.com/office/drawing/2014/main" val="2292347577"/>
                    </a:ext>
                  </a:extLst>
                </a:gridCol>
                <a:gridCol w="1230106"/>
              </a:tblGrid>
              <a:tr h="22365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="1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800" dirty="0" smtClean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Проблемы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Коренная проблема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Мероприятие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Ответственные 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Срок реализации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900" dirty="0" smtClean="0">
                          <a:effectLst/>
                          <a:latin typeface="Arial" panose="020B0604020202020204" pitchFamily="34" charset="0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Эффект</a:t>
                      </a:r>
                      <a:endParaRPr lang="ru-RU" sz="900" dirty="0">
                        <a:effectLst/>
                        <a:latin typeface="Arial" panose="020B0604020202020204" pitchFamily="34" charset="0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64687" marR="64687" marT="64687" marB="6468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820795977"/>
                  </a:ext>
                </a:extLst>
              </a:tr>
              <a:tr h="1425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4.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Излишнее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количество  полей в форме бланка запроса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заполняемых вручную заявителем.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Уклонение заявителем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заполнять долгую форму запроса.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1. Создание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сотрудниками КРИО 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online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-форм бланков запросов, исключающих их скачивание и сканирование.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2. Автоматизация заполнения определенных полей форм бланков после авторизации заявителя в ЛК.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>
                          <a:effectLst/>
                          <a:latin typeface="+mn-lt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Олейников А.В.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(председатель КРИО Администрации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ЗАТО Северск)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Повышение качества, удобства и доступности сервиса оказания МУ.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2197402"/>
                  </a:ext>
                </a:extLst>
              </a:tr>
              <a:tr h="2554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5.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Излишние перемещения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сотрудников АО.</a:t>
                      </a: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Технические и организационные сложности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размещения сотрудников  на одном этаже.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Создание модуля обмена сотрудниками КРИО с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помощью интеграции сайта и СЭД.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Олейников А.В.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(председатель КРИО Администрации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ЗАТО Северск)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Упорядочение внутренних процессов, рациональное использование ресурсов. Повышение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скорости взаимодействия.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22613359"/>
                  </a:ext>
                </a:extLst>
              </a:tr>
              <a:tr h="255489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6.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Дублирование операций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 - регистрации приема запроса</a:t>
                      </a:r>
                      <a:r>
                        <a:rPr lang="en-US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выдачи ответа в 1С и  журнале регистрации.</a:t>
                      </a: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smtClean="0">
                          <a:solidFill>
                            <a:schemeClr val="tx1"/>
                          </a:solidFill>
                        </a:rPr>
                        <a:t>Необходимость</a:t>
                      </a:r>
                      <a:r>
                        <a:rPr lang="ru-RU" sz="800" baseline="0" dirty="0" smtClean="0">
                          <a:solidFill>
                            <a:schemeClr val="tx1"/>
                          </a:solidFill>
                        </a:rPr>
                        <a:t> фиксации факта передачи документов на бумажном носителе «под роспись».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Рассмотрение опыта работы других АО. 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i="1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Родыгин В.Н. 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(начальник АО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Администрации ЗАТО Северск)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baseline="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Турковская</a:t>
                      </a:r>
                      <a:r>
                        <a:rPr lang="ru-RU" sz="800" i="1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Ж.А.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(советник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АО)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Отсутствие материальных затрат на приобретение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журналов.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548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7.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Отсутствие возможности у заявителя самостоятельно отслеживать ход рассмотрения запроса. 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Непонимание заявителем фактического срока исполнения запроса, невозможность планирования  визита в другие учреждения для предоставления документа из АО.</a:t>
                      </a: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</a:pPr>
                      <a:r>
                        <a:rPr lang="ru-RU" sz="800" dirty="0" smtClean="0"/>
                        <a:t>Создание</a:t>
                      </a:r>
                      <a:r>
                        <a:rPr lang="ru-RU" sz="800" baseline="0" dirty="0" smtClean="0"/>
                        <a:t> сотрудниками КРИО</a:t>
                      </a:r>
                      <a:r>
                        <a:rPr lang="ru-RU" sz="800" dirty="0" smtClean="0"/>
                        <a:t> в ЛК</a:t>
                      </a:r>
                      <a:r>
                        <a:rPr lang="ru-RU" sz="800" dirty="0" smtClean="0"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заявителя индикатора движения запроса от момента подачи до готовности ответа.</a:t>
                      </a: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i="1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Олейников А.В. </a:t>
                      </a: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(председатель КРИО Администрации</a:t>
                      </a:r>
                      <a:r>
                        <a:rPr lang="ru-RU" sz="800" baseline="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 ЗАТО Северск)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 smtClean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17.02.2026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10.04.2026</a:t>
                      </a:r>
                    </a:p>
                    <a:p>
                      <a:pPr algn="ctr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6858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800" dirty="0" smtClean="0">
                          <a:effectLst/>
                          <a:latin typeface="+mn-lt"/>
                          <a:ea typeface="Roboto" panose="02000000000000000000" pitchFamily="2" charset="0"/>
                          <a:cs typeface="Arial" panose="020B0604020202020204" pitchFamily="34" charset="0"/>
                        </a:rPr>
                        <a:t>Повышение качества, удобства и доступности сервиса оказания МУ.</a:t>
                      </a:r>
                    </a:p>
                    <a:p>
                      <a:pPr algn="just">
                        <a:lnSpc>
                          <a:spcPct val="115000"/>
                        </a:lnSpc>
                      </a:pPr>
                      <a:endParaRPr lang="ru-RU" sz="800" dirty="0">
                        <a:effectLst/>
                        <a:latin typeface="+mn-lt"/>
                        <a:ea typeface="Roboto" panose="02000000000000000000" pitchFamily="2" charset="0"/>
                        <a:cs typeface="Arial" panose="020B0604020202020204" pitchFamily="34" charset="0"/>
                      </a:endParaRPr>
                    </a:p>
                  </a:txBody>
                  <a:tcPr marL="16205" marR="16205" marT="16205" marB="1620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5469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 smtClean="0"/>
              <a:t>8</a:t>
            </a:fld>
            <a:endParaRPr lang="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134"/>
            <a:ext cx="9144000" cy="4503365"/>
          </a:xfrm>
          <a:prstGeom prst="rect">
            <a:avLst/>
          </a:prstGeom>
          <a:gradFill>
            <a:gsLst>
              <a:gs pos="3900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1876" y="-985"/>
            <a:ext cx="591516" cy="51454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2019" y="0"/>
            <a:ext cx="1261981" cy="640135"/>
          </a:xfrm>
          <a:prstGeom prst="rect">
            <a:avLst/>
          </a:prstGeom>
        </p:spPr>
      </p:pic>
      <p:sp>
        <p:nvSpPr>
          <p:cNvPr id="6" name="Google Shape;179;p19"/>
          <p:cNvSpPr txBox="1">
            <a:spLocks/>
          </p:cNvSpPr>
          <p:nvPr/>
        </p:nvSpPr>
        <p:spPr>
          <a:xfrm>
            <a:off x="449324" y="1"/>
            <a:ext cx="7535348" cy="63914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spcFirstLastPara="1" wrap="square" lIns="91425" tIns="91425" rIns="91425" bIns="91425" anchor="t" anchorCtr="0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0"/>
              </a:spcBef>
            </a:pPr>
            <a:r>
              <a:rPr lang="ru-RU" dirty="0" smtClean="0">
                <a:solidFill>
                  <a:srgbClr val="1F3B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  <a:ea typeface="Roboto"/>
                <a:cs typeface="Roboto"/>
                <a:sym typeface="Roboto"/>
              </a:rPr>
              <a:t>Итоги реализации</a:t>
            </a:r>
            <a:endParaRPr lang="ru-RU" dirty="0">
              <a:solidFill>
                <a:srgbClr val="1F3B7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200" y="97972"/>
            <a:ext cx="653143" cy="367392"/>
          </a:xfrm>
          <a:prstGeom prst="rect">
            <a:avLst/>
          </a:prstGeom>
        </p:spPr>
      </p:pic>
      <p:sp>
        <p:nvSpPr>
          <p:cNvPr id="12" name="Скругленный прямоугольник 4"/>
          <p:cNvSpPr/>
          <p:nvPr/>
        </p:nvSpPr>
        <p:spPr>
          <a:xfrm>
            <a:off x="618679" y="897670"/>
            <a:ext cx="4044063" cy="65180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30480" rIns="60960" bIns="30480" numCol="1" spcCol="1270" anchor="ctr" anchorCtr="0">
            <a:noAutofit/>
          </a:bodyPr>
          <a:lstStyle/>
          <a:p>
            <a:pPr lvl="0" algn="just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 smtClean="0">
                <a:solidFill>
                  <a:schemeClr val="tx1"/>
                </a:solidFill>
              </a:rPr>
              <a:t>Исключена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  <a:r>
              <a:rPr lang="ru-RU" sz="1600" dirty="0">
                <a:solidFill>
                  <a:schemeClr val="tx1"/>
                </a:solidFill>
              </a:rPr>
              <a:t>необходимость очных визитов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1889" y="896684"/>
            <a:ext cx="340853" cy="26568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60229" y="1894113"/>
            <a:ext cx="440872" cy="29112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7292" y="2185240"/>
            <a:ext cx="383721" cy="275572"/>
          </a:xfrm>
          <a:prstGeom prst="rect">
            <a:avLst/>
          </a:prstGeom>
        </p:spPr>
      </p:pic>
      <p:sp>
        <p:nvSpPr>
          <p:cNvPr id="25" name="Скругленный прямоугольник 4"/>
          <p:cNvSpPr/>
          <p:nvPr/>
        </p:nvSpPr>
        <p:spPr>
          <a:xfrm>
            <a:off x="5076748" y="1894113"/>
            <a:ext cx="3923732" cy="7468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30480" rIns="60960" bIns="30480" numCol="1" spcCol="1270" anchor="ctr" anchorCtr="0">
            <a:noAutofit/>
          </a:bodyPr>
          <a:lstStyle/>
          <a:p>
            <a:pPr lvl="0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dirty="0" smtClean="0">
                <a:solidFill>
                  <a:schemeClr val="tx1"/>
                </a:solidFill>
              </a:rPr>
              <a:t>Сокращено количество форм бланков запросов в </a:t>
            </a:r>
            <a:r>
              <a:rPr lang="ru-RU" sz="1600" b="1" dirty="0" smtClean="0">
                <a:solidFill>
                  <a:schemeClr val="tx1"/>
                </a:solidFill>
              </a:rPr>
              <a:t>2,5 раз</a:t>
            </a:r>
            <a:r>
              <a:rPr lang="ru-RU" sz="1600" dirty="0" smtClean="0">
                <a:solidFill>
                  <a:schemeClr val="tx1"/>
                </a:solidFill>
              </a:rPr>
              <a:t>; количество полей для заполнения в </a:t>
            </a:r>
            <a:r>
              <a:rPr lang="ru-RU" sz="1600" b="1" dirty="0" smtClean="0">
                <a:solidFill>
                  <a:schemeClr val="tx1"/>
                </a:solidFill>
              </a:rPr>
              <a:t>1,5 раз</a:t>
            </a:r>
            <a:endParaRPr lang="ru-RU" sz="1600" b="1" dirty="0">
              <a:solidFill>
                <a:schemeClr val="tx1"/>
              </a:solidFill>
            </a:endParaRP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0188" y="1851829"/>
            <a:ext cx="340853" cy="313295"/>
          </a:xfrm>
          <a:prstGeom prst="rect">
            <a:avLst/>
          </a:prstGeom>
        </p:spPr>
      </p:pic>
      <p:sp>
        <p:nvSpPr>
          <p:cNvPr id="27" name="Скругленный прямоугольник 4"/>
          <p:cNvSpPr/>
          <p:nvPr/>
        </p:nvSpPr>
        <p:spPr>
          <a:xfrm>
            <a:off x="739010" y="3005658"/>
            <a:ext cx="3923732" cy="7468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30480" rIns="60960" bIns="30480" numCol="1" spcCol="1270" anchor="ctr" anchorCtr="0">
            <a:noAutofit/>
          </a:bodyPr>
          <a:lstStyle/>
          <a:p>
            <a:pPr lvl="0" defTabSz="711200">
              <a:lnSpc>
                <a:spcPct val="90000"/>
              </a:lnSpc>
              <a:spcBef>
                <a:spcPct val="0"/>
              </a:spcBef>
            </a:pPr>
            <a:r>
              <a:rPr lang="ru-RU" sz="1600" dirty="0" smtClean="0">
                <a:solidFill>
                  <a:schemeClr val="tx1"/>
                </a:solidFill>
              </a:rPr>
              <a:t>Уровень удовлетворенности предоставлением услуги </a:t>
            </a:r>
            <a:r>
              <a:rPr lang="ru-RU" sz="1600" b="1" dirty="0" smtClean="0">
                <a:solidFill>
                  <a:schemeClr val="tx1"/>
                </a:solidFill>
              </a:rPr>
              <a:t>95,8%</a:t>
            </a:r>
            <a:r>
              <a:rPr lang="ru-RU" sz="1600" dirty="0" smtClean="0">
                <a:solidFill>
                  <a:schemeClr val="tx1"/>
                </a:solidFill>
              </a:rPr>
              <a:t> </a:t>
            </a:r>
          </a:p>
          <a:p>
            <a:pPr lvl="0" defTabSz="711200">
              <a:lnSpc>
                <a:spcPct val="90000"/>
              </a:lnSpc>
              <a:spcBef>
                <a:spcPct val="0"/>
              </a:spcBef>
            </a:pPr>
            <a:r>
              <a:rPr lang="ru-RU" sz="1600" dirty="0" smtClean="0">
                <a:solidFill>
                  <a:schemeClr val="tx1"/>
                </a:solidFill>
              </a:rPr>
              <a:t>(целевой показатель достигнут)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27433" y="3011470"/>
            <a:ext cx="335309" cy="331032"/>
          </a:xfrm>
          <a:prstGeom prst="rect">
            <a:avLst/>
          </a:prstGeom>
        </p:spPr>
      </p:pic>
      <p:sp>
        <p:nvSpPr>
          <p:cNvPr id="28" name="Скругленный прямоугольник 4"/>
          <p:cNvSpPr/>
          <p:nvPr/>
        </p:nvSpPr>
        <p:spPr>
          <a:xfrm>
            <a:off x="5076748" y="4165964"/>
            <a:ext cx="3923732" cy="7468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60960" tIns="30480" rIns="60960" bIns="30480" numCol="1" spcCol="1270" anchor="ctr" anchorCtr="0">
            <a:no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dirty="0">
                <a:solidFill>
                  <a:prstClr val="black"/>
                </a:solidFill>
              </a:rPr>
              <a:t>Доля заявителей предоставивших обратную связь с помощью </a:t>
            </a:r>
            <a:r>
              <a:rPr lang="ru-RU" sz="1600">
                <a:solidFill>
                  <a:prstClr val="black"/>
                </a:solidFill>
              </a:rPr>
              <a:t>онлайн-анкеты </a:t>
            </a:r>
            <a:r>
              <a:rPr lang="ru-RU" sz="1600" b="1" smtClean="0">
                <a:solidFill>
                  <a:prstClr val="black"/>
                </a:solidFill>
              </a:rPr>
              <a:t>16,5% </a:t>
            </a:r>
            <a:r>
              <a:rPr lang="ru-RU" sz="1600" dirty="0" smtClean="0">
                <a:solidFill>
                  <a:prstClr val="black"/>
                </a:solidFill>
              </a:rPr>
              <a:t>(целевой </a:t>
            </a:r>
            <a:r>
              <a:rPr lang="ru-RU" sz="1600" dirty="0">
                <a:solidFill>
                  <a:prstClr val="black"/>
                </a:solidFill>
              </a:rPr>
              <a:t>показатель достигнут)</a:t>
            </a: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0188" y="4133489"/>
            <a:ext cx="335309" cy="30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96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ый треугольник 21"/>
          <p:cNvSpPr/>
          <p:nvPr/>
        </p:nvSpPr>
        <p:spPr>
          <a:xfrm rot="5400000">
            <a:off x="200304" y="-200304"/>
            <a:ext cx="5143500" cy="5544108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1" name="Прямоугольный треугольник 20"/>
          <p:cNvSpPr/>
          <p:nvPr/>
        </p:nvSpPr>
        <p:spPr>
          <a:xfrm rot="5400000">
            <a:off x="-405004" y="405004"/>
            <a:ext cx="5143501" cy="4333496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2" t="2846" r="2294" b="2770"/>
          <a:stretch/>
        </p:blipFill>
        <p:spPr>
          <a:xfrm>
            <a:off x="7225074" y="3813888"/>
            <a:ext cx="1918926" cy="1329611"/>
          </a:xfrm>
          <a:prstGeom prst="rect">
            <a:avLst/>
          </a:prstGeom>
        </p:spPr>
      </p:pic>
      <p:sp>
        <p:nvSpPr>
          <p:cNvPr id="20" name="Прямоугольный треугольник 19"/>
          <p:cNvSpPr/>
          <p:nvPr/>
        </p:nvSpPr>
        <p:spPr>
          <a:xfrm rot="5400000">
            <a:off x="-906820" y="906819"/>
            <a:ext cx="5143501" cy="3329864"/>
          </a:xfrm>
          <a:prstGeom prst="rtTriangl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3" name="Прямоугольный треугольник 22"/>
          <p:cNvSpPr/>
          <p:nvPr/>
        </p:nvSpPr>
        <p:spPr>
          <a:xfrm rot="5400000">
            <a:off x="-1419654" y="1419652"/>
            <a:ext cx="5143052" cy="2303750"/>
          </a:xfrm>
          <a:prstGeom prst="rtTriangle">
            <a:avLst/>
          </a:prstGeom>
          <a:solidFill>
            <a:srgbClr val="1837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sp>
        <p:nvSpPr>
          <p:cNvPr id="24" name="Прямоугольный треугольник 23"/>
          <p:cNvSpPr/>
          <p:nvPr/>
        </p:nvSpPr>
        <p:spPr>
          <a:xfrm rot="5400000">
            <a:off x="-1932934" y="1932935"/>
            <a:ext cx="5143501" cy="1277634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5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7312" y="420521"/>
            <a:ext cx="679489" cy="828329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vert="horz" lIns="68580" tIns="34290" rIns="68580" bIns="34290" rtlCol="0" anchor="ctr"/>
          <a:lstStyle/>
          <a:p>
            <a:fld id="{BDB73AAF-9B73-427B-9824-A0989AA7157C}" type="slidenum">
              <a:rPr lang="ru-RU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ru-RU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69814" y="2194177"/>
            <a:ext cx="566870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3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</a:p>
        </p:txBody>
      </p:sp>
      <p:sp>
        <p:nvSpPr>
          <p:cNvPr id="3" name="AutoShape 2" descr="https://i.okcdn.ru/i?r=BDEGV1SoxFQVqRl8uRaxX9H1pEKcK7cU3iHi7I2eDGAHfngxupa5APZHBba1AQ66Z88"/>
          <p:cNvSpPr>
            <a:spLocks noChangeAspect="1" noChangeArrowheads="1"/>
          </p:cNvSpPr>
          <p:nvPr/>
        </p:nvSpPr>
        <p:spPr bwMode="auto">
          <a:xfrm>
            <a:off x="116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sz="135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37597" t="24801" r="37597" b="31100"/>
          <a:stretch/>
        </p:blipFill>
        <p:spPr>
          <a:xfrm>
            <a:off x="2467461" y="3059921"/>
            <a:ext cx="1724803" cy="1724803"/>
          </a:xfrm>
          <a:prstGeom prst="rect">
            <a:avLst/>
          </a:prstGeom>
        </p:spPr>
      </p:pic>
      <p:graphicFrame>
        <p:nvGraphicFramePr>
          <p:cNvPr id="13" name="Схема 12"/>
          <p:cNvGraphicFramePr/>
          <p:nvPr/>
        </p:nvGraphicFramePr>
        <p:xfrm>
          <a:off x="3632598" y="2166506"/>
          <a:ext cx="1878806" cy="8104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15" name="Рисунок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153864" y="575714"/>
            <a:ext cx="1243692" cy="517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1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ImNG_GmWE.1nzImwZL1Z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4174</TotalTime>
  <Words>1679</Words>
  <Application>Microsoft Office PowerPoint</Application>
  <PresentationFormat>Экран (16:9)</PresentationFormat>
  <Paragraphs>338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Arial</vt:lpstr>
      <vt:lpstr>Wingdings</vt:lpstr>
      <vt:lpstr>Trebuchet MS</vt:lpstr>
      <vt:lpstr>Roboto</vt:lpstr>
      <vt:lpstr>Calibri</vt:lpstr>
      <vt:lpstr>Times New Roman</vt:lpstr>
      <vt:lpstr>Calibri Light</vt:lpstr>
      <vt:lpstr>Тема Office</vt:lpstr>
      <vt:lpstr>Презентация PowerPoint</vt:lpstr>
      <vt:lpstr>Презентация PowerPoint</vt:lpstr>
      <vt:lpstr>Обоснование выбора проекта</vt:lpstr>
      <vt:lpstr>        Карта текущего состояния</vt:lpstr>
      <vt:lpstr>      Карта целевого состояния</vt:lpstr>
      <vt:lpstr>План мероприятий по реализации проекта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Совершенствование процесса оперативного управления ЗАТО Северск (Дашборд)</dc:title>
  <dc:creator>Федорова В.П.</dc:creator>
  <cp:lastModifiedBy>Людмила Королева</cp:lastModifiedBy>
  <cp:revision>379</cp:revision>
  <cp:lastPrinted>2026-04-27T07:38:56Z</cp:lastPrinted>
  <dcterms:modified xsi:type="dcterms:W3CDTF">2026-04-28T03:38:08Z</dcterms:modified>
</cp:coreProperties>
</file>