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0" r:id="rId1"/>
    <p:sldMasterId id="2147483671" r:id="rId2"/>
  </p:sldMasterIdLst>
  <p:notesMasterIdLst>
    <p:notesMasterId r:id="rId12"/>
  </p:notesMasterIdLst>
  <p:sldIdLst>
    <p:sldId id="256" r:id="rId3"/>
    <p:sldId id="267" r:id="rId4"/>
    <p:sldId id="258" r:id="rId5"/>
    <p:sldId id="259" r:id="rId6"/>
    <p:sldId id="260" r:id="rId7"/>
    <p:sldId id="261" r:id="rId8"/>
    <p:sldId id="262" r:id="rId9"/>
    <p:sldId id="266" r:id="rId10"/>
    <p:sldId id="264" r:id="rId11"/>
  </p:sldIdLst>
  <p:sldSz cx="9144000" cy="5143500" type="screen16x9"/>
  <p:notesSz cx="6735763" cy="9866313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Lato" panose="020F0502020204030203" pitchFamily="34" charset="0"/>
      <p:regular r:id="rId17"/>
      <p:bold r:id="rId18"/>
      <p:italic r:id="rId19"/>
      <p:boldItalic r:id="rId20"/>
    </p:embeddedFont>
    <p:embeddedFont>
      <p:font typeface="Montserrat" panose="00000500000000000000" pitchFamily="2" charset="-52"/>
      <p:regular r:id="rId21"/>
      <p:bold r:id="rId22"/>
      <p:italic r:id="rId23"/>
      <p:boldItalic r:id="rId24"/>
    </p:embeddedFont>
    <p:embeddedFont>
      <p:font typeface="Roboto" panose="02000000000000000000" pitchFamily="2" charset="0"/>
      <p:regular r:id="rId25"/>
      <p:bold r:id="rId26"/>
      <p:italic r:id="rId27"/>
      <p:boldItalic r:id="rId2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pos="90" userDrawn="1">
          <p15:clr>
            <a:srgbClr val="747775"/>
          </p15:clr>
        </p15:guide>
        <p15:guide id="2" orient="horz" pos="463" userDrawn="1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3B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6153C75-20F4-4315-9F3E-1B8FBC17ACAA}">
  <a:tblStyle styleId="{66153C75-20F4-4315-9F3E-1B8FBC17ACAA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>
      <p:cViewPr varScale="1">
        <p:scale>
          <a:sx n="84" d="100"/>
          <a:sy n="84" d="100"/>
        </p:scale>
        <p:origin x="616" y="64"/>
      </p:cViewPr>
      <p:guideLst>
        <p:guide pos="90"/>
        <p:guide orient="horz" pos="4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font" Target="fonts/font14.fntdata"/><Relationship Id="rId3" Type="http://schemas.openxmlformats.org/officeDocument/2006/relationships/slide" Target="slides/slide1.xml"/><Relationship Id="rId21" Type="http://schemas.openxmlformats.org/officeDocument/2006/relationships/font" Target="fonts/font9.fntdata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font" Target="fonts/font13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12.fntdata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font" Target="fonts/font16.fntdata"/><Relationship Id="rId10" Type="http://schemas.openxmlformats.org/officeDocument/2006/relationships/slide" Target="slides/slide8.xml"/><Relationship Id="rId19" Type="http://schemas.openxmlformats.org/officeDocument/2006/relationships/font" Target="fonts/font7.fntdata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font" Target="fonts/font15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8600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2344758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7" name="Google Shape;207;p1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896309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3cc1866593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6" name="Google Shape;86;g3cc1866593c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g3cc1866593c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769991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0" name="Google Shape;220;p3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484274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7" name="Google Shape;227;p4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574588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9" name="Google Shape;239;p5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713865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6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1" name="Google Shape;25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8600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694360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8" name="Google Shape;258;p7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739385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8" name="Google Shape;258;p7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734385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6" name="Google Shape;286;p8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755781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 rot="5400000">
            <a:off x="7500300" y="505"/>
            <a:ext cx="1643700" cy="1643700"/>
          </a:xfrm>
          <a:prstGeom prst="diagStripe">
            <a:avLst>
              <a:gd name="adj" fmla="val 0"/>
            </a:avLst>
          </a:prstGeom>
          <a:solidFill>
            <a:schemeClr val="lt1">
              <a:alpha val="2745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490"/>
            <a:ext cx="5153705" cy="5134399"/>
            <a:chOff x="0" y="75"/>
            <a:chExt cx="5153705" cy="5152950"/>
          </a:xfrm>
        </p:grpSpPr>
        <p:sp>
          <p:nvSpPr>
            <p:cNvPr id="12" name="Google Shape;12;p2"/>
            <p:cNvSpPr/>
            <p:nvPr/>
          </p:nvSpPr>
          <p:spPr>
            <a:xfrm rot="-5400000">
              <a:off x="455" y="-225"/>
              <a:ext cx="5152800" cy="51537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2745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" name="Google Shape;13;p2"/>
            <p:cNvSpPr/>
            <p:nvPr/>
          </p:nvSpPr>
          <p:spPr>
            <a:xfrm rot="-5400000">
              <a:off x="150" y="1145825"/>
              <a:ext cx="3996600" cy="3996900"/>
            </a:xfrm>
            <a:prstGeom prst="diagStripe">
              <a:avLst>
                <a:gd name="adj" fmla="val 58774"/>
              </a:avLst>
            </a:prstGeom>
            <a:solidFill>
              <a:schemeClr val="lt1">
                <a:alpha val="2745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" name="Google Shape;14;p2"/>
            <p:cNvSpPr/>
            <p:nvPr/>
          </p:nvSpPr>
          <p:spPr>
            <a:xfrm rot="-5400000">
              <a:off x="1646" y="-75"/>
              <a:ext cx="2299800" cy="2300100"/>
            </a:xfrm>
            <a:prstGeom prst="diagStripe">
              <a:avLst>
                <a:gd name="adj" fmla="val 50000"/>
              </a:avLst>
            </a:prstGeom>
            <a:solidFill>
              <a:srgbClr val="E7410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" name="Google Shape;15;p2"/>
            <p:cNvSpPr/>
            <p:nvPr/>
          </p:nvSpPr>
          <p:spPr>
            <a:xfrm flipH="1">
              <a:off x="652821" y="590035"/>
              <a:ext cx="2300100" cy="2299800"/>
            </a:xfrm>
            <a:prstGeom prst="diagStripe">
              <a:avLst>
                <a:gd name="adj" fmla="val 50000"/>
              </a:avLst>
            </a:prstGeom>
            <a:solidFill>
              <a:srgbClr val="F9B00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3537150" y="1578400"/>
            <a:ext cx="5017500" cy="157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5083950" y="3924925"/>
            <a:ext cx="3470700" cy="50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oogle Shape;20;p3"/>
          <p:cNvGrpSpPr/>
          <p:nvPr/>
        </p:nvGrpSpPr>
        <p:grpSpPr>
          <a:xfrm>
            <a:off x="4406400" y="0"/>
            <a:ext cx="4737600" cy="5143065"/>
            <a:chOff x="4406400" y="0"/>
            <a:chExt cx="4737600" cy="5143065"/>
          </a:xfrm>
        </p:grpSpPr>
        <p:sp>
          <p:nvSpPr>
            <p:cNvPr id="21" name="Google Shape;21;p3"/>
            <p:cNvSpPr/>
            <p:nvPr/>
          </p:nvSpPr>
          <p:spPr>
            <a:xfrm rot="5400000">
              <a:off x="4408200" y="-1800"/>
              <a:ext cx="4734000" cy="4737600"/>
            </a:xfrm>
            <a:prstGeom prst="diagStripe">
              <a:avLst>
                <a:gd name="adj" fmla="val 49469"/>
              </a:avLst>
            </a:prstGeom>
            <a:solidFill>
              <a:schemeClr val="lt1">
                <a:alpha val="3137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" name="Google Shape;22;p3"/>
            <p:cNvSpPr/>
            <p:nvPr/>
          </p:nvSpPr>
          <p:spPr>
            <a:xfrm rot="5400000">
              <a:off x="4841125" y="5700"/>
              <a:ext cx="4298100" cy="4286700"/>
            </a:xfrm>
            <a:prstGeom prst="diagStripe">
              <a:avLst>
                <a:gd name="adj" fmla="val 0"/>
              </a:avLst>
            </a:prstGeom>
            <a:solidFill>
              <a:schemeClr val="lt1">
                <a:alpha val="3137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" name="Google Shape;23;p3"/>
            <p:cNvSpPr/>
            <p:nvPr/>
          </p:nvSpPr>
          <p:spPr>
            <a:xfrm rot="-5400000">
              <a:off x="5618399" y="1236468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3"/>
            <p:cNvSpPr/>
            <p:nvPr/>
          </p:nvSpPr>
          <p:spPr>
            <a:xfrm flipH="1">
              <a:off x="5849857" y="1443956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3"/>
            <p:cNvSpPr/>
            <p:nvPr/>
          </p:nvSpPr>
          <p:spPr>
            <a:xfrm rot="-5400000">
              <a:off x="5987081" y="246946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" name="Google Shape;26;p3"/>
            <p:cNvSpPr/>
            <p:nvPr/>
          </p:nvSpPr>
          <p:spPr>
            <a:xfrm flipH="1">
              <a:off x="6222115" y="267695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" name="Google Shape;27;p3"/>
            <p:cNvSpPr/>
            <p:nvPr/>
          </p:nvSpPr>
          <p:spPr>
            <a:xfrm rot="-5400000">
              <a:off x="6675341" y="1862018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3"/>
            <p:cNvSpPr/>
            <p:nvPr/>
          </p:nvSpPr>
          <p:spPr>
            <a:xfrm flipH="1">
              <a:off x="6908099" y="206950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rgbClr val="F9B00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3"/>
            <p:cNvSpPr/>
            <p:nvPr/>
          </p:nvSpPr>
          <p:spPr>
            <a:xfrm rot="-5400000">
              <a:off x="6861141" y="2477810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" name="Google Shape;30;p3"/>
            <p:cNvSpPr/>
            <p:nvPr/>
          </p:nvSpPr>
          <p:spPr>
            <a:xfrm flipH="1">
              <a:off x="7965266" y="269296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" name="Google Shape;31;p3"/>
            <p:cNvSpPr/>
            <p:nvPr/>
          </p:nvSpPr>
          <p:spPr>
            <a:xfrm flipH="1">
              <a:off x="8145082" y="330875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3"/>
            <p:cNvSpPr/>
            <p:nvPr/>
          </p:nvSpPr>
          <p:spPr>
            <a:xfrm rot="-5400000">
              <a:off x="7047599" y="309501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3"/>
            <p:cNvSpPr/>
            <p:nvPr/>
          </p:nvSpPr>
          <p:spPr>
            <a:xfrm flipH="1">
              <a:off x="7276649" y="3302502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" name="Google Shape;34;p3"/>
            <p:cNvSpPr/>
            <p:nvPr/>
          </p:nvSpPr>
          <p:spPr>
            <a:xfrm rot="-5400000">
              <a:off x="7227414" y="3710807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rgbClr val="E847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" name="Google Shape;35;p3"/>
            <p:cNvSpPr/>
            <p:nvPr/>
          </p:nvSpPr>
          <p:spPr>
            <a:xfrm flipH="1">
              <a:off x="7462448" y="3918294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3"/>
            <p:cNvSpPr/>
            <p:nvPr/>
          </p:nvSpPr>
          <p:spPr>
            <a:xfrm rot="-5400000">
              <a:off x="8102491" y="371847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3"/>
            <p:cNvSpPr/>
            <p:nvPr/>
          </p:nvSpPr>
          <p:spPr>
            <a:xfrm flipH="1">
              <a:off x="8334533" y="3925960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" name="Google Shape;38;p3"/>
            <p:cNvSpPr/>
            <p:nvPr/>
          </p:nvSpPr>
          <p:spPr>
            <a:xfrm rot="-5400000">
              <a:off x="8288290" y="433426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9" name="Google Shape;39;p3"/>
          <p:cNvSpPr txBox="1">
            <a:spLocks noGrp="1"/>
          </p:cNvSpPr>
          <p:nvPr>
            <p:ph type="title"/>
          </p:nvPr>
        </p:nvSpPr>
        <p:spPr>
          <a:xfrm>
            <a:off x="823850" y="2053000"/>
            <a:ext cx="4587000" cy="11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oogle Shape;42;p4"/>
          <p:cNvGrpSpPr/>
          <p:nvPr/>
        </p:nvGrpSpPr>
        <p:grpSpPr>
          <a:xfrm>
            <a:off x="0" y="1"/>
            <a:ext cx="1037850" cy="1016288"/>
            <a:chOff x="0" y="381001"/>
            <a:chExt cx="1037850" cy="1016288"/>
          </a:xfrm>
        </p:grpSpPr>
        <p:sp>
          <p:nvSpPr>
            <p:cNvPr id="43" name="Google Shape;43;p4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rgbClr val="E847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" name="Google Shape;44;p4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rgbClr val="F9B00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5" name="Google Shape;45;p4"/>
          <p:cNvSpPr txBox="1">
            <a:spLocks noGrp="1"/>
          </p:cNvSpPr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46" name="Google Shape;46;p4"/>
          <p:cNvSpPr txBox="1">
            <a:spLocks noGrp="1"/>
          </p:cNvSpPr>
          <p:nvPr>
            <p:ph type="body" idx="1"/>
          </p:nvPr>
        </p:nvSpPr>
        <p:spPr>
          <a:xfrm>
            <a:off x="1297500" y="1567550"/>
            <a:ext cx="3403200" cy="29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4"/>
          <p:cNvSpPr txBox="1">
            <a:spLocks noGrp="1"/>
          </p:cNvSpPr>
          <p:nvPr>
            <p:ph type="body" idx="2"/>
          </p:nvPr>
        </p:nvSpPr>
        <p:spPr>
          <a:xfrm>
            <a:off x="4933221" y="1567550"/>
            <a:ext cx="3403200" cy="29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48" name="Google Shape;48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oogle Shape;50;p5"/>
          <p:cNvGrpSpPr/>
          <p:nvPr/>
        </p:nvGrpSpPr>
        <p:grpSpPr>
          <a:xfrm>
            <a:off x="0" y="1"/>
            <a:ext cx="1037850" cy="1016288"/>
            <a:chOff x="0" y="381001"/>
            <a:chExt cx="1037850" cy="1016288"/>
          </a:xfrm>
        </p:grpSpPr>
        <p:sp>
          <p:nvSpPr>
            <p:cNvPr id="51" name="Google Shape;51;p5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rgbClr val="E847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" name="Google Shape;52;p5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rgbClr val="F9B00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3" name="Google Shape;53;p5"/>
          <p:cNvSpPr txBox="1">
            <a:spLocks noGrp="1"/>
          </p:cNvSpPr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54" name="Google Shape;54;p5"/>
          <p:cNvSpPr txBox="1">
            <a:spLocks noGrp="1"/>
          </p:cNvSpPr>
          <p:nvPr>
            <p:ph type="body" idx="1"/>
          </p:nvPr>
        </p:nvSpPr>
        <p:spPr>
          <a:xfrm>
            <a:off x="1297500" y="1567550"/>
            <a:ext cx="7038900" cy="29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55" name="Google Shape;55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Google Shape;57;p6"/>
          <p:cNvGrpSpPr/>
          <p:nvPr/>
        </p:nvGrpSpPr>
        <p:grpSpPr>
          <a:xfrm>
            <a:off x="0" y="381001"/>
            <a:ext cx="1037850" cy="1016288"/>
            <a:chOff x="0" y="381001"/>
            <a:chExt cx="1037850" cy="1016288"/>
          </a:xfrm>
        </p:grpSpPr>
        <p:sp>
          <p:nvSpPr>
            <p:cNvPr id="58" name="Google Shape;58;p6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" name="Google Shape;59;p6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0" name="Google Shape;60;p6"/>
          <p:cNvSpPr txBox="1">
            <a:spLocks noGrp="1"/>
          </p:cNvSpPr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61" name="Google Shape;61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Google Shape;63;p7"/>
          <p:cNvGrpSpPr/>
          <p:nvPr/>
        </p:nvGrpSpPr>
        <p:grpSpPr>
          <a:xfrm>
            <a:off x="0" y="381001"/>
            <a:ext cx="1037850" cy="1016288"/>
            <a:chOff x="0" y="381001"/>
            <a:chExt cx="1037850" cy="1016288"/>
          </a:xfrm>
        </p:grpSpPr>
        <p:sp>
          <p:nvSpPr>
            <p:cNvPr id="64" name="Google Shape;64;p7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" name="Google Shape;65;p7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6" name="Google Shape;66;p7"/>
          <p:cNvSpPr txBox="1">
            <a:spLocks noGrp="1"/>
          </p:cNvSpPr>
          <p:nvPr>
            <p:ph type="title"/>
          </p:nvPr>
        </p:nvSpPr>
        <p:spPr>
          <a:xfrm>
            <a:off x="1297500" y="393750"/>
            <a:ext cx="3798900" cy="149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67" name="Google Shape;67;p7"/>
          <p:cNvSpPr txBox="1">
            <a:spLocks noGrp="1"/>
          </p:cNvSpPr>
          <p:nvPr>
            <p:ph type="body" idx="1"/>
          </p:nvPr>
        </p:nvSpPr>
        <p:spPr>
          <a:xfrm>
            <a:off x="1297500" y="1972550"/>
            <a:ext cx="3798900" cy="241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8" name="Google Shape;68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oogle Shape;70;p8"/>
          <p:cNvGrpSpPr/>
          <p:nvPr/>
        </p:nvGrpSpPr>
        <p:grpSpPr>
          <a:xfrm>
            <a:off x="4406400" y="0"/>
            <a:ext cx="4737600" cy="5143500"/>
            <a:chOff x="4406400" y="0"/>
            <a:chExt cx="4737600" cy="5143500"/>
          </a:xfrm>
        </p:grpSpPr>
        <p:sp>
          <p:nvSpPr>
            <p:cNvPr id="71" name="Google Shape;71;p8"/>
            <p:cNvSpPr/>
            <p:nvPr/>
          </p:nvSpPr>
          <p:spPr>
            <a:xfrm rot="5400000">
              <a:off x="4407900" y="-1500"/>
              <a:ext cx="4734600" cy="4737600"/>
            </a:xfrm>
            <a:prstGeom prst="diagStripe">
              <a:avLst>
                <a:gd name="adj" fmla="val 49469"/>
              </a:avLst>
            </a:prstGeom>
            <a:solidFill>
              <a:schemeClr val="lt1">
                <a:alpha val="3137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" name="Google Shape;72;p8"/>
            <p:cNvSpPr/>
            <p:nvPr/>
          </p:nvSpPr>
          <p:spPr>
            <a:xfrm rot="5400000">
              <a:off x="4840825" y="6000"/>
              <a:ext cx="4298700" cy="4286700"/>
            </a:xfrm>
            <a:prstGeom prst="diagStripe">
              <a:avLst>
                <a:gd name="adj" fmla="val 0"/>
              </a:avLst>
            </a:prstGeom>
            <a:solidFill>
              <a:schemeClr val="lt1">
                <a:alpha val="3137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" name="Google Shape;73;p8"/>
            <p:cNvSpPr/>
            <p:nvPr/>
          </p:nvSpPr>
          <p:spPr>
            <a:xfrm rot="-5400000">
              <a:off x="5618399" y="123664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" name="Google Shape;74;p8"/>
            <p:cNvSpPr/>
            <p:nvPr/>
          </p:nvSpPr>
          <p:spPr>
            <a:xfrm flipH="1">
              <a:off x="5849857" y="1444078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" name="Google Shape;75;p8"/>
            <p:cNvSpPr/>
            <p:nvPr/>
          </p:nvSpPr>
          <p:spPr>
            <a:xfrm rot="-5400000">
              <a:off x="5987081" y="246974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" name="Google Shape;76;p8"/>
            <p:cNvSpPr/>
            <p:nvPr/>
          </p:nvSpPr>
          <p:spPr>
            <a:xfrm flipH="1">
              <a:off x="6222115" y="267717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" name="Google Shape;77;p8"/>
            <p:cNvSpPr/>
            <p:nvPr/>
          </p:nvSpPr>
          <p:spPr>
            <a:xfrm rot="-5400000">
              <a:off x="6675341" y="1862244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" name="Google Shape;78;p8"/>
            <p:cNvSpPr/>
            <p:nvPr/>
          </p:nvSpPr>
          <p:spPr>
            <a:xfrm flipH="1">
              <a:off x="6908099" y="2069680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" name="Google Shape;79;p8"/>
            <p:cNvSpPr/>
            <p:nvPr/>
          </p:nvSpPr>
          <p:spPr>
            <a:xfrm rot="-5400000">
              <a:off x="6861141" y="2478088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" name="Google Shape;80;p8"/>
            <p:cNvSpPr/>
            <p:nvPr/>
          </p:nvSpPr>
          <p:spPr>
            <a:xfrm flipH="1">
              <a:off x="7965266" y="269319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" name="Google Shape;81;p8"/>
            <p:cNvSpPr/>
            <p:nvPr/>
          </p:nvSpPr>
          <p:spPr>
            <a:xfrm flipH="1">
              <a:off x="8145082" y="3309036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8"/>
            <p:cNvSpPr/>
            <p:nvPr/>
          </p:nvSpPr>
          <p:spPr>
            <a:xfrm rot="-5400000">
              <a:off x="7047599" y="309534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8"/>
            <p:cNvSpPr/>
            <p:nvPr/>
          </p:nvSpPr>
          <p:spPr>
            <a:xfrm flipH="1">
              <a:off x="7276649" y="330278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" name="Google Shape;84;p8"/>
            <p:cNvSpPr/>
            <p:nvPr/>
          </p:nvSpPr>
          <p:spPr>
            <a:xfrm rot="-5400000">
              <a:off x="7227414" y="371118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" name="Google Shape;85;p8"/>
            <p:cNvSpPr/>
            <p:nvPr/>
          </p:nvSpPr>
          <p:spPr>
            <a:xfrm flipH="1">
              <a:off x="7462448" y="391862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" name="Google Shape;86;p8"/>
            <p:cNvSpPr/>
            <p:nvPr/>
          </p:nvSpPr>
          <p:spPr>
            <a:xfrm rot="-5400000">
              <a:off x="8102491" y="3718856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8"/>
            <p:cNvSpPr/>
            <p:nvPr/>
          </p:nvSpPr>
          <p:spPr>
            <a:xfrm flipH="1">
              <a:off x="8334533" y="3926292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8"/>
            <p:cNvSpPr/>
            <p:nvPr/>
          </p:nvSpPr>
          <p:spPr>
            <a:xfrm rot="-5400000">
              <a:off x="8288290" y="4334700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9" name="Google Shape;89;p8"/>
          <p:cNvSpPr txBox="1">
            <a:spLocks noGrp="1"/>
          </p:cNvSpPr>
          <p:nvPr>
            <p:ph type="title"/>
          </p:nvPr>
        </p:nvSpPr>
        <p:spPr>
          <a:xfrm>
            <a:off x="823850" y="866775"/>
            <a:ext cx="4587000" cy="3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9"/>
          <p:cNvGrpSpPr/>
          <p:nvPr/>
        </p:nvGrpSpPr>
        <p:grpSpPr>
          <a:xfrm>
            <a:off x="0" y="381001"/>
            <a:ext cx="1037850" cy="1016288"/>
            <a:chOff x="0" y="381001"/>
            <a:chExt cx="1037850" cy="1016288"/>
          </a:xfrm>
        </p:grpSpPr>
        <p:sp>
          <p:nvSpPr>
            <p:cNvPr id="93" name="Google Shape;93;p9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" name="Google Shape;94;p9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5" name="Google Shape;95;p9"/>
          <p:cNvSpPr txBox="1">
            <a:spLocks noGrp="1"/>
          </p:cNvSpPr>
          <p:nvPr>
            <p:ph type="title"/>
          </p:nvPr>
        </p:nvSpPr>
        <p:spPr>
          <a:xfrm>
            <a:off x="1297500" y="1658325"/>
            <a:ext cx="3036300" cy="175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96" name="Google Shape;96;p9"/>
          <p:cNvSpPr txBox="1">
            <a:spLocks noGrp="1"/>
          </p:cNvSpPr>
          <p:nvPr>
            <p:ph type="subTitle" idx="1"/>
          </p:nvPr>
        </p:nvSpPr>
        <p:spPr>
          <a:xfrm>
            <a:off x="1297500" y="3538000"/>
            <a:ext cx="3036300" cy="50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9pPr>
          </a:lstStyle>
          <a:p>
            <a:endParaRPr/>
          </a:p>
        </p:txBody>
      </p:sp>
      <p:sp>
        <p:nvSpPr>
          <p:cNvPr id="97" name="Google Shape;97;p9"/>
          <p:cNvSpPr txBox="1">
            <a:spLocks noGrp="1"/>
          </p:cNvSpPr>
          <p:nvPr>
            <p:ph type="body" idx="2"/>
          </p:nvPr>
        </p:nvSpPr>
        <p:spPr>
          <a:xfrm>
            <a:off x="4648200" y="1696600"/>
            <a:ext cx="3676800" cy="234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98" name="Google Shape;98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Google Shape;100;p10"/>
          <p:cNvGrpSpPr/>
          <p:nvPr/>
        </p:nvGrpSpPr>
        <p:grpSpPr>
          <a:xfrm>
            <a:off x="0" y="4128572"/>
            <a:ext cx="698925" cy="684657"/>
            <a:chOff x="0" y="3785672"/>
            <a:chExt cx="698925" cy="684657"/>
          </a:xfrm>
        </p:grpSpPr>
        <p:sp>
          <p:nvSpPr>
            <p:cNvPr id="101" name="Google Shape;101;p10"/>
            <p:cNvSpPr/>
            <p:nvPr/>
          </p:nvSpPr>
          <p:spPr>
            <a:xfrm rot="-5400000">
              <a:off x="0" y="3785672"/>
              <a:ext cx="544800" cy="544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9411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" name="Google Shape;102;p10"/>
            <p:cNvSpPr/>
            <p:nvPr/>
          </p:nvSpPr>
          <p:spPr>
            <a:xfrm flipH="1">
              <a:off x="154125" y="3925529"/>
              <a:ext cx="544800" cy="544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9411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03" name="Google Shape;103;p10"/>
          <p:cNvSpPr txBox="1">
            <a:spLocks noGrp="1"/>
          </p:cNvSpPr>
          <p:nvPr>
            <p:ph type="body" idx="1"/>
          </p:nvPr>
        </p:nvSpPr>
        <p:spPr>
          <a:xfrm>
            <a:off x="812725" y="4305375"/>
            <a:ext cx="6936000" cy="5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4" name="Google Shape;104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" name="Google Shape;106;p11"/>
          <p:cNvGrpSpPr/>
          <p:nvPr/>
        </p:nvGrpSpPr>
        <p:grpSpPr>
          <a:xfrm>
            <a:off x="4406400" y="0"/>
            <a:ext cx="4737600" cy="5143065"/>
            <a:chOff x="4406400" y="0"/>
            <a:chExt cx="4737600" cy="5143065"/>
          </a:xfrm>
        </p:grpSpPr>
        <p:sp>
          <p:nvSpPr>
            <p:cNvPr id="107" name="Google Shape;107;p11"/>
            <p:cNvSpPr/>
            <p:nvPr/>
          </p:nvSpPr>
          <p:spPr>
            <a:xfrm rot="5400000">
              <a:off x="4408200" y="-1800"/>
              <a:ext cx="4734000" cy="4737600"/>
            </a:xfrm>
            <a:prstGeom prst="diagStripe">
              <a:avLst>
                <a:gd name="adj" fmla="val 49469"/>
              </a:avLst>
            </a:prstGeom>
            <a:solidFill>
              <a:schemeClr val="lt1">
                <a:alpha val="3137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" name="Google Shape;108;p11"/>
            <p:cNvSpPr/>
            <p:nvPr/>
          </p:nvSpPr>
          <p:spPr>
            <a:xfrm rot="5400000">
              <a:off x="4841125" y="5700"/>
              <a:ext cx="4298100" cy="4286700"/>
            </a:xfrm>
            <a:prstGeom prst="diagStripe">
              <a:avLst>
                <a:gd name="adj" fmla="val 0"/>
              </a:avLst>
            </a:prstGeom>
            <a:solidFill>
              <a:schemeClr val="lt1">
                <a:alpha val="3137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" name="Google Shape;109;p11"/>
            <p:cNvSpPr/>
            <p:nvPr/>
          </p:nvSpPr>
          <p:spPr>
            <a:xfrm rot="-5400000">
              <a:off x="5618399" y="1236468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" name="Google Shape;110;p11"/>
            <p:cNvSpPr/>
            <p:nvPr/>
          </p:nvSpPr>
          <p:spPr>
            <a:xfrm flipH="1">
              <a:off x="5849857" y="1443956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1" name="Google Shape;111;p11"/>
            <p:cNvSpPr/>
            <p:nvPr/>
          </p:nvSpPr>
          <p:spPr>
            <a:xfrm rot="-5400000">
              <a:off x="5987081" y="246946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" name="Google Shape;112;p11"/>
            <p:cNvSpPr/>
            <p:nvPr/>
          </p:nvSpPr>
          <p:spPr>
            <a:xfrm flipH="1">
              <a:off x="6222115" y="267695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1"/>
            <p:cNvSpPr/>
            <p:nvPr/>
          </p:nvSpPr>
          <p:spPr>
            <a:xfrm rot="-5400000">
              <a:off x="6675341" y="1862018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1"/>
            <p:cNvSpPr/>
            <p:nvPr/>
          </p:nvSpPr>
          <p:spPr>
            <a:xfrm flipH="1">
              <a:off x="6908099" y="206950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5" name="Google Shape;115;p11"/>
            <p:cNvSpPr/>
            <p:nvPr/>
          </p:nvSpPr>
          <p:spPr>
            <a:xfrm rot="-5400000">
              <a:off x="6861141" y="2477810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" name="Google Shape;116;p11"/>
            <p:cNvSpPr/>
            <p:nvPr/>
          </p:nvSpPr>
          <p:spPr>
            <a:xfrm flipH="1">
              <a:off x="7965266" y="269296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1"/>
            <p:cNvSpPr/>
            <p:nvPr/>
          </p:nvSpPr>
          <p:spPr>
            <a:xfrm flipH="1">
              <a:off x="8145082" y="330875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1"/>
            <p:cNvSpPr/>
            <p:nvPr/>
          </p:nvSpPr>
          <p:spPr>
            <a:xfrm rot="-5400000">
              <a:off x="7047599" y="309501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9" name="Google Shape;119;p11"/>
            <p:cNvSpPr/>
            <p:nvPr/>
          </p:nvSpPr>
          <p:spPr>
            <a:xfrm flipH="1">
              <a:off x="7276649" y="3302502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" name="Google Shape;120;p11"/>
            <p:cNvSpPr/>
            <p:nvPr/>
          </p:nvSpPr>
          <p:spPr>
            <a:xfrm rot="-5400000">
              <a:off x="7227414" y="3710807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1" name="Google Shape;121;p11"/>
            <p:cNvSpPr/>
            <p:nvPr/>
          </p:nvSpPr>
          <p:spPr>
            <a:xfrm flipH="1">
              <a:off x="7462448" y="3918294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2" name="Google Shape;122;p11"/>
            <p:cNvSpPr/>
            <p:nvPr/>
          </p:nvSpPr>
          <p:spPr>
            <a:xfrm rot="-5400000">
              <a:off x="8102491" y="371847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3" name="Google Shape;123;p11"/>
            <p:cNvSpPr/>
            <p:nvPr/>
          </p:nvSpPr>
          <p:spPr>
            <a:xfrm flipH="1">
              <a:off x="8334533" y="3925960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" name="Google Shape;124;p11"/>
            <p:cNvSpPr/>
            <p:nvPr/>
          </p:nvSpPr>
          <p:spPr>
            <a:xfrm rot="-5400000">
              <a:off x="8288290" y="433426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058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25" name="Google Shape;125;p11"/>
          <p:cNvSpPr txBox="1">
            <a:spLocks noGrp="1"/>
          </p:cNvSpPr>
          <p:nvPr>
            <p:ph type="title" hasCustomPrompt="1"/>
          </p:nvPr>
        </p:nvSpPr>
        <p:spPr>
          <a:xfrm>
            <a:off x="823850" y="1284675"/>
            <a:ext cx="4776000" cy="13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>
            <a:r>
              <a:t>xx%</a:t>
            </a:r>
          </a:p>
        </p:txBody>
      </p:sp>
      <p:sp>
        <p:nvSpPr>
          <p:cNvPr id="126" name="Google Shape;126;p11"/>
          <p:cNvSpPr txBox="1">
            <a:spLocks noGrp="1"/>
          </p:cNvSpPr>
          <p:nvPr>
            <p:ph type="body" idx="1"/>
          </p:nvPr>
        </p:nvSpPr>
        <p:spPr>
          <a:xfrm>
            <a:off x="823850" y="2643124"/>
            <a:ext cx="4776000" cy="12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7" name="Google Shape;12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14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14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139" name="Google Shape;139;p14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40" name="Google Shape;140;p14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41" name="Google Shape;141;p14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5"/>
          <p:cNvSpPr txBox="1"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44" name="Google Shape;144;p15"/>
          <p:cNvSpPr txBox="1"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5" name="Google Shape;145;p15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46" name="Google Shape;146;p15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47" name="Google Shape;147;p15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6"/>
          <p:cNvSpPr txBox="1"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50" name="Google Shape;150;p16"/>
          <p:cNvSpPr txBox="1">
            <a:spLocks noGrp="1"/>
          </p:cNvSpPr>
          <p:nvPr>
            <p:ph type="body" idx="1"/>
          </p:nvPr>
        </p:nvSpPr>
        <p:spPr>
          <a:xfrm>
            <a:off x="623888" y="3442097"/>
            <a:ext cx="7886700" cy="1125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51" name="Google Shape;151;p16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52" name="Google Shape;152;p16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53" name="Google Shape;153;p16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7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56" name="Google Shape;156;p17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157" name="Google Shape;157;p17"/>
          <p:cNvSpPr txBox="1">
            <a:spLocks noGrp="1"/>
          </p:cNvSpPr>
          <p:nvPr>
            <p:ph type="body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158" name="Google Shape;158;p17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59" name="Google Shape;159;p17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60" name="Google Shape;160;p17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8"/>
          <p:cNvSpPr txBox="1"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63" name="Google Shape;163;p18"/>
          <p:cNvSpPr txBox="1">
            <a:spLocks noGrp="1"/>
          </p:cNvSpPr>
          <p:nvPr>
            <p:ph type="body" idx="1"/>
          </p:nvPr>
        </p:nvSpPr>
        <p:spPr>
          <a:xfrm>
            <a:off x="629841" y="1260872"/>
            <a:ext cx="3868340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64" name="Google Shape;164;p18"/>
          <p:cNvSpPr txBox="1">
            <a:spLocks noGrp="1"/>
          </p:cNvSpPr>
          <p:nvPr>
            <p:ph type="body" idx="2"/>
          </p:nvPr>
        </p:nvSpPr>
        <p:spPr>
          <a:xfrm>
            <a:off x="629841" y="1878806"/>
            <a:ext cx="3868340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165" name="Google Shape;165;p18"/>
          <p:cNvSpPr txBox="1">
            <a:spLocks noGrp="1"/>
          </p:cNvSpPr>
          <p:nvPr>
            <p:ph type="body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66" name="Google Shape;166;p18"/>
          <p:cNvSpPr txBox="1">
            <a:spLocks noGrp="1"/>
          </p:cNvSpPr>
          <p:nvPr>
            <p:ph type="body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167" name="Google Shape;167;p18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68" name="Google Shape;168;p18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69" name="Google Shape;169;p18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9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72" name="Google Shape;172;p19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73" name="Google Shape;173;p19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74" name="Google Shape;174;p19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0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77" name="Google Shape;177;p20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78" name="Google Shape;178;p20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21"/>
          <p:cNvSpPr txBox="1"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81" name="Google Shape;181;p21"/>
          <p:cNvSpPr txBox="1">
            <a:spLocks noGrp="1"/>
          </p:cNvSpPr>
          <p:nvPr>
            <p:ph type="body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182" name="Google Shape;182;p21"/>
          <p:cNvSpPr txBox="1">
            <a:spLocks noGrp="1"/>
          </p:cNvSpPr>
          <p:nvPr>
            <p:ph type="body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sp>
        <p:nvSpPr>
          <p:cNvPr id="183" name="Google Shape;183;p21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84" name="Google Shape;184;p21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85" name="Google Shape;185;p21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2"/>
          <p:cNvSpPr txBox="1"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88" name="Google Shape;188;p22"/>
          <p:cNvSpPr>
            <a:spLocks noGrp="1"/>
          </p:cNvSpPr>
          <p:nvPr>
            <p:ph type="pic" idx="2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</p:sp>
      <p:sp>
        <p:nvSpPr>
          <p:cNvPr id="189" name="Google Shape;189;p22"/>
          <p:cNvSpPr txBox="1">
            <a:spLocks noGrp="1"/>
          </p:cNvSpPr>
          <p:nvPr>
            <p:ph type="body" idx="1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sp>
        <p:nvSpPr>
          <p:cNvPr id="190" name="Google Shape;190;p22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91" name="Google Shape;191;p22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92" name="Google Shape;192;p22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23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95" name="Google Shape;195;p23"/>
          <p:cNvSpPr txBox="1">
            <a:spLocks noGrp="1"/>
          </p:cNvSpPr>
          <p:nvPr>
            <p:ph type="body" idx="1"/>
          </p:nvPr>
        </p:nvSpPr>
        <p:spPr>
          <a:xfrm rot="5400000">
            <a:off x="2940248" y="-942379"/>
            <a:ext cx="3263504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196" name="Google Shape;196;p23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97" name="Google Shape;197;p23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98" name="Google Shape;198;p2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24"/>
          <p:cNvSpPr txBox="1">
            <a:spLocks noGrp="1"/>
          </p:cNvSpPr>
          <p:nvPr>
            <p:ph type="title"/>
          </p:nvPr>
        </p:nvSpPr>
        <p:spPr>
          <a:xfrm rot="5400000">
            <a:off x="5350073" y="1467445"/>
            <a:ext cx="4358879" cy="197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01" name="Google Shape;201;p24"/>
          <p:cNvSpPr txBox="1">
            <a:spLocks noGrp="1"/>
          </p:cNvSpPr>
          <p:nvPr>
            <p:ph type="body" idx="1"/>
          </p:nvPr>
        </p:nvSpPr>
        <p:spPr>
          <a:xfrm rot="5400000">
            <a:off x="1349573" y="-447080"/>
            <a:ext cx="4358879" cy="580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202" name="Google Shape;202;p24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03" name="Google Shape;203;p24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04" name="Google Shape;204;p24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focus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Font typeface="Lato"/>
              <a:buChar char="●"/>
              <a:defRPr sz="13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○"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■"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●"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○"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■"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●"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○"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■"/>
              <a:defRPr sz="11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3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>
            <a:endParaRPr/>
          </a:p>
        </p:txBody>
      </p:sp>
      <p:sp>
        <p:nvSpPr>
          <p:cNvPr id="132" name="Google Shape;132;p13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3" name="Google Shape;133;p13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4" name="Google Shape;134;p13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5" name="Google Shape;135;p1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25"/>
          <p:cNvSpPr txBox="1">
            <a:spLocks noGrp="1"/>
          </p:cNvSpPr>
          <p:nvPr>
            <p:ph type="ctrTitle"/>
          </p:nvPr>
        </p:nvSpPr>
        <p:spPr>
          <a:xfrm>
            <a:off x="2966025" y="1388975"/>
            <a:ext cx="6106500" cy="267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sz="2700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Оптимизация процессов </a:t>
            </a:r>
            <a:br>
              <a:rPr lang="ru-RU" sz="2700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ru-RU" sz="2700"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и повышение уровня безопасности при использовании квалифицированной электронной подписи работниками Администрации ЗАТО Северск</a:t>
            </a:r>
            <a:endParaRPr sz="2700" dirty="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0" name="Google Shape;210;p25"/>
          <p:cNvSpPr txBox="1">
            <a:spLocks noGrp="1"/>
          </p:cNvSpPr>
          <p:nvPr>
            <p:ph type="subTitle" idx="1"/>
          </p:nvPr>
        </p:nvSpPr>
        <p:spPr>
          <a:xfrm>
            <a:off x="3037325" y="3924125"/>
            <a:ext cx="6106500" cy="121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2500" lnSpcReduction="20000"/>
          </a:bodyPr>
          <a:lstStyle/>
          <a:p>
            <a:pPr marL="0" lvl="0" indent="0" algn="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78078"/>
              <a:buNone/>
            </a:pPr>
            <a:r>
              <a:rPr lang="ru-RU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Докладчик: </a:t>
            </a:r>
            <a:br>
              <a:rPr lang="ru-RU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ru-RU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Председатель КРИО</a:t>
            </a:r>
            <a:br>
              <a:rPr lang="ru-RU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ru-RU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Олейников Андрей Валериевич</a:t>
            </a:r>
            <a:endParaRPr sz="1800" dirty="0"/>
          </a:p>
        </p:txBody>
      </p:sp>
      <p:pic>
        <p:nvPicPr>
          <p:cNvPr id="211" name="Google Shape;211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51825" y="135500"/>
            <a:ext cx="4840350" cy="1369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56" r="6309"/>
          <a:stretch/>
        </p:blipFill>
        <p:spPr>
          <a:xfrm rot="5400000">
            <a:off x="1914577" y="-1914574"/>
            <a:ext cx="5143501" cy="8972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0262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27"/>
          <p:cNvSpPr txBox="1">
            <a:spLocks noGrp="1"/>
          </p:cNvSpPr>
          <p:nvPr>
            <p:ph type="title"/>
          </p:nvPr>
        </p:nvSpPr>
        <p:spPr>
          <a:xfrm>
            <a:off x="990780" y="46428"/>
            <a:ext cx="7038900" cy="9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>
                <a:solidFill>
                  <a:srgbClr val="1F3B73"/>
                </a:solidFill>
                <a:latin typeface="Roboto"/>
                <a:ea typeface="Roboto"/>
                <a:cs typeface="Roboto"/>
                <a:sym typeface="Roboto"/>
              </a:rPr>
              <a:t>Обоснование выбора проекта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3" name="Google Shape;223;p27"/>
          <p:cNvSpPr txBox="1">
            <a:spLocks noGrp="1"/>
          </p:cNvSpPr>
          <p:nvPr>
            <p:ph type="body" idx="1"/>
          </p:nvPr>
        </p:nvSpPr>
        <p:spPr>
          <a:xfrm>
            <a:off x="1046250" y="850725"/>
            <a:ext cx="7866300" cy="332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lang="ru-RU" sz="18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Проблемы:</a:t>
            </a:r>
            <a:endParaRPr sz="1800" dirty="0">
              <a:latin typeface="Arial"/>
              <a:ea typeface="Arial"/>
              <a:cs typeface="Arial"/>
              <a:sym typeface="Arial"/>
            </a:endParaRPr>
          </a:p>
          <a:p>
            <a:pPr marL="0" lvl="0" indent="0">
              <a:buClr>
                <a:srgbClr val="000000"/>
              </a:buClr>
              <a:buNone/>
            </a:pPr>
            <a:r>
              <a:rPr lang="ru-RU" sz="17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Отсутствие внутреннего регламента на выпуск КЭП.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sz="17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Возможность компрометации КЭП способом копирования.</a:t>
            </a:r>
            <a:endParaRPr lang="ru-RU" sz="1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lang="ru-RU" sz="18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Цели:</a:t>
            </a:r>
            <a:endParaRPr sz="18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4" name="Google Shape;224;p2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ru-RU">
                <a:solidFill>
                  <a:srgbClr val="000000"/>
                </a:solidFill>
              </a:rPr>
              <a:t>3</a:t>
            </a:fld>
            <a:endParaRPr>
              <a:solidFill>
                <a:srgbClr val="000000"/>
              </a:solidFill>
            </a:endParaRPr>
          </a:p>
        </p:txBody>
      </p:sp>
      <p:graphicFrame>
        <p:nvGraphicFramePr>
          <p:cNvPr id="5" name="Google Shape;103;p13">
            <a:extLst>
              <a:ext uri="{FF2B5EF4-FFF2-40B4-BE49-F238E27FC236}">
                <a16:creationId xmlns:a16="http://schemas.microsoft.com/office/drawing/2014/main" id="{449A3C78-B391-4282-855D-F8466484402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99728700"/>
              </p:ext>
            </p:extLst>
          </p:nvPr>
        </p:nvGraphicFramePr>
        <p:xfrm>
          <a:off x="1147536" y="2226954"/>
          <a:ext cx="7460766" cy="1339205"/>
        </p:xfrm>
        <a:graphic>
          <a:graphicData uri="http://schemas.openxmlformats.org/drawingml/2006/table">
            <a:tbl>
              <a:tblPr firstRow="1" firstCol="1" bandRow="1">
                <a:noFill/>
              </a:tblPr>
              <a:tblGrid>
                <a:gridCol w="55933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61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713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395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dirty="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Наименование показателя</a:t>
                      </a:r>
                      <a:endParaRPr sz="1200" b="1" dirty="0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70607" marR="70607" marT="0" marB="0" anchor="ctr">
                    <a:lnL w="9525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Текущее значение</a:t>
                      </a:r>
                      <a:endParaRPr sz="1200" b="1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70607" marR="70607" marT="0" marB="0">
                    <a:lnL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Целевое значение</a:t>
                      </a:r>
                      <a:endParaRPr sz="1200" b="1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70607" marR="70607" marT="0" marB="0">
                    <a:lnL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26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0" dirty="0">
                          <a:solidFill>
                            <a:srgbClr val="00206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Сокращение времени обработки заявки на выпуск КЭП, мин.</a:t>
                      </a:r>
                      <a:endParaRPr sz="1200" b="0" dirty="0">
                        <a:solidFill>
                          <a:srgbClr val="00206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70607" marR="70607" marT="0" marB="0" anchor="ctr">
                    <a:lnL w="9525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0" dirty="0">
                          <a:solidFill>
                            <a:srgbClr val="FF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65</a:t>
                      </a:r>
                      <a:endParaRPr sz="1200" b="0" dirty="0">
                        <a:solidFill>
                          <a:srgbClr val="FF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70607" marR="70607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dirty="0">
                          <a:solidFill>
                            <a:srgbClr val="00B05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40</a:t>
                      </a:r>
                      <a:endParaRPr sz="1200" b="1" dirty="0">
                        <a:solidFill>
                          <a:srgbClr val="00B05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70607" marR="70607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5304444"/>
                  </a:ext>
                </a:extLst>
              </a:tr>
              <a:tr h="3826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</a:rPr>
                        <a:t>Количество КЭП на носителях </a:t>
                      </a:r>
                      <a:r>
                        <a:rPr lang="ru-RU" sz="1200" dirty="0" err="1">
                          <a:solidFill>
                            <a:srgbClr val="002060"/>
                          </a:solidFill>
                        </a:rPr>
                        <a:t>Рутокен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</a:rPr>
                        <a:t> ЭЦП 3.0</a:t>
                      </a:r>
                      <a:r>
                        <a:rPr lang="ru-RU" sz="1200">
                          <a:solidFill>
                            <a:srgbClr val="002060"/>
                          </a:solidFill>
                        </a:rPr>
                        <a:t>, шт.</a:t>
                      </a:r>
                      <a:endParaRPr sz="1200" b="0" dirty="0">
                        <a:solidFill>
                          <a:srgbClr val="00206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70607" marR="70607" marT="0" marB="0" anchor="ctr">
                    <a:lnL w="9525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>
                          <a:solidFill>
                            <a:srgbClr val="FF0000"/>
                          </a:solidFill>
                        </a:rPr>
                        <a:t>0</a:t>
                      </a:r>
                      <a:endParaRPr sz="1200" b="0">
                        <a:solidFill>
                          <a:srgbClr val="FF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70607" marR="70607" marT="0" marB="0" anchor="ctr">
                    <a:lnL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dirty="0">
                          <a:solidFill>
                            <a:srgbClr val="00B050"/>
                          </a:solidFill>
                        </a:rPr>
                        <a:t>98</a:t>
                      </a:r>
                      <a:endParaRPr sz="1200" b="1" dirty="0">
                        <a:solidFill>
                          <a:srgbClr val="00B05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70607" marR="70607" marT="0" marB="0" anchor="ctr">
                    <a:lnL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28"/>
          <p:cNvSpPr txBox="1">
            <a:spLocks noGrp="1"/>
          </p:cNvSpPr>
          <p:nvPr>
            <p:ph type="title"/>
          </p:nvPr>
        </p:nvSpPr>
        <p:spPr>
          <a:xfrm>
            <a:off x="1008000" y="46800"/>
            <a:ext cx="7038900" cy="9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ru-RU" dirty="0">
                <a:solidFill>
                  <a:srgbClr val="1F3B73"/>
                </a:solidFill>
                <a:latin typeface="Roboto"/>
                <a:ea typeface="Roboto"/>
                <a:cs typeface="Roboto"/>
                <a:sym typeface="Roboto"/>
              </a:rPr>
              <a:t>Карта текущего состояния</a:t>
            </a:r>
            <a:endParaRPr dirty="0">
              <a:solidFill>
                <a:srgbClr val="1F3B7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0" name="Google Shape;230;p2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ru-RU">
                <a:solidFill>
                  <a:srgbClr val="000000"/>
                </a:solidFill>
              </a:rPr>
              <a:t>4</a:t>
            </a:fld>
            <a:endParaRPr>
              <a:solidFill>
                <a:srgbClr val="000000"/>
              </a:solidFill>
            </a:endParaRPr>
          </a:p>
        </p:txBody>
      </p:sp>
      <p:pic>
        <p:nvPicPr>
          <p:cNvPr id="231" name="Google Shape;231;p28"/>
          <p:cNvPicPr preferRelativeResize="0"/>
          <p:nvPr/>
        </p:nvPicPr>
        <p:blipFill>
          <a:blip r:embed="rId3"/>
          <a:srcRect/>
          <a:stretch/>
        </p:blipFill>
        <p:spPr>
          <a:xfrm>
            <a:off x="373365" y="843023"/>
            <a:ext cx="8650422" cy="1987623"/>
          </a:xfrm>
          <a:prstGeom prst="rect">
            <a:avLst/>
          </a:prstGeom>
          <a:noFill/>
          <a:ln>
            <a:noFill/>
          </a:ln>
        </p:spPr>
      </p:pic>
      <p:sp>
        <p:nvSpPr>
          <p:cNvPr id="232" name="Google Shape;232;p28"/>
          <p:cNvSpPr txBox="1"/>
          <p:nvPr/>
        </p:nvSpPr>
        <p:spPr>
          <a:xfrm>
            <a:off x="231875" y="2985275"/>
            <a:ext cx="8933400" cy="215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-RU" sz="1600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Проблема:</a:t>
            </a:r>
            <a:endParaRPr sz="1600" i="0" u="none" strike="noStrike" cap="none" dirty="0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>
                <a:latin typeface="Roboto"/>
                <a:ea typeface="Roboto"/>
                <a:cs typeface="Roboto"/>
                <a:sym typeface="Roboto"/>
              </a:rPr>
              <a:t>1.Отсутствие стандарта заявления на выпуск КЭП;</a:t>
            </a:r>
            <a:endParaRPr sz="1600"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>
                <a:latin typeface="Roboto"/>
                <a:ea typeface="Roboto"/>
                <a:cs typeface="Roboto"/>
                <a:sym typeface="Roboto"/>
              </a:rPr>
              <a:t>Отсутствие согласования заявления руководителями;</a:t>
            </a:r>
            <a:endParaRPr sz="1600"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>
                <a:latin typeface="Roboto"/>
                <a:ea typeface="Roboto"/>
                <a:cs typeface="Roboto"/>
                <a:sym typeface="Roboto"/>
              </a:rPr>
              <a:t>Бумажный формат документов, офлайн коммуникации.</a:t>
            </a:r>
            <a:endParaRPr sz="1600"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>
                <a:latin typeface="Roboto"/>
                <a:ea typeface="Roboto"/>
                <a:cs typeface="Roboto"/>
                <a:sym typeface="Roboto"/>
              </a:rPr>
              <a:t>2.Дополнительные временные затраты на проверку полномочий и сканирование документов.</a:t>
            </a:r>
            <a:endParaRPr sz="1600"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>
                <a:latin typeface="Roboto"/>
                <a:ea typeface="Roboto"/>
                <a:cs typeface="Roboto"/>
                <a:sym typeface="Roboto"/>
              </a:rPr>
              <a:t>3. Отсутствие защиты контейнера КЭП от компрометации способом копирования;</a:t>
            </a:r>
            <a:endParaRPr sz="1600" dirty="0"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>
                <a:latin typeface="Roboto"/>
                <a:ea typeface="Roboto"/>
                <a:cs typeface="Roboto"/>
                <a:sym typeface="Roboto"/>
              </a:rPr>
              <a:t>Отсутствие защиты контейнера КЭП от использования несертифицированных СКЗИ.</a:t>
            </a:r>
            <a:endParaRPr sz="1600" dirty="0"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3" name="Google Shape;233;p28"/>
          <p:cNvSpPr/>
          <p:nvPr/>
        </p:nvSpPr>
        <p:spPr>
          <a:xfrm>
            <a:off x="2086525" y="950825"/>
            <a:ext cx="2302290" cy="1128276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1, 2</a:t>
            </a:r>
            <a:endParaRPr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34" name="Google Shape;234;p28"/>
          <p:cNvSpPr/>
          <p:nvPr/>
        </p:nvSpPr>
        <p:spPr>
          <a:xfrm>
            <a:off x="6303700" y="1020624"/>
            <a:ext cx="1518588" cy="988686"/>
          </a:xfrm>
          <a:prstGeom prst="irregularSeal2">
            <a:avLst/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3</a:t>
            </a:r>
            <a:endParaRPr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35" name="Google Shape;235;p28"/>
          <p:cNvSpPr/>
          <p:nvPr/>
        </p:nvSpPr>
        <p:spPr>
          <a:xfrm>
            <a:off x="1379425" y="906166"/>
            <a:ext cx="2632500" cy="18177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FF0000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36" name="Google Shape;236;p28"/>
          <p:cNvSpPr/>
          <p:nvPr/>
        </p:nvSpPr>
        <p:spPr>
          <a:xfrm>
            <a:off x="5914575" y="927975"/>
            <a:ext cx="2680785" cy="18177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FF0000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29"/>
          <p:cNvSpPr txBox="1">
            <a:spLocks noGrp="1"/>
          </p:cNvSpPr>
          <p:nvPr>
            <p:ph type="title"/>
          </p:nvPr>
        </p:nvSpPr>
        <p:spPr>
          <a:xfrm>
            <a:off x="989505" y="46800"/>
            <a:ext cx="7038900" cy="55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ru-RU" dirty="0">
                <a:solidFill>
                  <a:srgbClr val="1F3B73"/>
                </a:solidFill>
                <a:latin typeface="Roboto"/>
                <a:ea typeface="Roboto"/>
                <a:cs typeface="Roboto"/>
                <a:sym typeface="Roboto"/>
              </a:rPr>
              <a:t>Карта целевого состояния</a:t>
            </a:r>
            <a:endParaRPr dirty="0">
              <a:solidFill>
                <a:srgbClr val="1F3B7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42" name="Google Shape;242;p2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ru-RU">
                <a:solidFill>
                  <a:srgbClr val="000000"/>
                </a:solidFill>
              </a:rPr>
              <a:t>5</a:t>
            </a:fld>
            <a:endParaRPr>
              <a:solidFill>
                <a:srgbClr val="000000"/>
              </a:solidFill>
            </a:endParaRPr>
          </a:p>
        </p:txBody>
      </p:sp>
      <p:sp>
        <p:nvSpPr>
          <p:cNvPr id="243" name="Google Shape;243;p29"/>
          <p:cNvSpPr txBox="1"/>
          <p:nvPr/>
        </p:nvSpPr>
        <p:spPr>
          <a:xfrm>
            <a:off x="253150" y="3572275"/>
            <a:ext cx="8890800" cy="157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-RU" sz="1600" i="0" u="none" strike="noStrike" cap="none" dirty="0">
                <a:solidFill>
                  <a:srgbClr val="38761D"/>
                </a:solidFill>
                <a:latin typeface="Roboto"/>
                <a:ea typeface="Roboto"/>
                <a:cs typeface="Roboto"/>
                <a:sym typeface="Roboto"/>
              </a:rPr>
              <a:t>Решение</a:t>
            </a:r>
            <a:endParaRPr sz="1600" i="0" u="none" strike="noStrike" cap="none" dirty="0">
              <a:solidFill>
                <a:srgbClr val="38761D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1. В рамках МИС «Электронный документооборот» планируется внедрение специализированного инструмента для выпуска КЭП, включающего единый формат подачи заявления и документов сотрудником, процедуру согласования и рассмотрения документов руководителями, а также формирования поручения и контроль исполнения для КРИО.</a:t>
            </a:r>
            <a:endParaRPr sz="1200" dirty="0">
              <a:solidFill>
                <a:srgbClr val="002060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20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2. Для работы с КЭП будут приобретены СКЗИ </a:t>
            </a:r>
            <a:r>
              <a:rPr lang="ru-RU" sz="1200" dirty="0" err="1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Рутокен</a:t>
            </a:r>
            <a:r>
              <a:rPr lang="ru-RU" sz="120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 ЭЦП 3.0, что исключит возможность компрометации КЭП способом копирования контейнера, а также использования несертифицированного СКЗИ </a:t>
            </a:r>
            <a:br>
              <a:rPr lang="ru-RU" sz="120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ru-RU" sz="120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при подписании документов.</a:t>
            </a:r>
            <a:endParaRPr sz="1600" dirty="0">
              <a:solidFill>
                <a:srgbClr val="00206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44" name="Google Shape;244;p29"/>
          <p:cNvPicPr preferRelativeResize="0"/>
          <p:nvPr/>
        </p:nvPicPr>
        <p:blipFill>
          <a:blip r:embed="rId3"/>
          <a:srcRect/>
          <a:stretch/>
        </p:blipFill>
        <p:spPr>
          <a:xfrm>
            <a:off x="253150" y="841830"/>
            <a:ext cx="8839203" cy="2669503"/>
          </a:xfrm>
          <a:prstGeom prst="rect">
            <a:avLst/>
          </a:prstGeom>
          <a:noFill/>
          <a:ln>
            <a:noFill/>
          </a:ln>
        </p:spPr>
      </p:pic>
      <p:sp>
        <p:nvSpPr>
          <p:cNvPr id="245" name="Google Shape;245;p29"/>
          <p:cNvSpPr/>
          <p:nvPr/>
        </p:nvSpPr>
        <p:spPr>
          <a:xfrm>
            <a:off x="1208575" y="813225"/>
            <a:ext cx="2147700" cy="25449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38761D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46" name="Google Shape;246;p29"/>
          <p:cNvSpPr/>
          <p:nvPr/>
        </p:nvSpPr>
        <p:spPr>
          <a:xfrm>
            <a:off x="3389950" y="813250"/>
            <a:ext cx="5702400" cy="25449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38761D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47" name="Google Shape;247;p29"/>
          <p:cNvSpPr txBox="1"/>
          <p:nvPr/>
        </p:nvSpPr>
        <p:spPr>
          <a:xfrm>
            <a:off x="1507325" y="2964550"/>
            <a:ext cx="3972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300">
                <a:solidFill>
                  <a:srgbClr val="38761D"/>
                </a:solidFill>
                <a:latin typeface="Lato"/>
                <a:ea typeface="Lato"/>
                <a:cs typeface="Lato"/>
                <a:sym typeface="Lato"/>
              </a:rPr>
              <a:t>1</a:t>
            </a:r>
            <a:endParaRPr sz="1300">
              <a:solidFill>
                <a:srgbClr val="38761D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48" name="Google Shape;248;p29"/>
          <p:cNvSpPr txBox="1"/>
          <p:nvPr/>
        </p:nvSpPr>
        <p:spPr>
          <a:xfrm>
            <a:off x="3652500" y="2964550"/>
            <a:ext cx="3972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300">
                <a:solidFill>
                  <a:srgbClr val="38761D"/>
                </a:solidFill>
                <a:latin typeface="Lato"/>
                <a:ea typeface="Lato"/>
                <a:cs typeface="Lato"/>
                <a:sym typeface="Lato"/>
              </a:rPr>
              <a:t>2</a:t>
            </a:r>
            <a:endParaRPr sz="1300">
              <a:solidFill>
                <a:srgbClr val="38761D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30"/>
          <p:cNvSpPr txBox="1">
            <a:spLocks noGrp="1"/>
          </p:cNvSpPr>
          <p:nvPr>
            <p:ph type="title"/>
          </p:nvPr>
        </p:nvSpPr>
        <p:spPr>
          <a:xfrm>
            <a:off x="989505" y="20676"/>
            <a:ext cx="8013300" cy="55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ru-RU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План мероприятий по оптимизации процесса</a:t>
            </a:r>
            <a:endParaRPr dirty="0">
              <a:solidFill>
                <a:srgbClr val="00206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54" name="Google Shape;254;p3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ru-RU"/>
              <a:t>6</a:t>
            </a:fld>
            <a:endParaRPr/>
          </a:p>
        </p:txBody>
      </p:sp>
      <p:graphicFrame>
        <p:nvGraphicFramePr>
          <p:cNvPr id="5" name="Google Shape;249;p30">
            <a:extLst>
              <a:ext uri="{FF2B5EF4-FFF2-40B4-BE49-F238E27FC236}">
                <a16:creationId xmlns:a16="http://schemas.microsoft.com/office/drawing/2014/main" id="{3C1672B2-17DD-4482-B6B7-B7C0B44A22E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61504437"/>
              </p:ext>
            </p:extLst>
          </p:nvPr>
        </p:nvGraphicFramePr>
        <p:xfrm>
          <a:off x="250824" y="749261"/>
          <a:ext cx="8592730" cy="4239049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35759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9177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53488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8418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091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760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814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7384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b="1" dirty="0">
                          <a:solidFill>
                            <a:schemeClr val="bg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№ п/п</a:t>
                      </a:r>
                      <a:endParaRPr sz="1000" b="1" dirty="0">
                        <a:solidFill>
                          <a:schemeClr val="bg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36000" marR="36000" marT="0" marB="0" anchor="ctr"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b="1" dirty="0">
                          <a:solidFill>
                            <a:schemeClr val="bg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Проблемы</a:t>
                      </a:r>
                      <a:endParaRPr sz="1000" b="1" dirty="0">
                        <a:solidFill>
                          <a:schemeClr val="bg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36000" marR="36000" marT="0" marB="0" anchor="ctr"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b="1" dirty="0">
                          <a:solidFill>
                            <a:schemeClr val="bg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Коренные проблемы</a:t>
                      </a:r>
                      <a:endParaRPr sz="1000" b="1" dirty="0">
                        <a:solidFill>
                          <a:schemeClr val="bg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36000" marR="36000" marT="0" marB="0" anchor="ctr"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b="1" dirty="0">
                          <a:solidFill>
                            <a:schemeClr val="bg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Мероприятия</a:t>
                      </a:r>
                      <a:endParaRPr sz="1000" b="1" dirty="0">
                        <a:solidFill>
                          <a:schemeClr val="bg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36000" marR="36000" marT="0" marB="0" anchor="ctr"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b="1" dirty="0">
                          <a:solidFill>
                            <a:schemeClr val="bg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Ответственные</a:t>
                      </a:r>
                      <a:endParaRPr sz="1000" b="1" dirty="0">
                        <a:solidFill>
                          <a:schemeClr val="bg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36000" marR="36000" marT="0" marB="0" anchor="ctr"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b="1" dirty="0">
                          <a:solidFill>
                            <a:schemeClr val="bg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Период реализации</a:t>
                      </a:r>
                      <a:endParaRPr sz="1000" b="1" dirty="0">
                        <a:solidFill>
                          <a:schemeClr val="bg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36000" marR="36000" marT="0" marB="0" anchor="ctr"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1000" b="1" dirty="0">
                          <a:solidFill>
                            <a:schemeClr val="bg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Эффект</a:t>
                      </a:r>
                    </a:p>
                  </a:txBody>
                  <a:tcPr marL="36000" marR="36000" marT="0" marB="0" anchor="ctr"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9244">
                <a:tc rowSpan="10"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dirty="0">
                          <a:solidFill>
                            <a:srgbClr val="1F3B73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1</a:t>
                      </a:r>
                    </a:p>
                  </a:txBody>
                  <a:tcPr marL="36000" marR="36000" marT="0" marB="0" anchor="ctr"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0"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92075" algn="l"/>
                        </a:tabLst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1. Отсутствие стандарта заявления на выпуск КЭП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2. Отсутствие согласования заявления руководителями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3. Бумажный формат документов, офлайн коммуникации.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4. Дополнительные временные затраты на проверку полномочий и сканирование документов.</a:t>
                      </a:r>
                    </a:p>
                  </a:txBody>
                  <a:tcPr marL="36000" marR="36000" marT="0" marB="0" anchor="ctr"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0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</a:rPr>
                        <a:t>Отсутствие внутреннего регламента на выпуск КЭП</a:t>
                      </a:r>
                      <a:endParaRPr lang="ru-RU" sz="700" dirty="0">
                        <a:solidFill>
                          <a:srgbClr val="002060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36000" marR="36000" marT="0" marB="0" anchor="ctr"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1. Определение способов решения</a:t>
                      </a:r>
                    </a:p>
                  </a:txBody>
                  <a:tcPr marL="36000" marR="36000" marT="0" marB="0" anchor="ctr"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0"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Начальник отдела информатизации и защиты данных Комитета развития информационного общества Администрации ЗАТО Северск Жуковский Г.В.</a:t>
                      </a:r>
                    </a:p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Ведущий инженер-программист отдела информатизации и защиты данных Комитета развития информационного общества Администрации ЗАТО Северск Черных А.И.</a:t>
                      </a:r>
                    </a:p>
                  </a:txBody>
                  <a:tcPr marL="36000" marR="36000" marT="0" marB="0" anchor="ctr"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20.01.2026 -</a:t>
                      </a:r>
                    </a:p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22.01.2026</a:t>
                      </a:r>
                      <a:endParaRPr sz="700" dirty="0">
                        <a:solidFill>
                          <a:srgbClr val="002060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36000" marR="36000" marT="0" marB="0" anchor="ctr"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0">
                  <a:txBody>
                    <a:bodyPr/>
                    <a:lstStyle/>
                    <a:p>
                      <a:pPr marL="0" indent="0" algn="l"/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1. Единый формат подачи заявления и документов сотрудником.</a:t>
                      </a:r>
                    </a:p>
                    <a:p>
                      <a:pPr marL="0" indent="0" algn="l"/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2. Процедура согласования и рассмотрения документов руководителями.</a:t>
                      </a:r>
                    </a:p>
                    <a:p>
                      <a:pPr marL="0" indent="0" algn="l"/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3. Формирование поручения и контроль исполнения.</a:t>
                      </a:r>
                    </a:p>
                  </a:txBody>
                  <a:tcPr marL="36000" marR="36000" marT="0" marB="0" anchor="ctr"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00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700" b="0" i="0" u="none" strike="noStrike" cap="none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  <a:sym typeface="Arial"/>
                        </a:rPr>
                        <a:t>2</a:t>
                      </a:r>
                      <a:r>
                        <a:rPr lang="ru-RU" sz="700" b="0" i="0" u="none" strike="noStrike" cap="none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  <a:sym typeface="Arial"/>
                        </a:rPr>
                        <a:t>. Разработка и внедрение внутреннего регламента</a:t>
                      </a:r>
                      <a:endParaRPr lang="ru-RU" dirty="0"/>
                    </a:p>
                  </a:txBody>
                  <a:tcPr marL="36000" marR="36000" marT="0" marB="0" anchor="ctr"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22.01.2026 -</a:t>
                      </a:r>
                    </a:p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17.02.2026</a:t>
                      </a:r>
                      <a:endParaRPr sz="700" dirty="0">
                        <a:solidFill>
                          <a:srgbClr val="002060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36000" marR="36000" marT="0" marB="0" anchor="ctr"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999525156"/>
                  </a:ext>
                </a:extLst>
              </a:tr>
              <a:tr h="4919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700" b="0" i="0" u="none" strike="noStrike" cap="none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  <a:sym typeface="Arial"/>
                        </a:rPr>
                        <a:t>3. Определение функциональных возможностей системы.</a:t>
                      </a:r>
                    </a:p>
                  </a:txBody>
                  <a:tcPr marL="36000" marR="36000" marT="0" marB="0" anchor="ctr"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752386710"/>
                  </a:ext>
                </a:extLst>
              </a:tr>
              <a:tr h="23514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22.01.2026 -</a:t>
                      </a:r>
                    </a:p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17.02.2026</a:t>
                      </a:r>
                      <a:endParaRPr sz="700" dirty="0">
                        <a:solidFill>
                          <a:srgbClr val="002060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36000" marR="36000" marT="0" marB="0" anchor="ctr"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8122094"/>
                  </a:ext>
                </a:extLst>
              </a:tr>
              <a:tr h="3197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700" b="0" i="0" u="none" strike="noStrike" cap="none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  <a:sym typeface="Arial"/>
                        </a:rPr>
                        <a:t>4. Определение технологий </a:t>
                      </a:r>
                      <a:br>
                        <a:rPr lang="ru-RU" sz="700" b="0" i="0" u="none" strike="noStrike" cap="none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  <a:sym typeface="Arial"/>
                        </a:rPr>
                      </a:br>
                      <a:r>
                        <a:rPr lang="ru-RU" sz="700" b="0" i="0" u="none" strike="noStrike" cap="none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  <a:sym typeface="Arial"/>
                        </a:rPr>
                        <a:t>и инструментов для реализации системы.</a:t>
                      </a:r>
                    </a:p>
                  </a:txBody>
                  <a:tcPr marL="36000" marR="36000" marT="0" marB="0" anchor="ctr"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2916998"/>
                  </a:ext>
                </a:extLst>
              </a:tr>
              <a:tr h="18879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22.01.2026 -</a:t>
                      </a:r>
                    </a:p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17.02.2026</a:t>
                      </a:r>
                      <a:endParaRPr sz="700" dirty="0">
                        <a:solidFill>
                          <a:srgbClr val="002060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36000" marR="36000" marT="0" marB="0" anchor="ctr"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4273056"/>
                  </a:ext>
                </a:extLst>
              </a:tr>
              <a:tr h="33116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700" b="0" i="0" u="none" strike="noStrike" cap="none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  <a:sym typeface="Arial"/>
                        </a:rPr>
                        <a:t>5. Создание системы</a:t>
                      </a:r>
                    </a:p>
                  </a:txBody>
                  <a:tcPr marL="36000" marR="36000" marT="0" marB="0" anchor="ctr"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17.02.2026</a:t>
                      </a:r>
                      <a:r>
                        <a:rPr lang="ru-RU" sz="700" b="0" i="0" u="none" strike="noStrike" cap="none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  <a:sym typeface="Arial"/>
                        </a:rPr>
                        <a:t> - 03.03.2026</a:t>
                      </a:r>
                      <a:endParaRPr lang="ru-RU" dirty="0"/>
                    </a:p>
                  </a:txBody>
                  <a:tcPr marL="36000" marR="36000" marT="0" marB="0" anchor="ctr"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5124573"/>
                  </a:ext>
                </a:extLst>
              </a:tr>
              <a:tr h="2671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700" b="0" i="0" u="none" strike="noStrike" cap="none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  <a:sym typeface="Arial"/>
                        </a:rPr>
                        <a:t>6. Ввод системы в режим тестовой эксплуатации</a:t>
                      </a:r>
                    </a:p>
                  </a:txBody>
                  <a:tcPr marL="36000" marR="36000" marT="0" marB="0" anchor="ctr"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00" b="0" i="0" u="none" strike="noStrike" cap="none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  <a:sym typeface="Arial"/>
                        </a:rPr>
                        <a:t>03.03.2026 - </a:t>
                      </a: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17.03.2026</a:t>
                      </a:r>
                      <a:endParaRPr lang="ru-RU" dirty="0"/>
                    </a:p>
                  </a:txBody>
                  <a:tcPr marL="36000" marR="36000" marT="0" marB="0" anchor="ctr"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677165821"/>
                  </a:ext>
                </a:extLst>
              </a:tr>
              <a:tr h="31481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700" b="0" i="0" u="none" strike="noStrike" cap="none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  <a:sym typeface="Arial"/>
                        </a:rPr>
                        <a:t>7. Ввод системы в режим опытной эксплуатации.</a:t>
                      </a:r>
                    </a:p>
                  </a:txBody>
                  <a:tcPr marL="36000" marR="36000" marT="0" marB="0" anchor="ctr"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18.03.2026 31.05.2026</a:t>
                      </a:r>
                      <a:endParaRPr lang="ru-RU" dirty="0"/>
                    </a:p>
                  </a:txBody>
                  <a:tcPr marL="36000" marR="36000" marT="0" marB="0" anchor="ctr"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828868424"/>
                  </a:ext>
                </a:extLst>
              </a:tr>
              <a:tr h="23917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700" b="0" i="0" u="none" strike="noStrike" cap="none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  <a:sym typeface="Arial"/>
                        </a:rPr>
                        <a:t>8. Ввод системы в режим постоянной (промышленной) эксплуатации.</a:t>
                      </a:r>
                    </a:p>
                  </a:txBody>
                  <a:tcPr marL="36000" marR="36000" marT="0" marB="0" anchor="ctr"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01.06.2026</a:t>
                      </a:r>
                      <a:endParaRPr lang="ru-RU" dirty="0"/>
                    </a:p>
                  </a:txBody>
                  <a:tcPr marL="36000" marR="36000" marT="0" marB="0" anchor="ctr"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546269306"/>
                  </a:ext>
                </a:extLst>
              </a:tr>
              <a:tr h="901493"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ru-RU" sz="700" b="0" i="0" u="none" strike="noStrike" cap="none" dirty="0">
                          <a:solidFill>
                            <a:srgbClr val="1F3B73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  <a:sym typeface="Arial"/>
                        </a:rPr>
                        <a:t>2</a:t>
                      </a:r>
                    </a:p>
                  </a:txBody>
                  <a:tcPr marL="36000" marR="36000" marT="0" marB="0" anchor="ctr"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700" dirty="0">
                          <a:solidFill>
                            <a:srgbClr val="1F3B73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1. Отсутствие защиты контейнера КЭП от компрометации способом копирования.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700" dirty="0">
                          <a:solidFill>
                            <a:srgbClr val="1F3B73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2. Отсутствие защиты контейнера КЭП от использования несертифицированных СКЗИ</a:t>
                      </a:r>
                    </a:p>
                  </a:txBody>
                  <a:tcPr marL="36000" marR="36000" marT="0" marB="0" anchor="ctr"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700" dirty="0">
                          <a:solidFill>
                            <a:srgbClr val="1F3B73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Изменение законодательства и требований регуляторов в области информационной безопасности</a:t>
                      </a:r>
                    </a:p>
                  </a:txBody>
                  <a:tcPr marL="36000" marR="36000" marT="0" marB="0" anchor="ctr"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1. Определение необходимых технических требований к СКЗИ</a:t>
                      </a:r>
                    </a:p>
                  </a:txBody>
                  <a:tcPr marL="36000" marR="36000" marT="0" marB="0" anchor="ctr"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Начальник отдела информатизации и защиты данных Комитета развития информационного общества Администрации ЗАТО Северск Жуковский Г.В.</a:t>
                      </a:r>
                    </a:p>
                    <a:p>
                      <a:pPr algn="l"/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Ведущий инженер-программист отдела информатизации и защиты данных Комитета развития информационного общества Администрации ЗАТО Северск Черных А.И.</a:t>
                      </a:r>
                    </a:p>
                  </a:txBody>
                  <a:tcPr marL="36000" marR="36000" marT="0" marB="0" anchor="ctr"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20.01.2026 -</a:t>
                      </a:r>
                    </a:p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22.01.2026</a:t>
                      </a:r>
                    </a:p>
                  </a:txBody>
                  <a:tcPr marL="36000" marR="36000" marT="0" marB="0" anchor="ctr"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indent="0" algn="l"/>
                      <a:r>
                        <a:rPr lang="ru-RU" sz="700" b="0" i="0" u="none" strike="noStrike" cap="none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  <a:sym typeface="Arial"/>
                        </a:rPr>
                        <a:t>1. Исключение возможности компрометации КЭП способом копирования контейнера.</a:t>
                      </a:r>
                    </a:p>
                    <a:p>
                      <a:pPr marL="0" indent="0" algn="l"/>
                      <a:r>
                        <a:rPr lang="ru-RU" sz="700" b="0" i="0" u="none" strike="noStrike" cap="none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  <a:sym typeface="Arial"/>
                        </a:rPr>
                        <a:t>2. Исключение возможности</a:t>
                      </a:r>
                      <a:r>
                        <a:rPr lang="ru-RU" sz="700" b="0" i="0" u="none" strike="noStrike" cap="none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  <a:sym typeface="Roboto"/>
                        </a:rPr>
                        <a:t> использования несертифицированного СКЗИ</a:t>
                      </a:r>
                      <a:endParaRPr lang="ru-RU" sz="700" b="0" i="0" u="none" strike="noStrike" cap="none" dirty="0">
                        <a:solidFill>
                          <a:srgbClr val="002060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  <a:sym typeface="Arial"/>
                      </a:endParaRPr>
                    </a:p>
                  </a:txBody>
                  <a:tcPr marL="36000" marR="36000" marT="0" marB="0" anchor="ctr"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0405940"/>
                  </a:ext>
                </a:extLst>
              </a:tr>
              <a:tr h="90149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2. Приобретение СКЗИ</a:t>
                      </a:r>
                    </a:p>
                  </a:txBody>
                  <a:tcPr marL="36000" marR="36000" marT="0" marB="0" anchor="ctr"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700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23.01.2026</a:t>
                      </a:r>
                      <a:r>
                        <a:rPr lang="ru-RU" sz="700" b="0" i="0" u="none" strike="noStrike" cap="none" dirty="0">
                          <a:solidFill>
                            <a:srgbClr val="002060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  <a:sym typeface="Arial"/>
                        </a:rPr>
                        <a:t> - 03.03.2026</a:t>
                      </a:r>
                      <a:endParaRPr lang="ru-RU" sz="800" dirty="0"/>
                    </a:p>
                  </a:txBody>
                  <a:tcPr marL="36000" marR="36000" marT="0" marB="0" anchor="ctr">
                    <a:lnL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3B7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890732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31"/>
          <p:cNvSpPr txBox="1">
            <a:spLocks noGrp="1"/>
          </p:cNvSpPr>
          <p:nvPr>
            <p:ph type="title"/>
          </p:nvPr>
        </p:nvSpPr>
        <p:spPr>
          <a:xfrm>
            <a:off x="989505" y="46800"/>
            <a:ext cx="7038900" cy="9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ru-RU" dirty="0">
                <a:solidFill>
                  <a:srgbClr val="1F3B73"/>
                </a:solidFill>
                <a:latin typeface="Roboto"/>
                <a:ea typeface="Roboto"/>
                <a:cs typeface="Roboto"/>
                <a:sym typeface="Roboto"/>
              </a:rPr>
              <a:t>Результаты реализации проекта</a:t>
            </a:r>
            <a:endParaRPr dirty="0">
              <a:solidFill>
                <a:srgbClr val="1F3B7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61" name="Google Shape;261;p3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ru-RU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7</a:t>
            </a:fld>
            <a:endParaRPr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62" name="Google Shape;262;p31"/>
          <p:cNvSpPr txBox="1"/>
          <p:nvPr/>
        </p:nvSpPr>
        <p:spPr>
          <a:xfrm>
            <a:off x="1032837" y="543522"/>
            <a:ext cx="27291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-RU" sz="1800" b="0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До оптимизации</a:t>
            </a:r>
            <a:endParaRPr sz="1800" b="0" i="0" u="none" strike="noStrike" cap="none" dirty="0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63" name="Google Shape;263;p31"/>
          <p:cNvSpPr txBox="1"/>
          <p:nvPr/>
        </p:nvSpPr>
        <p:spPr>
          <a:xfrm>
            <a:off x="5013429" y="550292"/>
            <a:ext cx="31023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-RU" sz="1800" b="0" i="0" u="none" strike="noStrike" cap="none" dirty="0">
                <a:solidFill>
                  <a:srgbClr val="38761D"/>
                </a:solidFill>
                <a:latin typeface="Roboto"/>
                <a:ea typeface="Roboto"/>
                <a:cs typeface="Roboto"/>
                <a:sym typeface="Roboto"/>
              </a:rPr>
              <a:t>После оптимизации</a:t>
            </a:r>
            <a:endParaRPr sz="1800" b="0" i="0" u="none" strike="noStrike" cap="none" dirty="0">
              <a:solidFill>
                <a:srgbClr val="38761D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64" name="Google Shape;264;p31"/>
          <p:cNvSpPr txBox="1"/>
          <p:nvPr/>
        </p:nvSpPr>
        <p:spPr>
          <a:xfrm>
            <a:off x="1032837" y="1571408"/>
            <a:ext cx="1476359" cy="914099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-RU" sz="120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Возможность компрометации </a:t>
            </a:r>
            <a:br>
              <a:rPr lang="ru-RU" sz="120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ru-RU" sz="120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КЭП способом копирования</a:t>
            </a:r>
            <a:endParaRPr sz="1200" b="0" i="0" u="none" strike="noStrike" cap="none" dirty="0">
              <a:solidFill>
                <a:srgbClr val="00206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65" name="Google Shape;265;p31"/>
          <p:cNvSpPr txBox="1"/>
          <p:nvPr/>
        </p:nvSpPr>
        <p:spPr>
          <a:xfrm>
            <a:off x="5013429" y="1560668"/>
            <a:ext cx="2027451" cy="822159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-RU" sz="120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Защита от копирования КЭП, использование сертифицированного СКЗИ</a:t>
            </a:r>
            <a:endParaRPr sz="1200" b="0" i="0" u="none" strike="noStrike" cap="none" dirty="0">
              <a:solidFill>
                <a:srgbClr val="00206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66" name="Google Shape;266;p31"/>
          <p:cNvPicPr preferRelativeResize="0"/>
          <p:nvPr/>
        </p:nvPicPr>
        <p:blipFill rotWithShape="1">
          <a:blip r:embed="rId3">
            <a:alphaModFix/>
          </a:blip>
          <a:srcRect l="19530"/>
          <a:stretch/>
        </p:blipFill>
        <p:spPr>
          <a:xfrm>
            <a:off x="6965159" y="1485163"/>
            <a:ext cx="1122752" cy="1086587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Google Shape;267;p31"/>
          <p:cNvPicPr preferRelativeResize="0"/>
          <p:nvPr/>
        </p:nvPicPr>
        <p:blipFill rotWithShape="1">
          <a:blip r:embed="rId4">
            <a:alphaModFix/>
          </a:blip>
          <a:srcRect l="23647" r="23023"/>
          <a:stretch/>
        </p:blipFill>
        <p:spPr>
          <a:xfrm>
            <a:off x="2639852" y="1490225"/>
            <a:ext cx="1077995" cy="1102857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Google Shape;276;p32"/>
          <p:cNvSpPr txBox="1"/>
          <p:nvPr/>
        </p:nvSpPr>
        <p:spPr>
          <a:xfrm>
            <a:off x="1032837" y="2763491"/>
            <a:ext cx="3289738" cy="1018697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-RU" sz="120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Несоблюдение требований регламента 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-RU" sz="120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на выпуск КЭП.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-RU" sz="120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Подписание электронных документов 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-RU" sz="120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с нарушением установленных сроков.</a:t>
            </a:r>
            <a:endParaRPr sz="1200" b="0" i="0" u="none" strike="noStrike" cap="none" dirty="0">
              <a:solidFill>
                <a:srgbClr val="00206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" name="Google Shape;277;p32"/>
          <p:cNvSpPr txBox="1"/>
          <p:nvPr/>
        </p:nvSpPr>
        <p:spPr>
          <a:xfrm>
            <a:off x="5013429" y="2754310"/>
            <a:ext cx="3519385" cy="707400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-RU" sz="120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Сервис со строгим соблюдением</a:t>
            </a:r>
            <a:r>
              <a:rPr lang="en-US" sz="120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ru-RU" sz="120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регламента выдачи КЭП.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-RU" sz="1200" b="0" i="0" u="none" strike="noStrike" cap="none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Контроль исполнения </a:t>
            </a:r>
            <a:r>
              <a:rPr lang="ru-RU" sz="120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регламента</a:t>
            </a:r>
            <a:r>
              <a:rPr lang="en-US" sz="120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ru-RU" sz="120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выдачи КЭП</a:t>
            </a:r>
            <a:endParaRPr sz="1200" b="0" i="0" u="none" strike="noStrike" cap="none" dirty="0">
              <a:solidFill>
                <a:srgbClr val="00206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" name="Стрелка вправо 1"/>
          <p:cNvSpPr/>
          <p:nvPr/>
        </p:nvSpPr>
        <p:spPr>
          <a:xfrm>
            <a:off x="4195664" y="2933394"/>
            <a:ext cx="752669" cy="447610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право 17"/>
          <p:cNvSpPr/>
          <p:nvPr/>
        </p:nvSpPr>
        <p:spPr>
          <a:xfrm>
            <a:off x="4195665" y="1736125"/>
            <a:ext cx="752669" cy="447610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1F3B73"/>
                </a:solidFill>
              </a:ln>
              <a:solidFill>
                <a:srgbClr val="1F3B73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31"/>
          <p:cNvSpPr txBox="1">
            <a:spLocks noGrp="1"/>
          </p:cNvSpPr>
          <p:nvPr>
            <p:ph type="title"/>
          </p:nvPr>
        </p:nvSpPr>
        <p:spPr>
          <a:xfrm>
            <a:off x="989505" y="46800"/>
            <a:ext cx="7038900" cy="9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ru-RU" dirty="0">
                <a:solidFill>
                  <a:srgbClr val="1F3B73"/>
                </a:solidFill>
                <a:latin typeface="Roboto"/>
                <a:ea typeface="Roboto"/>
                <a:cs typeface="Roboto"/>
                <a:sym typeface="Roboto"/>
              </a:rPr>
              <a:t>Результаты реализации проекта</a:t>
            </a:r>
            <a:endParaRPr dirty="0">
              <a:solidFill>
                <a:srgbClr val="1F3B7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61" name="Google Shape;261;p3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</a:pPr>
            <a:fld id="{00000000-1234-1234-1234-123412341234}" type="slidenum">
              <a:rPr lang="ru-RU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8</a:t>
            </a:fld>
            <a:endParaRPr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62" name="Google Shape;262;p31"/>
          <p:cNvSpPr txBox="1"/>
          <p:nvPr/>
        </p:nvSpPr>
        <p:spPr>
          <a:xfrm>
            <a:off x="1032837" y="543522"/>
            <a:ext cx="27291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-RU" sz="1800" b="0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До оптимизации</a:t>
            </a:r>
            <a:endParaRPr sz="1800" b="0" i="0" u="none" strike="noStrike" cap="none" dirty="0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63" name="Google Shape;263;p31"/>
          <p:cNvSpPr txBox="1"/>
          <p:nvPr/>
        </p:nvSpPr>
        <p:spPr>
          <a:xfrm>
            <a:off x="5013429" y="550292"/>
            <a:ext cx="31023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-RU" sz="1800" b="0" i="0" u="none" strike="noStrike" cap="none" dirty="0">
                <a:solidFill>
                  <a:srgbClr val="38761D"/>
                </a:solidFill>
                <a:latin typeface="Roboto"/>
                <a:ea typeface="Roboto"/>
                <a:cs typeface="Roboto"/>
                <a:sym typeface="Roboto"/>
              </a:rPr>
              <a:t>После оптимизации</a:t>
            </a:r>
            <a:endParaRPr sz="1800" b="0" i="0" u="none" strike="noStrike" cap="none" dirty="0">
              <a:solidFill>
                <a:srgbClr val="38761D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" name="Google Shape;278;p32"/>
          <p:cNvSpPr txBox="1"/>
          <p:nvPr/>
        </p:nvSpPr>
        <p:spPr>
          <a:xfrm>
            <a:off x="327235" y="4516409"/>
            <a:ext cx="89592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50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Проект рекомендуется к тиражированию</a:t>
            </a:r>
            <a:endParaRPr sz="2500" dirty="0">
              <a:solidFill>
                <a:srgbClr val="00206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" name="Google Shape;280;p32"/>
          <p:cNvSpPr/>
          <p:nvPr/>
        </p:nvSpPr>
        <p:spPr>
          <a:xfrm>
            <a:off x="2107631" y="1321684"/>
            <a:ext cx="1098000" cy="2956110"/>
          </a:xfrm>
          <a:prstGeom prst="rect">
            <a:avLst/>
          </a:prstGeom>
          <a:solidFill>
            <a:srgbClr val="E06666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65 мин</a:t>
            </a:r>
            <a:endParaRPr sz="1800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" name="Google Shape;281;p32"/>
          <p:cNvSpPr/>
          <p:nvPr/>
        </p:nvSpPr>
        <p:spPr>
          <a:xfrm>
            <a:off x="5938371" y="2799739"/>
            <a:ext cx="1098000" cy="1480029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40 мин</a:t>
            </a:r>
            <a:endParaRPr sz="1800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" name="Google Shape;283;p32"/>
          <p:cNvSpPr txBox="1"/>
          <p:nvPr/>
        </p:nvSpPr>
        <p:spPr>
          <a:xfrm>
            <a:off x="3346501" y="1359198"/>
            <a:ext cx="3000000" cy="6155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Сокращение времени обработки заявки на выпуск КЭП в 1,6 раза</a:t>
            </a:r>
            <a:endParaRPr dirty="0"/>
          </a:p>
        </p:txBody>
      </p:sp>
      <p:cxnSp>
        <p:nvCxnSpPr>
          <p:cNvPr id="4" name="Соединитель: уступ 3">
            <a:extLst>
              <a:ext uri="{FF2B5EF4-FFF2-40B4-BE49-F238E27FC236}">
                <a16:creationId xmlns:a16="http://schemas.microsoft.com/office/drawing/2014/main" id="{D80C678F-5D79-40F0-B1AF-559AC1DDC377}"/>
              </a:ext>
            </a:extLst>
          </p:cNvPr>
          <p:cNvCxnSpPr>
            <a:cxnSpLocks/>
            <a:endCxn id="14" idx="0"/>
          </p:cNvCxnSpPr>
          <p:nvPr/>
        </p:nvCxnSpPr>
        <p:spPr>
          <a:xfrm>
            <a:off x="3205630" y="1359198"/>
            <a:ext cx="3281741" cy="1440541"/>
          </a:xfrm>
          <a:prstGeom prst="bentConnector2">
            <a:avLst/>
          </a:prstGeom>
          <a:ln w="38100">
            <a:solidFill>
              <a:srgbClr val="1F3B7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20452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33"/>
          <p:cNvSpPr txBox="1">
            <a:spLocks noGrp="1"/>
          </p:cNvSpPr>
          <p:nvPr>
            <p:ph type="ctrTitle"/>
          </p:nvPr>
        </p:nvSpPr>
        <p:spPr>
          <a:xfrm>
            <a:off x="3096450" y="1977465"/>
            <a:ext cx="5823300" cy="157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-RU" sz="3000">
                <a:solidFill>
                  <a:srgbClr val="1F3B73"/>
                </a:solidFill>
                <a:latin typeface="Roboto"/>
                <a:ea typeface="Roboto"/>
                <a:cs typeface="Roboto"/>
                <a:sym typeface="Roboto"/>
              </a:rPr>
              <a:t>Благодарю за внимание!</a:t>
            </a:r>
            <a:endParaRPr sz="3000">
              <a:solidFill>
                <a:srgbClr val="1F3B7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89" name="Google Shape;289;p33"/>
          <p:cNvSpPr txBox="1">
            <a:spLocks noGrp="1"/>
          </p:cNvSpPr>
          <p:nvPr>
            <p:ph type="subTitle" idx="1"/>
          </p:nvPr>
        </p:nvSpPr>
        <p:spPr>
          <a:xfrm>
            <a:off x="3037325" y="3924125"/>
            <a:ext cx="6106500" cy="121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2500" lnSpcReduction="20000"/>
          </a:bodyPr>
          <a:lstStyle/>
          <a:p>
            <a:pPr marL="0" lvl="0" indent="0" algn="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78078"/>
              <a:buNone/>
            </a:pPr>
            <a:r>
              <a:rPr lang="ru-RU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Докладчик: </a:t>
            </a:r>
            <a:br>
              <a:rPr lang="ru-RU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ru-RU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Председатель КРИО</a:t>
            </a:r>
            <a:br>
              <a:rPr lang="ru-RU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ru-RU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Олейников Андрей Валериевич</a:t>
            </a:r>
            <a:endParaRPr sz="1800" dirty="0"/>
          </a:p>
        </p:txBody>
      </p:sp>
      <p:pic>
        <p:nvPicPr>
          <p:cNvPr id="290" name="Google Shape;290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51825" y="135500"/>
            <a:ext cx="4840350" cy="1369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Focus">
  <a:themeElements>
    <a:clrScheme name="Focus">
      <a:dk1>
        <a:srgbClr val="1B212C"/>
      </a:dk1>
      <a:lt1>
        <a:srgbClr val="FFFFFF"/>
      </a:lt1>
      <a:dk2>
        <a:srgbClr val="D9D9D9"/>
      </a:dk2>
      <a:lt2>
        <a:srgbClr val="82C7A5"/>
      </a:lt2>
      <a:accent1>
        <a:srgbClr val="0145AC"/>
      </a:accent1>
      <a:accent2>
        <a:srgbClr val="EECE1A"/>
      </a:accent2>
      <a:accent3>
        <a:srgbClr val="4E5567"/>
      </a:accent3>
      <a:accent4>
        <a:srgbClr val="F4D6AD"/>
      </a:accent4>
      <a:accent5>
        <a:srgbClr val="7890CD"/>
      </a:accent5>
      <a:accent6>
        <a:srgbClr val="F15E22"/>
      </a:accent6>
      <a:hlink>
        <a:srgbClr val="7890CD"/>
      </a:hlink>
      <a:folHlink>
        <a:srgbClr val="7890C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716</TotalTime>
  <Words>622</Words>
  <Application>Microsoft Office PowerPoint</Application>
  <PresentationFormat>Экран (16:9)</PresentationFormat>
  <Paragraphs>111</Paragraphs>
  <Slides>9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9</vt:i4>
      </vt:variant>
    </vt:vector>
  </HeadingPairs>
  <TitlesOfParts>
    <vt:vector size="16" baseType="lpstr">
      <vt:lpstr>Montserrat</vt:lpstr>
      <vt:lpstr>Roboto</vt:lpstr>
      <vt:lpstr>Calibri</vt:lpstr>
      <vt:lpstr>Arial</vt:lpstr>
      <vt:lpstr>Lato</vt:lpstr>
      <vt:lpstr>Focus</vt:lpstr>
      <vt:lpstr>Тема Office</vt:lpstr>
      <vt:lpstr>Оптимизация процессов  и повышение уровня безопасности при использовании квалифицированной электронной подписи работниками Администрации ЗАТО Северск</vt:lpstr>
      <vt:lpstr>Презентация PowerPoint</vt:lpstr>
      <vt:lpstr>Обоснование выбора проекта</vt:lpstr>
      <vt:lpstr>Карта текущего состояния</vt:lpstr>
      <vt:lpstr>Карта целевого состояния</vt:lpstr>
      <vt:lpstr>План мероприятий по оптимизации процесса</vt:lpstr>
      <vt:lpstr>Результаты реализации проекта</vt:lpstr>
      <vt:lpstr>Результаты реализации проекта</vt:lpstr>
      <vt:lpstr>Благодарю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Оптимизация процессов  и повышение уровня безопасности при использовании квалифицированной электронной подписи работниками Администрации ЗАТО Северск</dc:title>
  <dc:creator>Федорова В.П.</dc:creator>
  <cp:lastModifiedBy>Шипицина В.П.</cp:lastModifiedBy>
  <cp:revision>49</cp:revision>
  <cp:lastPrinted>2026-03-20T02:51:31Z</cp:lastPrinted>
  <dcterms:modified xsi:type="dcterms:W3CDTF">2026-05-06T02:23:05Z</dcterms:modified>
</cp:coreProperties>
</file>