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79" r:id="rId1"/>
  </p:sldMasterIdLst>
  <p:notesMasterIdLst>
    <p:notesMasterId r:id="rId10"/>
  </p:notesMasterIdLst>
  <p:sldIdLst>
    <p:sldId id="256" r:id="rId2"/>
    <p:sldId id="287" r:id="rId3"/>
    <p:sldId id="258" r:id="rId4"/>
    <p:sldId id="282" r:id="rId5"/>
    <p:sldId id="284" r:id="rId6"/>
    <p:sldId id="269" r:id="rId7"/>
    <p:sldId id="286" r:id="rId8"/>
    <p:sldId id="281" r:id="rId9"/>
  </p:sldIdLst>
  <p:sldSz cx="9144000" cy="5143500" type="screen16x9"/>
  <p:notesSz cx="9929813" cy="6797675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54265"/>
    <a:srgbClr val="33CC33"/>
    <a:srgbClr val="3E2C00"/>
    <a:srgbClr val="339933"/>
    <a:srgbClr val="1A2E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45" d="100"/>
          <a:sy n="145" d="100"/>
        </p:scale>
        <p:origin x="624" y="12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83E64BA-B593-4814-B775-030F4DF91694}" type="doc">
      <dgm:prSet loTypeId="urn:microsoft.com/office/officeart/2005/8/layout/vList3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1928693-1CE1-4F5D-9651-1AB3CA4F4C1F}">
      <dgm:prSet custT="1"/>
      <dgm:spPr>
        <a:solidFill>
          <a:srgbClr val="254265"/>
        </a:solidFill>
      </dgm:spPr>
      <dgm:t>
        <a:bodyPr/>
        <a:lstStyle/>
        <a:p>
          <a:r>
            <a:rPr lang="ru-RU" sz="1000" baseline="0" dirty="0" smtClean="0">
              <a:solidFill>
                <a:schemeClr val="bg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      Отсутствие информационного взаимодействия между органами Администрацией ЗАТО Северск и </a:t>
          </a:r>
          <a:r>
            <a:rPr lang="ru-RU" sz="1000" baseline="0" dirty="0" err="1" smtClean="0">
              <a:solidFill>
                <a:schemeClr val="bg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ресурсоснабжающими</a:t>
          </a:r>
          <a:r>
            <a:rPr lang="ru-RU" sz="1000" baseline="0" dirty="0" smtClean="0">
              <a:solidFill>
                <a:schemeClr val="bg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 организациями о планируемых объектах ремонта дорог, объектов благоустройства и объектов инженерных сетей</a:t>
          </a:r>
          <a:endParaRPr lang="ru-RU" sz="1000" dirty="0">
            <a:solidFill>
              <a:schemeClr val="bg1"/>
            </a:solidFill>
          </a:endParaRPr>
        </a:p>
      </dgm:t>
    </dgm:pt>
    <dgm:pt modelId="{8F60BBF8-72D5-47A7-A582-E7BF83B9E8E8}" type="parTrans" cxnId="{62DA79CC-3A42-4074-BA6B-ABA841DA49F8}">
      <dgm:prSet/>
      <dgm:spPr/>
      <dgm:t>
        <a:bodyPr/>
        <a:lstStyle/>
        <a:p>
          <a:endParaRPr lang="ru-RU"/>
        </a:p>
      </dgm:t>
    </dgm:pt>
    <dgm:pt modelId="{87F8A2F5-94A8-43C4-953E-7FF949002043}" type="sibTrans" cxnId="{62DA79CC-3A42-4074-BA6B-ABA841DA49F8}">
      <dgm:prSet/>
      <dgm:spPr/>
      <dgm:t>
        <a:bodyPr/>
        <a:lstStyle/>
        <a:p>
          <a:endParaRPr lang="ru-RU"/>
        </a:p>
      </dgm:t>
    </dgm:pt>
    <dgm:pt modelId="{33A9F31A-B23C-4BC8-92DB-5032855039EE}" type="pres">
      <dgm:prSet presAssocID="{B83E64BA-B593-4814-B775-030F4DF91694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48C663F-7DE6-458D-89D9-FDAA33B9856A}" type="pres">
      <dgm:prSet presAssocID="{01928693-1CE1-4F5D-9651-1AB3CA4F4C1F}" presName="composite" presStyleCnt="0"/>
      <dgm:spPr/>
    </dgm:pt>
    <dgm:pt modelId="{763FD1C3-7D3D-4D48-A2CC-6E4250D3E41D}" type="pres">
      <dgm:prSet presAssocID="{01928693-1CE1-4F5D-9651-1AB3CA4F4C1F}" presName="imgShp" presStyleLbl="fgImgPlace1" presStyleIdx="0" presStyleCnt="1" custScaleX="51639" custScaleY="58224" custLinFactNeighborX="-62824" custLinFactNeighborY="8128"/>
      <dgm:spPr>
        <a:solidFill>
          <a:schemeClr val="accent1">
            <a:lumMod val="20000"/>
            <a:lumOff val="80000"/>
          </a:schemeClr>
        </a:solidFill>
      </dgm:spPr>
    </dgm:pt>
    <dgm:pt modelId="{93D1A1DC-6EC5-484E-95EE-35A5E17E709A}" type="pres">
      <dgm:prSet presAssocID="{01928693-1CE1-4F5D-9651-1AB3CA4F4C1F}" presName="txShp" presStyleLbl="node1" presStyleIdx="0" presStyleCnt="1" custScaleX="150376" custLinFactNeighborX="279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7DBB12E-7A55-431E-AA17-6DC7FB18F4AF}" type="presOf" srcId="{B83E64BA-B593-4814-B775-030F4DF91694}" destId="{33A9F31A-B23C-4BC8-92DB-5032855039EE}" srcOrd="0" destOrd="0" presId="urn:microsoft.com/office/officeart/2005/8/layout/vList3#1"/>
    <dgm:cxn modelId="{3FF656D9-7BBE-4F23-BA71-D0A6787C7C32}" type="presOf" srcId="{01928693-1CE1-4F5D-9651-1AB3CA4F4C1F}" destId="{93D1A1DC-6EC5-484E-95EE-35A5E17E709A}" srcOrd="0" destOrd="0" presId="urn:microsoft.com/office/officeart/2005/8/layout/vList3#1"/>
    <dgm:cxn modelId="{62DA79CC-3A42-4074-BA6B-ABA841DA49F8}" srcId="{B83E64BA-B593-4814-B775-030F4DF91694}" destId="{01928693-1CE1-4F5D-9651-1AB3CA4F4C1F}" srcOrd="0" destOrd="0" parTransId="{8F60BBF8-72D5-47A7-A582-E7BF83B9E8E8}" sibTransId="{87F8A2F5-94A8-43C4-953E-7FF949002043}"/>
    <dgm:cxn modelId="{9A47C9BF-D737-4077-89DD-60239B71FB8F}" type="presParOf" srcId="{33A9F31A-B23C-4BC8-92DB-5032855039EE}" destId="{B48C663F-7DE6-458D-89D9-FDAA33B9856A}" srcOrd="0" destOrd="0" presId="urn:microsoft.com/office/officeart/2005/8/layout/vList3#1"/>
    <dgm:cxn modelId="{09A5CA64-A26A-468F-A76E-CFC5751F5F9A}" type="presParOf" srcId="{B48C663F-7DE6-458D-89D9-FDAA33B9856A}" destId="{763FD1C3-7D3D-4D48-A2CC-6E4250D3E41D}" srcOrd="0" destOrd="0" presId="urn:microsoft.com/office/officeart/2005/8/layout/vList3#1"/>
    <dgm:cxn modelId="{37F82DEC-35BA-48F9-AEF3-A07EB969FACB}" type="presParOf" srcId="{B48C663F-7DE6-458D-89D9-FDAA33B9856A}" destId="{93D1A1DC-6EC5-484E-95EE-35A5E17E709A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C7C6750-927F-4A69-832F-ADF44F33651F}" type="doc">
      <dgm:prSet loTypeId="urn:microsoft.com/office/officeart/2005/8/layout/vList3#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62EBC38-2341-4A37-BAC9-A5B2EA7E2F99}">
      <dgm:prSet custT="1"/>
      <dgm:spPr>
        <a:solidFill>
          <a:srgbClr val="254265"/>
        </a:solidFill>
      </dgm:spPr>
      <dgm:t>
        <a:bodyPr/>
        <a:lstStyle/>
        <a:p>
          <a:r>
            <a:rPr lang="ru-RU" sz="1000" baseline="0" dirty="0" smtClean="0">
              <a:solidFill>
                <a:schemeClr val="bg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Несогласованность планов по ремонту сетей </a:t>
          </a:r>
          <a:br>
            <a:rPr lang="ru-RU" sz="1000" baseline="0" dirty="0" smtClean="0">
              <a:solidFill>
                <a:schemeClr val="bg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000" baseline="0" dirty="0" smtClean="0">
              <a:solidFill>
                <a:schemeClr val="bg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с планами ремонтов объектов благоустройства, автомобильных дорог.</a:t>
          </a:r>
          <a:endParaRPr lang="ru-RU" sz="1000" dirty="0">
            <a:solidFill>
              <a:schemeClr val="bg1"/>
            </a:solidFill>
          </a:endParaRPr>
        </a:p>
      </dgm:t>
    </dgm:pt>
    <dgm:pt modelId="{5CAAB21A-CE60-4A32-A089-503C7F38B8CA}" type="parTrans" cxnId="{7FA98884-E991-470F-A592-2B26441FAC8A}">
      <dgm:prSet/>
      <dgm:spPr/>
      <dgm:t>
        <a:bodyPr/>
        <a:lstStyle/>
        <a:p>
          <a:endParaRPr lang="ru-RU"/>
        </a:p>
      </dgm:t>
    </dgm:pt>
    <dgm:pt modelId="{2B5E918C-F757-4F49-A79B-3B87222277C7}" type="sibTrans" cxnId="{7FA98884-E991-470F-A592-2B26441FAC8A}">
      <dgm:prSet/>
      <dgm:spPr/>
      <dgm:t>
        <a:bodyPr/>
        <a:lstStyle/>
        <a:p>
          <a:endParaRPr lang="ru-RU"/>
        </a:p>
      </dgm:t>
    </dgm:pt>
    <dgm:pt modelId="{C6C0BEE6-5C2F-4DF3-9235-C4FEB18BF6ED}" type="pres">
      <dgm:prSet presAssocID="{8C7C6750-927F-4A69-832F-ADF44F33651F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A9FC6D3-9619-4A1C-975B-0C0A57EAD4DD}" type="pres">
      <dgm:prSet presAssocID="{A62EBC38-2341-4A37-BAC9-A5B2EA7E2F99}" presName="composite" presStyleCnt="0"/>
      <dgm:spPr/>
    </dgm:pt>
    <dgm:pt modelId="{554DFB1B-A75F-42F2-B7D6-CE8D91EF6F70}" type="pres">
      <dgm:prSet presAssocID="{A62EBC38-2341-4A37-BAC9-A5B2EA7E2F99}" presName="imgShp" presStyleLbl="fgImgPlace1" presStyleIdx="0" presStyleCnt="1" custScaleX="53689" custScaleY="52687" custLinFactNeighborX="-66382" custLinFactNeighborY="8856"/>
      <dgm:spPr>
        <a:solidFill>
          <a:schemeClr val="accent1">
            <a:lumMod val="20000"/>
            <a:lumOff val="80000"/>
          </a:schemeClr>
        </a:solidFill>
      </dgm:spPr>
    </dgm:pt>
    <dgm:pt modelId="{49613704-CFEC-48B9-9385-F2759A02267A}" type="pres">
      <dgm:prSet presAssocID="{A62EBC38-2341-4A37-BAC9-A5B2EA7E2F99}" presName="txShp" presStyleLbl="node1" presStyleIdx="0" presStyleCnt="1" custScaleX="15037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FA98884-E991-470F-A592-2B26441FAC8A}" srcId="{8C7C6750-927F-4A69-832F-ADF44F33651F}" destId="{A62EBC38-2341-4A37-BAC9-A5B2EA7E2F99}" srcOrd="0" destOrd="0" parTransId="{5CAAB21A-CE60-4A32-A089-503C7F38B8CA}" sibTransId="{2B5E918C-F757-4F49-A79B-3B87222277C7}"/>
    <dgm:cxn modelId="{FBF91ADB-D060-4371-86E6-B6FA549D219D}" type="presOf" srcId="{A62EBC38-2341-4A37-BAC9-A5B2EA7E2F99}" destId="{49613704-CFEC-48B9-9385-F2759A02267A}" srcOrd="0" destOrd="0" presId="urn:microsoft.com/office/officeart/2005/8/layout/vList3#3"/>
    <dgm:cxn modelId="{BADF0925-2D80-437B-87BE-DB640F48A228}" type="presOf" srcId="{8C7C6750-927F-4A69-832F-ADF44F33651F}" destId="{C6C0BEE6-5C2F-4DF3-9235-C4FEB18BF6ED}" srcOrd="0" destOrd="0" presId="urn:microsoft.com/office/officeart/2005/8/layout/vList3#3"/>
    <dgm:cxn modelId="{16B72E55-2D0D-4577-9FA9-F7914DD7AD7F}" type="presParOf" srcId="{C6C0BEE6-5C2F-4DF3-9235-C4FEB18BF6ED}" destId="{5A9FC6D3-9619-4A1C-975B-0C0A57EAD4DD}" srcOrd="0" destOrd="0" presId="urn:microsoft.com/office/officeart/2005/8/layout/vList3#3"/>
    <dgm:cxn modelId="{28769AF7-B139-48D8-914F-9811102795DC}" type="presParOf" srcId="{5A9FC6D3-9619-4A1C-975B-0C0A57EAD4DD}" destId="{554DFB1B-A75F-42F2-B7D6-CE8D91EF6F70}" srcOrd="0" destOrd="0" presId="urn:microsoft.com/office/officeart/2005/8/layout/vList3#3"/>
    <dgm:cxn modelId="{CC5272C1-59AD-4DC8-81D5-9BECF9256880}" type="presParOf" srcId="{5A9FC6D3-9619-4A1C-975B-0C0A57EAD4DD}" destId="{49613704-CFEC-48B9-9385-F2759A02267A}" srcOrd="1" destOrd="0" presId="urn:microsoft.com/office/officeart/2005/8/layout/vList3#3"/>
  </dgm:cxnLst>
  <dgm:bg/>
  <dgm:whole/>
  <dgm:extLst>
    <a:ext uri="http://schemas.microsoft.com/office/drawing/2008/diagram">
      <dsp:dataModelExt xmlns:dsp="http://schemas.microsoft.com/office/drawing/2008/diagram" relId="rId15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F3E47ED-C014-4874-8A38-9B3158D3295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B873FC7-B2C6-4BBB-B977-DB3DCB6DF81E}" type="pres">
      <dgm:prSet presAssocID="{1F3E47ED-C014-4874-8A38-9B3158D3295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56679063-0F6E-4C02-9268-730734834518}" type="presOf" srcId="{1F3E47ED-C014-4874-8A38-9B3158D32951}" destId="{9B873FC7-B2C6-4BBB-B977-DB3DCB6DF81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D1A1DC-6EC5-484E-95EE-35A5E17E709A}">
      <dsp:nvSpPr>
        <dsp:cNvPr id="0" name=""/>
        <dsp:cNvSpPr/>
      </dsp:nvSpPr>
      <dsp:spPr>
        <a:xfrm rot="10800000">
          <a:off x="-1" y="354"/>
          <a:ext cx="5270172" cy="726248"/>
        </a:xfrm>
        <a:prstGeom prst="homePlate">
          <a:avLst/>
        </a:prstGeom>
        <a:solidFill>
          <a:srgbClr val="254265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0255" tIns="38100" rIns="7112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baseline="0" dirty="0" smtClean="0">
              <a:solidFill>
                <a:schemeClr val="bg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      Отсутствие информационного взаимодействия между органами Администрацией ЗАТО Северск и </a:t>
          </a:r>
          <a:r>
            <a:rPr lang="ru-RU" sz="1000" kern="1200" baseline="0" dirty="0" err="1" smtClean="0">
              <a:solidFill>
                <a:schemeClr val="bg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ресурсоснабжающими</a:t>
          </a:r>
          <a:r>
            <a:rPr lang="ru-RU" sz="1000" kern="1200" baseline="0" dirty="0" smtClean="0">
              <a:solidFill>
                <a:schemeClr val="bg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 организациями о планируемых объектах ремонта дорог, объектов благоустройства и объектов инженерных сетей</a:t>
          </a:r>
          <a:endParaRPr lang="ru-RU" sz="1000" kern="1200" dirty="0">
            <a:solidFill>
              <a:schemeClr val="bg1"/>
            </a:solidFill>
          </a:endParaRPr>
        </a:p>
      </dsp:txBody>
      <dsp:txXfrm rot="10800000">
        <a:off x="181561" y="354"/>
        <a:ext cx="5088610" cy="726248"/>
      </dsp:txXfrm>
    </dsp:sp>
    <dsp:sp modelId="{763FD1C3-7D3D-4D48-A2CC-6E4250D3E41D}">
      <dsp:nvSpPr>
        <dsp:cNvPr id="0" name=""/>
        <dsp:cNvSpPr/>
      </dsp:nvSpPr>
      <dsp:spPr>
        <a:xfrm>
          <a:off x="238981" y="211083"/>
          <a:ext cx="375027" cy="422850"/>
        </a:xfrm>
        <a:prstGeom prst="ellipse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613704-CFEC-48B9-9385-F2759A02267A}">
      <dsp:nvSpPr>
        <dsp:cNvPr id="0" name=""/>
        <dsp:cNvSpPr/>
      </dsp:nvSpPr>
      <dsp:spPr>
        <a:xfrm rot="10800000">
          <a:off x="-1" y="325"/>
          <a:ext cx="5272365" cy="666081"/>
        </a:xfrm>
        <a:prstGeom prst="homePlate">
          <a:avLst/>
        </a:prstGeom>
        <a:solidFill>
          <a:srgbClr val="254265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3724" tIns="38100" rIns="7112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baseline="0" dirty="0" smtClean="0">
              <a:solidFill>
                <a:schemeClr val="bg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Несогласованность планов по ремонту сетей </a:t>
          </a:r>
          <a:br>
            <a:rPr lang="ru-RU" sz="1000" kern="1200" baseline="0" dirty="0" smtClean="0">
              <a:solidFill>
                <a:schemeClr val="bg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000" kern="1200" baseline="0" dirty="0" smtClean="0">
              <a:solidFill>
                <a:schemeClr val="bg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с планами ремонтов объектов благоустройства, автомобильных дорог.</a:t>
          </a:r>
          <a:endParaRPr lang="ru-RU" sz="1000" kern="1200" dirty="0">
            <a:solidFill>
              <a:schemeClr val="bg1"/>
            </a:solidFill>
          </a:endParaRPr>
        </a:p>
      </dsp:txBody>
      <dsp:txXfrm rot="10800000">
        <a:off x="166519" y="325"/>
        <a:ext cx="5105845" cy="666081"/>
      </dsp:txXfrm>
    </dsp:sp>
    <dsp:sp modelId="{554DFB1B-A75F-42F2-B7D6-CE8D91EF6F70}">
      <dsp:nvSpPr>
        <dsp:cNvPr id="0" name=""/>
        <dsp:cNvSpPr/>
      </dsp:nvSpPr>
      <dsp:spPr>
        <a:xfrm>
          <a:off x="262155" y="216885"/>
          <a:ext cx="357612" cy="350938"/>
        </a:xfrm>
        <a:prstGeom prst="ellipse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#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2919" cy="339884"/>
          </a:xfrm>
          <a:prstGeom prst="rect">
            <a:avLst/>
          </a:prstGeom>
        </p:spPr>
        <p:txBody>
          <a:bodyPr vert="horz" lIns="107049" tIns="53524" rIns="107049" bIns="53524" rtlCol="0"/>
          <a:lstStyle>
            <a:lvl1pPr algn="l">
              <a:defRPr sz="14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5171" y="1"/>
            <a:ext cx="4302919" cy="339884"/>
          </a:xfrm>
          <a:prstGeom prst="rect">
            <a:avLst/>
          </a:prstGeom>
        </p:spPr>
        <p:txBody>
          <a:bodyPr vert="horz" lIns="107049" tIns="53524" rIns="107049" bIns="53524" rtlCol="0"/>
          <a:lstStyle>
            <a:lvl1pPr algn="r">
              <a:defRPr sz="1400"/>
            </a:lvl1pPr>
          </a:lstStyle>
          <a:p>
            <a:fld id="{00287AB8-7168-4844-B933-2B30F3E087D9}" type="datetimeFigureOut">
              <a:rPr lang="ru-RU" smtClean="0"/>
              <a:pPr/>
              <a:t>28.04.2026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698750" y="509588"/>
            <a:ext cx="4532313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07049" tIns="53524" rIns="107049" bIns="53524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2982" y="3228897"/>
            <a:ext cx="7943850" cy="3058954"/>
          </a:xfrm>
          <a:prstGeom prst="rect">
            <a:avLst/>
          </a:prstGeom>
        </p:spPr>
        <p:txBody>
          <a:bodyPr vert="horz" lIns="107049" tIns="53524" rIns="107049" bIns="53524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455694"/>
            <a:ext cx="4302919" cy="339884"/>
          </a:xfrm>
          <a:prstGeom prst="rect">
            <a:avLst/>
          </a:prstGeom>
        </p:spPr>
        <p:txBody>
          <a:bodyPr vert="horz" lIns="107049" tIns="53524" rIns="107049" bIns="53524" rtlCol="0" anchor="b"/>
          <a:lstStyle>
            <a:lvl1pPr algn="l">
              <a:defRPr sz="14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5171" y="6455694"/>
            <a:ext cx="4302919" cy="339884"/>
          </a:xfrm>
          <a:prstGeom prst="rect">
            <a:avLst/>
          </a:prstGeom>
        </p:spPr>
        <p:txBody>
          <a:bodyPr vert="horz" lIns="107049" tIns="53524" rIns="107049" bIns="53524" rtlCol="0" anchor="b"/>
          <a:lstStyle>
            <a:lvl1pPr algn="r">
              <a:defRPr sz="1400"/>
            </a:lvl1pPr>
          </a:lstStyle>
          <a:p>
            <a:fld id="{2A6569E2-BAA5-44E8-97B7-6FDAD7C209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63829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78533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99720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47818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29517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03824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63034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63068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38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00504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49118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83703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4/28/2026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643401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1541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13" Type="http://schemas.openxmlformats.org/officeDocument/2006/relationships/diagramQuickStyle" Target="../diagrams/quickStyle2.xml"/><Relationship Id="rId18" Type="http://schemas.openxmlformats.org/officeDocument/2006/relationships/diagramQuickStyle" Target="../diagrams/quickStyle3.xml"/><Relationship Id="rId3" Type="http://schemas.openxmlformats.org/officeDocument/2006/relationships/image" Target="../media/image3.png"/><Relationship Id="rId21" Type="http://schemas.openxmlformats.org/officeDocument/2006/relationships/image" Target="../media/image8.png"/><Relationship Id="rId7" Type="http://schemas.openxmlformats.org/officeDocument/2006/relationships/diagramLayout" Target="../diagrams/layout1.xml"/><Relationship Id="rId12" Type="http://schemas.openxmlformats.org/officeDocument/2006/relationships/diagramLayout" Target="../diagrams/layout2.xml"/><Relationship Id="rId17" Type="http://schemas.openxmlformats.org/officeDocument/2006/relationships/diagramLayout" Target="../diagrams/layout3.xml"/><Relationship Id="rId2" Type="http://schemas.openxmlformats.org/officeDocument/2006/relationships/image" Target="../media/image2.png"/><Relationship Id="rId16" Type="http://schemas.openxmlformats.org/officeDocument/2006/relationships/diagramData" Target="../diagrams/data3.xml"/><Relationship Id="rId20" Type="http://schemas.microsoft.com/office/2007/relationships/diagramDrawing" Target="../diagrams/drawing3.xml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1.xml"/><Relationship Id="rId11" Type="http://schemas.openxmlformats.org/officeDocument/2006/relationships/diagramData" Target="../diagrams/data2.xml"/><Relationship Id="rId5" Type="http://schemas.openxmlformats.org/officeDocument/2006/relationships/image" Target="../media/image5.jpeg"/><Relationship Id="rId15" Type="http://schemas.microsoft.com/office/2007/relationships/diagramDrawing" Target="../diagrams/drawing2.xml"/><Relationship Id="rId10" Type="http://schemas.microsoft.com/office/2007/relationships/diagramDrawing" Target="../diagrams/drawing1.xml"/><Relationship Id="rId19" Type="http://schemas.openxmlformats.org/officeDocument/2006/relationships/diagramColors" Target="../diagrams/colors3.xml"/><Relationship Id="rId4" Type="http://schemas.openxmlformats.org/officeDocument/2006/relationships/image" Target="../media/image4.png"/><Relationship Id="rId9" Type="http://schemas.openxmlformats.org/officeDocument/2006/relationships/diagramColors" Target="../diagrams/colors1.xml"/><Relationship Id="rId14" Type="http://schemas.openxmlformats.org/officeDocument/2006/relationships/diagramColors" Target="../diagrams/colors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12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pn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8597" y="1433311"/>
            <a:ext cx="5425403" cy="3710189"/>
          </a:xfrm>
          <a:prstGeom prst="rect">
            <a:avLst/>
          </a:prstGeom>
          <a:effectLst>
            <a:softEdge rad="381000"/>
          </a:effectLst>
        </p:spPr>
      </p:pic>
      <p:sp>
        <p:nvSpPr>
          <p:cNvPr id="4" name="object 4"/>
          <p:cNvSpPr txBox="1"/>
          <p:nvPr/>
        </p:nvSpPr>
        <p:spPr>
          <a:xfrm>
            <a:off x="817767" y="3638550"/>
            <a:ext cx="4276725" cy="12439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10" dirty="0">
                <a:latin typeface="Cambria"/>
                <a:cs typeface="Cambria"/>
              </a:rPr>
              <a:t>Докладчик</a:t>
            </a:r>
            <a:r>
              <a:rPr sz="2000" b="1" spc="-10" dirty="0">
                <a:latin typeface="Tahoma"/>
                <a:cs typeface="Tahoma"/>
              </a:rPr>
              <a:t>:</a:t>
            </a:r>
            <a:endParaRPr sz="2000" dirty="0">
              <a:latin typeface="Tahoma"/>
              <a:cs typeface="Tahoma"/>
            </a:endParaRPr>
          </a:p>
          <a:p>
            <a:pPr marL="12700" marR="5080">
              <a:lnSpc>
                <a:spcPct val="100000"/>
              </a:lnSpc>
              <a:spcBef>
                <a:spcPts val="5"/>
              </a:spcBef>
            </a:pPr>
            <a:r>
              <a:rPr sz="2000" b="1" dirty="0">
                <a:latin typeface="Cambria"/>
                <a:cs typeface="Cambria"/>
              </a:rPr>
              <a:t>Начальник</a:t>
            </a:r>
            <a:r>
              <a:rPr sz="2000" b="1" spc="-15" dirty="0">
                <a:latin typeface="Cambria"/>
                <a:cs typeface="Cambria"/>
              </a:rPr>
              <a:t> </a:t>
            </a:r>
            <a:r>
              <a:rPr lang="ru-RU" sz="2000" b="1" dirty="0" smtClean="0">
                <a:latin typeface="Cambria"/>
                <a:cs typeface="Cambria"/>
              </a:rPr>
              <a:t>Управления</a:t>
            </a:r>
            <a:r>
              <a:rPr sz="2000" b="1" spc="-80" dirty="0" smtClean="0">
                <a:latin typeface="Cambria"/>
                <a:cs typeface="Cambria"/>
              </a:rPr>
              <a:t> </a:t>
            </a:r>
            <a:r>
              <a:rPr lang="ru-RU" sz="2000" b="1" spc="-10" dirty="0" smtClean="0">
                <a:latin typeface="Cambria"/>
                <a:cs typeface="Cambria"/>
              </a:rPr>
              <a:t>капитального строительства</a:t>
            </a:r>
            <a:r>
              <a:rPr sz="2000" b="1" spc="-10" dirty="0" smtClean="0">
                <a:latin typeface="Tahoma"/>
                <a:cs typeface="Tahoma"/>
              </a:rPr>
              <a:t>:</a:t>
            </a:r>
            <a:endParaRPr sz="2000" dirty="0">
              <a:latin typeface="Tahoma"/>
              <a:cs typeface="Tahoma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000" b="1" dirty="0">
                <a:latin typeface="Cambria"/>
                <a:cs typeface="Cambria"/>
              </a:rPr>
              <a:t>Шипунов</a:t>
            </a:r>
            <a:r>
              <a:rPr sz="2000" b="1" spc="-50" dirty="0">
                <a:latin typeface="Cambria"/>
                <a:cs typeface="Cambria"/>
              </a:rPr>
              <a:t> </a:t>
            </a:r>
            <a:r>
              <a:rPr sz="2000" b="1" dirty="0">
                <a:latin typeface="Cambria"/>
                <a:cs typeface="Cambria"/>
              </a:rPr>
              <a:t>Павел </a:t>
            </a:r>
            <a:r>
              <a:rPr sz="2000" b="1" spc="-10" dirty="0">
                <a:latin typeface="Cambria"/>
                <a:cs typeface="Cambria"/>
              </a:rPr>
              <a:t>Александрович</a:t>
            </a:r>
            <a:endParaRPr sz="2000" dirty="0">
              <a:latin typeface="Cambria"/>
              <a:cs typeface="Cambria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1447800" y="514350"/>
            <a:ext cx="6781800" cy="1858201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065" marR="5080" algn="ctr">
              <a:lnSpc>
                <a:spcPct val="100000"/>
              </a:lnSpc>
              <a:spcBef>
                <a:spcPts val="90"/>
              </a:spcBef>
            </a:pPr>
            <a:r>
              <a:rPr lang="ru-RU" sz="2400" dirty="0" smtClean="0">
                <a:latin typeface="Cambria" pitchFamily="18" charset="0"/>
                <a:cs typeface="Arial" panose="020B0604020202020204" pitchFamily="34" charset="0"/>
              </a:rPr>
              <a:t>Синхронизация планов ремонта дорог, объектов благоустройства с планами ремонта инженерно-технических сетей, располагающихся в границах ремонтируемых объектов</a:t>
            </a:r>
            <a:endParaRPr sz="2400" dirty="0">
              <a:latin typeface="Cambria" pitchFamily="18" charset="0"/>
              <a:cs typeface="Cambria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4864" y="96011"/>
            <a:ext cx="178435" cy="4942840"/>
          </a:xfrm>
          <a:custGeom>
            <a:avLst/>
            <a:gdLst/>
            <a:ahLst/>
            <a:cxnLst/>
            <a:rect l="l" t="t" r="r" b="b"/>
            <a:pathLst>
              <a:path w="178435" h="4942840">
                <a:moveTo>
                  <a:pt x="178308" y="0"/>
                </a:moveTo>
                <a:lnTo>
                  <a:pt x="0" y="0"/>
                </a:lnTo>
                <a:lnTo>
                  <a:pt x="0" y="4942332"/>
                </a:lnTo>
                <a:lnTo>
                  <a:pt x="178308" y="4942332"/>
                </a:lnTo>
                <a:lnTo>
                  <a:pt x="17830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2" name="object 12"/>
          <p:cNvGrpSpPr/>
          <p:nvPr/>
        </p:nvGrpSpPr>
        <p:grpSpPr>
          <a:xfrm>
            <a:off x="-26194" y="16669"/>
            <a:ext cx="5155470" cy="5180839"/>
            <a:chOff x="0" y="0"/>
            <a:chExt cx="5792724" cy="5143500"/>
          </a:xfrm>
        </p:grpSpPr>
        <p:pic>
          <p:nvPicPr>
            <p:cNvPr id="13" name="object 1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8871" y="96011"/>
              <a:ext cx="498347" cy="4928616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33172" y="713231"/>
              <a:ext cx="384047" cy="493775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680" y="4503420"/>
              <a:ext cx="614108" cy="534922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37743" y="178307"/>
              <a:ext cx="379475" cy="411479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0" y="0"/>
              <a:ext cx="5792724" cy="5143500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1666" t="12963" r="1666" b="11481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33932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95000"/>
            <a:alpha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object 7"/>
          <p:cNvGrpSpPr/>
          <p:nvPr/>
        </p:nvGrpSpPr>
        <p:grpSpPr>
          <a:xfrm>
            <a:off x="7680" y="96011"/>
            <a:ext cx="614108" cy="4942840"/>
            <a:chOff x="7680" y="96011"/>
            <a:chExt cx="614108" cy="4942840"/>
          </a:xfrm>
        </p:grpSpPr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8871" y="96011"/>
              <a:ext cx="498347" cy="4928616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54863" y="96011"/>
              <a:ext cx="178435" cy="4942840"/>
            </a:xfrm>
            <a:custGeom>
              <a:avLst/>
              <a:gdLst/>
              <a:ahLst/>
              <a:cxnLst/>
              <a:rect l="l" t="t" r="r" b="b"/>
              <a:pathLst>
                <a:path w="178435" h="4942840">
                  <a:moveTo>
                    <a:pt x="178308" y="0"/>
                  </a:moveTo>
                  <a:lnTo>
                    <a:pt x="0" y="0"/>
                  </a:lnTo>
                  <a:lnTo>
                    <a:pt x="0" y="4942332"/>
                  </a:lnTo>
                  <a:lnTo>
                    <a:pt x="178308" y="4942332"/>
                  </a:lnTo>
                  <a:lnTo>
                    <a:pt x="17830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33171" y="713231"/>
              <a:ext cx="384047" cy="493775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680" y="4503420"/>
              <a:ext cx="614108" cy="534922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37744" y="178307"/>
              <a:ext cx="379475" cy="411479"/>
            </a:xfrm>
            <a:prstGeom prst="rect">
              <a:avLst/>
            </a:prstGeom>
          </p:spPr>
        </p:pic>
      </p:grp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299016710"/>
              </p:ext>
            </p:extLst>
          </p:nvPr>
        </p:nvGraphicFramePr>
        <p:xfrm>
          <a:off x="619411" y="1207007"/>
          <a:ext cx="5270170" cy="7269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23" name="object 23"/>
          <p:cNvSpPr txBox="1">
            <a:spLocks noGrp="1"/>
          </p:cNvSpPr>
          <p:nvPr>
            <p:ph type="title"/>
          </p:nvPr>
        </p:nvSpPr>
        <p:spPr>
          <a:xfrm>
            <a:off x="858395" y="275521"/>
            <a:ext cx="2880995" cy="33274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2000" dirty="0"/>
              <a:t>Обоснование</a:t>
            </a:r>
            <a:r>
              <a:rPr sz="2000" spc="-85" dirty="0"/>
              <a:t> </a:t>
            </a:r>
            <a:r>
              <a:rPr sz="2000" spc="-10" dirty="0"/>
              <a:t>выбора:</a:t>
            </a:r>
            <a:endParaRPr sz="2000" dirty="0"/>
          </a:p>
        </p:txBody>
      </p:sp>
      <p:graphicFrame>
        <p:nvGraphicFramePr>
          <p:cNvPr id="14" name="Схема 13"/>
          <p:cNvGraphicFramePr/>
          <p:nvPr>
            <p:extLst>
              <p:ext uri="{D42A27DB-BD31-4B8C-83A1-F6EECF244321}">
                <p14:modId xmlns:p14="http://schemas.microsoft.com/office/powerpoint/2010/main" val="2360671140"/>
              </p:ext>
            </p:extLst>
          </p:nvPr>
        </p:nvGraphicFramePr>
        <p:xfrm>
          <a:off x="617217" y="1981217"/>
          <a:ext cx="5272363" cy="6667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1" r:lo="rId12" r:qs="rId13" r:cs="rId14"/>
          </a:graphicData>
        </a:graphic>
      </p:graphicFrame>
      <p:graphicFrame>
        <p:nvGraphicFramePr>
          <p:cNvPr id="53" name="Схема 52"/>
          <p:cNvGraphicFramePr/>
          <p:nvPr>
            <p:extLst>
              <p:ext uri="{D42A27DB-BD31-4B8C-83A1-F6EECF244321}">
                <p14:modId xmlns:p14="http://schemas.microsoft.com/office/powerpoint/2010/main" val="685946554"/>
              </p:ext>
            </p:extLst>
          </p:nvPr>
        </p:nvGraphicFramePr>
        <p:xfrm>
          <a:off x="5252223" y="1850663"/>
          <a:ext cx="3608236" cy="5316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6" r:lo="rId17" r:qs="rId18" r:cs="rId19"/>
          </a:graphicData>
        </a:graphic>
      </p:graphicFrame>
      <p:sp>
        <p:nvSpPr>
          <p:cNvPr id="49" name="object 40">
            <a:extLst>
              <a:ext uri="{FF2B5EF4-FFF2-40B4-BE49-F238E27FC236}">
                <a16:creationId xmlns="" xmlns:a16="http://schemas.microsoft.com/office/drawing/2014/main" id="{570F97D3-6CC5-3438-20BA-F866504562EE}"/>
              </a:ext>
            </a:extLst>
          </p:cNvPr>
          <p:cNvSpPr txBox="1"/>
          <p:nvPr/>
        </p:nvSpPr>
        <p:spPr>
          <a:xfrm>
            <a:off x="977772" y="875705"/>
            <a:ext cx="3390265" cy="33337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lang="ru-RU" sz="2000" b="1" dirty="0">
                <a:latin typeface="Arial"/>
                <a:cs typeface="Arial"/>
              </a:rPr>
              <a:t>Проблемы</a:t>
            </a:r>
            <a:r>
              <a:rPr sz="2000" b="1" spc="-10" dirty="0">
                <a:latin typeface="Arial"/>
                <a:cs typeface="Arial"/>
              </a:rPr>
              <a:t>: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70664" y="1453345"/>
            <a:ext cx="3333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1</a:t>
            </a:r>
            <a:endParaRPr lang="ru-RU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903614" y="2198099"/>
            <a:ext cx="3333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2</a:t>
            </a:r>
            <a:endParaRPr lang="ru-RU" b="1" dirty="0"/>
          </a:p>
        </p:txBody>
      </p:sp>
      <p:graphicFrame>
        <p:nvGraphicFramePr>
          <p:cNvPr id="31" name="Таблица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3807005"/>
              </p:ext>
            </p:extLst>
          </p:nvPr>
        </p:nvGraphicFramePr>
        <p:xfrm>
          <a:off x="843155" y="3462900"/>
          <a:ext cx="8017304" cy="1394850"/>
        </p:xfrm>
        <a:graphic>
          <a:graphicData uri="http://schemas.openxmlformats.org/drawingml/2006/table">
            <a:tbl>
              <a:tblPr firstRow="1" firstCol="1" bandRow="1">
                <a:tableStyleId>{7DF18680-E054-41AD-8BC1-D1AEF772440D}</a:tableStyleId>
              </a:tblPr>
              <a:tblGrid>
                <a:gridCol w="586944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2400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2385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1641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Наименование показателя</a:t>
                      </a:r>
                      <a:endParaRPr lang="ru-RU" sz="11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Текущее значение</a:t>
                      </a:r>
                      <a:endParaRPr lang="ru-RU" sz="11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Целевое значение</a:t>
                      </a:r>
                      <a:endParaRPr lang="ru-RU" sz="11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8922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0" i="0" dirty="0" smtClean="0">
                          <a:solidFill>
                            <a:srgbClr val="254265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Синхронизация</a:t>
                      </a:r>
                      <a:r>
                        <a:rPr lang="ru-RU" sz="1100" b="0" i="0" baseline="0" dirty="0" smtClean="0">
                          <a:solidFill>
                            <a:srgbClr val="254265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планирования видов работ по ремонту объектов благоустройства и дорог с плановыми ремонтами сетей, %</a:t>
                      </a:r>
                      <a:endParaRPr lang="ru-RU" sz="1100" b="0" i="0" dirty="0" smtClean="0">
                        <a:solidFill>
                          <a:srgbClr val="254265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 smtClean="0">
                          <a:solidFill>
                            <a:srgbClr val="254265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0%</a:t>
                      </a:r>
                      <a:endParaRPr lang="ru-RU" sz="1100" b="0" dirty="0">
                        <a:solidFill>
                          <a:srgbClr val="254265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solidFill>
                            <a:srgbClr val="254265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 менее 90%</a:t>
                      </a: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89220"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kern="1200" baseline="0" dirty="0" smtClean="0">
                          <a:solidFill>
                            <a:srgbClr val="254265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Количество объектов с нарушением благоустройства после выполнения ремонтных работ, ед.</a:t>
                      </a:r>
                    </a:p>
                  </a:txBody>
                  <a:tcPr marL="51435" marR="51435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 smtClean="0">
                          <a:solidFill>
                            <a:srgbClr val="254265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1</a:t>
                      </a:r>
                      <a:endParaRPr lang="ru-RU" sz="1100" b="0" dirty="0">
                        <a:solidFill>
                          <a:srgbClr val="254265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solidFill>
                            <a:srgbClr val="254265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32" name="TextBox 31"/>
          <p:cNvSpPr txBox="1"/>
          <p:nvPr/>
        </p:nvSpPr>
        <p:spPr>
          <a:xfrm>
            <a:off x="843155" y="2988715"/>
            <a:ext cx="5433860" cy="369332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r>
              <a:rPr lang="ru-RU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ЦЕЛЕВЫЕ </a:t>
            </a:r>
            <a:r>
              <a:rPr 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ПОКАЗАТЕЛИ ПРОЕКТА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6032690" y="875705"/>
            <a:ext cx="2827769" cy="18295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-17134" y="1"/>
            <a:ext cx="674625" cy="5140366"/>
            <a:chOff x="95056" y="219456"/>
            <a:chExt cx="655320" cy="483298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4883" y="219456"/>
              <a:ext cx="530351" cy="4818888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46303" y="219456"/>
              <a:ext cx="187960" cy="4832985"/>
            </a:xfrm>
            <a:custGeom>
              <a:avLst/>
              <a:gdLst/>
              <a:ahLst/>
              <a:cxnLst/>
              <a:rect l="l" t="t" r="r" b="b"/>
              <a:pathLst>
                <a:path w="187960" h="4832985">
                  <a:moveTo>
                    <a:pt x="187452" y="0"/>
                  </a:moveTo>
                  <a:lnTo>
                    <a:pt x="0" y="0"/>
                  </a:lnTo>
                  <a:lnTo>
                    <a:pt x="0" y="4832604"/>
                  </a:lnTo>
                  <a:lnTo>
                    <a:pt x="187452" y="4832604"/>
                  </a:lnTo>
                  <a:lnTo>
                    <a:pt x="18745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33756" y="822960"/>
              <a:ext cx="411480" cy="48006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5056" y="4526279"/>
              <a:ext cx="654748" cy="525778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38327" y="297180"/>
              <a:ext cx="406908" cy="406908"/>
            </a:xfrm>
            <a:prstGeom prst="rect">
              <a:avLst/>
            </a:prstGeom>
          </p:spPr>
        </p:pic>
      </p:grpSp>
      <p:sp>
        <p:nvSpPr>
          <p:cNvPr id="9" name="object 9"/>
          <p:cNvSpPr txBox="1">
            <a:spLocks noGrp="1"/>
          </p:cNvSpPr>
          <p:nvPr>
            <p:ph type="title" idx="4294967295"/>
          </p:nvPr>
        </p:nvSpPr>
        <p:spPr>
          <a:xfrm>
            <a:off x="6165850" y="30163"/>
            <a:ext cx="2978150" cy="30003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394850"/>
                </a:solidFill>
                <a:latin typeface="Trebuchet MS"/>
                <a:cs typeface="Trebuchet MS"/>
              </a:rPr>
              <a:t>Карта</a:t>
            </a:r>
            <a:r>
              <a:rPr sz="1800" spc="-30" dirty="0">
                <a:solidFill>
                  <a:srgbClr val="39485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394850"/>
                </a:solidFill>
                <a:latin typeface="Trebuchet MS"/>
                <a:cs typeface="Trebuchet MS"/>
              </a:rPr>
              <a:t>текущего</a:t>
            </a:r>
            <a:r>
              <a:rPr sz="1800" spc="-25" dirty="0">
                <a:solidFill>
                  <a:srgbClr val="394850"/>
                </a:solidFill>
                <a:latin typeface="Trebuchet MS"/>
                <a:cs typeface="Trebuchet MS"/>
              </a:rPr>
              <a:t> </a:t>
            </a:r>
            <a:r>
              <a:rPr sz="1800" spc="-10" dirty="0">
                <a:solidFill>
                  <a:srgbClr val="394850"/>
                </a:solidFill>
                <a:latin typeface="Trebuchet MS"/>
                <a:cs typeface="Trebuchet MS"/>
              </a:rPr>
              <a:t>состояния</a:t>
            </a:r>
            <a:endParaRPr sz="1800" dirty="0">
              <a:latin typeface="Trebuchet MS"/>
              <a:cs typeface="Trebuchet MS"/>
            </a:endParaRPr>
          </a:p>
        </p:txBody>
      </p:sp>
      <p:sp>
        <p:nvSpPr>
          <p:cNvPr id="122" name="object 122"/>
          <p:cNvSpPr txBox="1"/>
          <p:nvPr/>
        </p:nvSpPr>
        <p:spPr>
          <a:xfrm>
            <a:off x="810789" y="1019559"/>
            <a:ext cx="835312" cy="84574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Формирует планы работ по ремонту объектов благоустройства на очередной год, утверждает его в АЗС</a:t>
            </a:r>
          </a:p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(</a:t>
            </a:r>
            <a:r>
              <a:rPr lang="ru-RU" sz="650" spc="-10" dirty="0" smtClean="0">
                <a:solidFill>
                  <a:srgbClr val="FF0000"/>
                </a:solidFill>
                <a:latin typeface="Microsoft Sans Serif"/>
                <a:cs typeface="Microsoft Sans Serif"/>
              </a:rPr>
              <a:t>в срок до 15 ноября</a:t>
            </a:r>
            <a:r>
              <a:rPr lang="ru-RU" sz="650" spc="-10" dirty="0" smtClean="0">
                <a:latin typeface="Microsoft Sans Serif"/>
                <a:cs typeface="Microsoft Sans Serif"/>
              </a:rPr>
              <a:t>)</a:t>
            </a:r>
            <a:endParaRPr lang="ru-RU" sz="650" spc="-10" dirty="0">
              <a:latin typeface="Microsoft Sans Serif"/>
              <a:cs typeface="Microsoft Sans Serif"/>
            </a:endParaRPr>
          </a:p>
        </p:txBody>
      </p:sp>
      <p:sp>
        <p:nvSpPr>
          <p:cNvPr id="126" name="object 126"/>
          <p:cNvSpPr txBox="1"/>
          <p:nvPr/>
        </p:nvSpPr>
        <p:spPr>
          <a:xfrm>
            <a:off x="4140424" y="360351"/>
            <a:ext cx="874216" cy="294311"/>
          </a:xfrm>
          <a:prstGeom prst="rect">
            <a:avLst/>
          </a:prstGeom>
          <a:solidFill>
            <a:srgbClr val="0D5BDC"/>
          </a:solidFill>
          <a:ln w="9144">
            <a:solidFill>
              <a:srgbClr val="748D99"/>
            </a:solidFill>
          </a:ln>
        </p:spPr>
        <p:txBody>
          <a:bodyPr vert="horz" wrap="square" lIns="0" tIns="78105" rIns="0" bIns="0" rtlCol="0">
            <a:spAutoFit/>
          </a:bodyPr>
          <a:lstStyle/>
          <a:p>
            <a:pPr marL="1588" algn="ctr">
              <a:lnSpc>
                <a:spcPct val="100000"/>
              </a:lnSpc>
              <a:spcBef>
                <a:spcPts val="615"/>
              </a:spcBef>
            </a:pPr>
            <a:r>
              <a:rPr lang="ru-RU" sz="700" b="1" spc="-10" dirty="0" smtClean="0">
                <a:solidFill>
                  <a:srgbClr val="FFFFFF"/>
                </a:solidFill>
                <a:latin typeface="Arial"/>
                <a:cs typeface="Arial"/>
              </a:rPr>
              <a:t>Администрация ЗАТО Северск</a:t>
            </a:r>
          </a:p>
        </p:txBody>
      </p:sp>
      <p:sp>
        <p:nvSpPr>
          <p:cNvPr id="135" name="object 135"/>
          <p:cNvSpPr/>
          <p:nvPr/>
        </p:nvSpPr>
        <p:spPr>
          <a:xfrm>
            <a:off x="806127" y="828584"/>
            <a:ext cx="841375" cy="170601"/>
          </a:xfrm>
          <a:custGeom>
            <a:avLst/>
            <a:gdLst/>
            <a:ahLst/>
            <a:cxnLst/>
            <a:rect l="l" t="t" r="r" b="b"/>
            <a:pathLst>
              <a:path w="841375" h="361315">
                <a:moveTo>
                  <a:pt x="841247" y="0"/>
                </a:moveTo>
                <a:lnTo>
                  <a:pt x="0" y="0"/>
                </a:lnTo>
                <a:lnTo>
                  <a:pt x="0" y="361188"/>
                </a:lnTo>
                <a:lnTo>
                  <a:pt x="841247" y="361188"/>
                </a:lnTo>
                <a:lnTo>
                  <a:pt x="841247" y="0"/>
                </a:lnTo>
                <a:close/>
              </a:path>
            </a:pathLst>
          </a:custGeom>
          <a:solidFill>
            <a:srgbClr val="78909C"/>
          </a:solidFill>
        </p:spPr>
        <p:txBody>
          <a:bodyPr wrap="square" lIns="0" tIns="0" rIns="0" bIns="0" rtlCol="0"/>
          <a:lstStyle/>
          <a:p>
            <a:pPr algn="ctr"/>
            <a:r>
              <a:rPr lang="ru-RU" sz="9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УЖКХ </a:t>
            </a:r>
            <a:r>
              <a:rPr lang="ru-RU" sz="9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ТиС</a:t>
            </a:r>
            <a:endParaRPr sz="9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7" name="object 135"/>
          <p:cNvSpPr/>
          <p:nvPr/>
        </p:nvSpPr>
        <p:spPr>
          <a:xfrm>
            <a:off x="2056716" y="826317"/>
            <a:ext cx="841375" cy="170601"/>
          </a:xfrm>
          <a:custGeom>
            <a:avLst/>
            <a:gdLst/>
            <a:ahLst/>
            <a:cxnLst/>
            <a:rect l="l" t="t" r="r" b="b"/>
            <a:pathLst>
              <a:path w="841375" h="361315">
                <a:moveTo>
                  <a:pt x="841247" y="0"/>
                </a:moveTo>
                <a:lnTo>
                  <a:pt x="0" y="0"/>
                </a:lnTo>
                <a:lnTo>
                  <a:pt x="0" y="361188"/>
                </a:lnTo>
                <a:lnTo>
                  <a:pt x="841247" y="361188"/>
                </a:lnTo>
                <a:lnTo>
                  <a:pt x="841247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</p:spPr>
        <p:txBody>
          <a:bodyPr wrap="square" lIns="0" tIns="0" rIns="0" bIns="0" rtlCol="0"/>
          <a:lstStyle/>
          <a:p>
            <a:pPr algn="ctr"/>
            <a:r>
              <a:rPr lang="ru-RU" sz="9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УКС</a:t>
            </a:r>
            <a:endParaRPr sz="9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8" name="object 122"/>
          <p:cNvSpPr txBox="1"/>
          <p:nvPr/>
        </p:nvSpPr>
        <p:spPr>
          <a:xfrm>
            <a:off x="806127" y="1885678"/>
            <a:ext cx="835312" cy="6405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Формирует перечень дорог не отвечающих требованиям и представляет его в УКС </a:t>
            </a:r>
          </a:p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(</a:t>
            </a:r>
            <a:r>
              <a:rPr lang="ru-RU" sz="650" spc="-10" dirty="0" smtClean="0">
                <a:solidFill>
                  <a:srgbClr val="FF0000"/>
                </a:solidFill>
                <a:latin typeface="Microsoft Sans Serif"/>
                <a:cs typeface="Microsoft Sans Serif"/>
              </a:rPr>
              <a:t>в срок до 01 ноября</a:t>
            </a:r>
            <a:r>
              <a:rPr lang="ru-RU" sz="650" spc="-10" dirty="0" smtClean="0">
                <a:latin typeface="Microsoft Sans Serif"/>
                <a:cs typeface="Microsoft Sans Serif"/>
              </a:rPr>
              <a:t>)</a:t>
            </a:r>
            <a:endParaRPr lang="ru-RU" sz="650" spc="-10" dirty="0">
              <a:latin typeface="Microsoft Sans Serif"/>
              <a:cs typeface="Microsoft Sans Serif"/>
            </a:endParaRPr>
          </a:p>
        </p:txBody>
      </p:sp>
      <p:cxnSp>
        <p:nvCxnSpPr>
          <p:cNvPr id="13" name="Прямая со стрелкой 12"/>
          <p:cNvCxnSpPr>
            <a:stCxn id="148" idx="3"/>
          </p:cNvCxnSpPr>
          <p:nvPr/>
        </p:nvCxnSpPr>
        <p:spPr>
          <a:xfrm flipV="1">
            <a:off x="1641439" y="996918"/>
            <a:ext cx="411692" cy="12090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Соединительная линия уступом 19"/>
          <p:cNvCxnSpPr>
            <a:stCxn id="152" idx="3"/>
            <a:endCxn id="126" idx="1"/>
          </p:cNvCxnSpPr>
          <p:nvPr/>
        </p:nvCxnSpPr>
        <p:spPr>
          <a:xfrm flipV="1">
            <a:off x="2888443" y="507507"/>
            <a:ext cx="1251981" cy="753610"/>
          </a:xfrm>
          <a:prstGeom prst="bentConnector3">
            <a:avLst>
              <a:gd name="adj1" fmla="val 9541"/>
            </a:avLst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2" name="object 122"/>
          <p:cNvSpPr txBox="1"/>
          <p:nvPr/>
        </p:nvSpPr>
        <p:spPr>
          <a:xfrm>
            <a:off x="2053131" y="992133"/>
            <a:ext cx="835312" cy="53796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Согласовывает перечень объектов ремонта дорог на очередной год с АЗС</a:t>
            </a:r>
          </a:p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(</a:t>
            </a:r>
            <a:r>
              <a:rPr lang="ru-RU" sz="650" spc="-10" dirty="0" smtClean="0">
                <a:solidFill>
                  <a:srgbClr val="FF0000"/>
                </a:solidFill>
                <a:latin typeface="Microsoft Sans Serif"/>
                <a:cs typeface="Microsoft Sans Serif"/>
              </a:rPr>
              <a:t>в срок до 15 ноября</a:t>
            </a:r>
            <a:r>
              <a:rPr lang="ru-RU" sz="650" spc="-10" dirty="0" smtClean="0">
                <a:latin typeface="Microsoft Sans Serif"/>
                <a:cs typeface="Microsoft Sans Serif"/>
              </a:rPr>
              <a:t>)</a:t>
            </a:r>
            <a:endParaRPr lang="ru-RU" sz="650" spc="-10" dirty="0">
              <a:latin typeface="Microsoft Sans Serif"/>
              <a:cs typeface="Microsoft Sans Serif"/>
            </a:endParaRPr>
          </a:p>
        </p:txBody>
      </p:sp>
      <p:cxnSp>
        <p:nvCxnSpPr>
          <p:cNvPr id="153" name="Соединительная линия уступом 152"/>
          <p:cNvCxnSpPr>
            <a:endCxn id="126" idx="1"/>
          </p:cNvCxnSpPr>
          <p:nvPr/>
        </p:nvCxnSpPr>
        <p:spPr>
          <a:xfrm flipV="1">
            <a:off x="961427" y="507507"/>
            <a:ext cx="3178997" cy="332238"/>
          </a:xfrm>
          <a:prstGeom prst="bentConnector3">
            <a:avLst>
              <a:gd name="adj1" fmla="val -78"/>
            </a:avLst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>
            <a:stCxn id="152" idx="2"/>
          </p:cNvCxnSpPr>
          <p:nvPr/>
        </p:nvCxnSpPr>
        <p:spPr>
          <a:xfrm>
            <a:off x="2470787" y="1530101"/>
            <a:ext cx="6616" cy="1272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5" name="object 122"/>
          <p:cNvSpPr txBox="1"/>
          <p:nvPr/>
        </p:nvSpPr>
        <p:spPr>
          <a:xfrm>
            <a:off x="2053131" y="1661967"/>
            <a:ext cx="835312" cy="33278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Разрабатывает ПСД</a:t>
            </a:r>
          </a:p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(</a:t>
            </a:r>
            <a:r>
              <a:rPr lang="ru-RU" sz="650" spc="-10" dirty="0" smtClean="0">
                <a:solidFill>
                  <a:srgbClr val="FF0000"/>
                </a:solidFill>
                <a:latin typeface="Microsoft Sans Serif"/>
                <a:cs typeface="Microsoft Sans Serif"/>
              </a:rPr>
              <a:t>в срок до 15 декабря</a:t>
            </a:r>
            <a:r>
              <a:rPr lang="ru-RU" sz="650" spc="-10" dirty="0" smtClean="0">
                <a:latin typeface="Microsoft Sans Serif"/>
                <a:cs typeface="Microsoft Sans Serif"/>
              </a:rPr>
              <a:t>)</a:t>
            </a:r>
            <a:endParaRPr lang="ru-RU" sz="650" spc="-10" dirty="0">
              <a:latin typeface="Microsoft Sans Serif"/>
              <a:cs typeface="Microsoft Sans Serif"/>
            </a:endParaRPr>
          </a:p>
        </p:txBody>
      </p:sp>
      <p:cxnSp>
        <p:nvCxnSpPr>
          <p:cNvPr id="158" name="Прямая со стрелкой 157"/>
          <p:cNvCxnSpPr/>
          <p:nvPr/>
        </p:nvCxnSpPr>
        <p:spPr>
          <a:xfrm>
            <a:off x="2470787" y="1997198"/>
            <a:ext cx="6616" cy="1272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1" name="object 122"/>
          <p:cNvSpPr txBox="1"/>
          <p:nvPr/>
        </p:nvSpPr>
        <p:spPr>
          <a:xfrm>
            <a:off x="2053131" y="2129064"/>
            <a:ext cx="835312" cy="53796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Проводит закупки по определению подрядчика</a:t>
            </a:r>
          </a:p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(</a:t>
            </a:r>
            <a:r>
              <a:rPr lang="ru-RU" sz="650" spc="-10" dirty="0" smtClean="0">
                <a:solidFill>
                  <a:srgbClr val="FF0000"/>
                </a:solidFill>
                <a:latin typeface="Microsoft Sans Serif"/>
                <a:cs typeface="Microsoft Sans Serif"/>
              </a:rPr>
              <a:t>в срок до 01 февраля</a:t>
            </a:r>
            <a:r>
              <a:rPr lang="ru-RU" sz="650" spc="-10" dirty="0" smtClean="0">
                <a:latin typeface="Microsoft Sans Serif"/>
                <a:cs typeface="Microsoft Sans Serif"/>
              </a:rPr>
              <a:t>)</a:t>
            </a:r>
            <a:endParaRPr lang="ru-RU" sz="650" spc="-10" dirty="0">
              <a:latin typeface="Microsoft Sans Serif"/>
              <a:cs typeface="Microsoft Sans Serif"/>
            </a:endParaRPr>
          </a:p>
        </p:txBody>
      </p:sp>
      <p:cxnSp>
        <p:nvCxnSpPr>
          <p:cNvPr id="163" name="Прямая со стрелкой 162"/>
          <p:cNvCxnSpPr>
            <a:stCxn id="161" idx="2"/>
            <a:endCxn id="164" idx="0"/>
          </p:cNvCxnSpPr>
          <p:nvPr/>
        </p:nvCxnSpPr>
        <p:spPr>
          <a:xfrm flipH="1">
            <a:off x="2445416" y="2667032"/>
            <a:ext cx="25371" cy="11183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Соединительная линия уступом 38"/>
          <p:cNvCxnSpPr>
            <a:stCxn id="122" idx="1"/>
          </p:cNvCxnSpPr>
          <p:nvPr/>
        </p:nvCxnSpPr>
        <p:spPr>
          <a:xfrm rot="10800000" flipV="1">
            <a:off x="754871" y="1442430"/>
            <a:ext cx="55918" cy="1216427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5" name="object 122"/>
          <p:cNvSpPr txBox="1"/>
          <p:nvPr/>
        </p:nvSpPr>
        <p:spPr>
          <a:xfrm>
            <a:off x="722798" y="2658858"/>
            <a:ext cx="939599" cy="23019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Разрабатывает ПСД</a:t>
            </a:r>
          </a:p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(</a:t>
            </a:r>
            <a:r>
              <a:rPr lang="ru-RU" sz="650" spc="-10" dirty="0" smtClean="0">
                <a:solidFill>
                  <a:srgbClr val="FF0000"/>
                </a:solidFill>
                <a:latin typeface="Microsoft Sans Serif"/>
                <a:cs typeface="Microsoft Sans Serif"/>
              </a:rPr>
              <a:t>в срок до 01 февраля</a:t>
            </a:r>
            <a:r>
              <a:rPr lang="ru-RU" sz="650" spc="-10" dirty="0" smtClean="0">
                <a:latin typeface="Microsoft Sans Serif"/>
                <a:cs typeface="Microsoft Sans Serif"/>
              </a:rPr>
              <a:t>)</a:t>
            </a:r>
            <a:endParaRPr lang="ru-RU" sz="650" spc="-10" dirty="0">
              <a:latin typeface="Microsoft Sans Serif"/>
              <a:cs typeface="Microsoft Sans Serif"/>
            </a:endParaRPr>
          </a:p>
        </p:txBody>
      </p:sp>
      <p:cxnSp>
        <p:nvCxnSpPr>
          <p:cNvPr id="166" name="Прямая со стрелкой 165"/>
          <p:cNvCxnSpPr/>
          <p:nvPr/>
        </p:nvCxnSpPr>
        <p:spPr>
          <a:xfrm>
            <a:off x="1192597" y="2897542"/>
            <a:ext cx="6616" cy="1272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7" name="object 122"/>
          <p:cNvSpPr txBox="1"/>
          <p:nvPr/>
        </p:nvSpPr>
        <p:spPr>
          <a:xfrm>
            <a:off x="728551" y="3021669"/>
            <a:ext cx="933845" cy="43537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Проводит закупки по определению подрядчика</a:t>
            </a:r>
          </a:p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(</a:t>
            </a:r>
            <a:r>
              <a:rPr lang="ru-RU" sz="650" spc="-10" dirty="0" smtClean="0">
                <a:solidFill>
                  <a:srgbClr val="FF0000"/>
                </a:solidFill>
                <a:latin typeface="Microsoft Sans Serif"/>
                <a:cs typeface="Microsoft Sans Serif"/>
              </a:rPr>
              <a:t>в срок до 01 марта</a:t>
            </a:r>
            <a:r>
              <a:rPr lang="ru-RU" sz="650" spc="-10" dirty="0" smtClean="0">
                <a:latin typeface="Microsoft Sans Serif"/>
                <a:cs typeface="Microsoft Sans Serif"/>
              </a:rPr>
              <a:t>)</a:t>
            </a:r>
            <a:endParaRPr lang="ru-RU" sz="650" spc="-10" dirty="0">
              <a:latin typeface="Microsoft Sans Serif"/>
              <a:cs typeface="Microsoft Sans Serif"/>
            </a:endParaRPr>
          </a:p>
        </p:txBody>
      </p:sp>
      <p:cxnSp>
        <p:nvCxnSpPr>
          <p:cNvPr id="169" name="Прямая со стрелкой 168"/>
          <p:cNvCxnSpPr>
            <a:endCxn id="170" idx="0"/>
          </p:cNvCxnSpPr>
          <p:nvPr/>
        </p:nvCxnSpPr>
        <p:spPr>
          <a:xfrm>
            <a:off x="1192597" y="3462416"/>
            <a:ext cx="3879" cy="3197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0" name="object 122"/>
          <p:cNvSpPr txBox="1"/>
          <p:nvPr/>
        </p:nvSpPr>
        <p:spPr>
          <a:xfrm>
            <a:off x="730555" y="3782165"/>
            <a:ext cx="931841" cy="33278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Выполняет работы </a:t>
            </a:r>
          </a:p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(</a:t>
            </a:r>
            <a:r>
              <a:rPr lang="ru-RU" sz="650" spc="-10" dirty="0" smtClean="0">
                <a:solidFill>
                  <a:srgbClr val="FF0000"/>
                </a:solidFill>
                <a:latin typeface="Microsoft Sans Serif"/>
                <a:cs typeface="Microsoft Sans Serif"/>
              </a:rPr>
              <a:t>в период с 01 мая по 01 октября</a:t>
            </a:r>
            <a:r>
              <a:rPr lang="ru-RU" sz="650" spc="-10" dirty="0" smtClean="0">
                <a:latin typeface="Microsoft Sans Serif"/>
                <a:cs typeface="Microsoft Sans Serif"/>
              </a:rPr>
              <a:t>)</a:t>
            </a:r>
            <a:endParaRPr lang="ru-RU" sz="650" spc="-10" dirty="0">
              <a:latin typeface="Microsoft Sans Serif"/>
              <a:cs typeface="Microsoft Sans Serif"/>
            </a:endParaRPr>
          </a:p>
        </p:txBody>
      </p:sp>
      <p:sp>
        <p:nvSpPr>
          <p:cNvPr id="172" name="object 135"/>
          <p:cNvSpPr/>
          <p:nvPr/>
        </p:nvSpPr>
        <p:spPr>
          <a:xfrm>
            <a:off x="3349334" y="933502"/>
            <a:ext cx="956133" cy="170601"/>
          </a:xfrm>
          <a:custGeom>
            <a:avLst/>
            <a:gdLst/>
            <a:ahLst/>
            <a:cxnLst/>
            <a:rect l="l" t="t" r="r" b="b"/>
            <a:pathLst>
              <a:path w="841375" h="361315">
                <a:moveTo>
                  <a:pt x="841247" y="0"/>
                </a:moveTo>
                <a:lnTo>
                  <a:pt x="0" y="0"/>
                </a:lnTo>
                <a:lnTo>
                  <a:pt x="0" y="361188"/>
                </a:lnTo>
                <a:lnTo>
                  <a:pt x="841247" y="361188"/>
                </a:lnTo>
                <a:lnTo>
                  <a:pt x="841247" y="0"/>
                </a:lnTo>
                <a:close/>
              </a:path>
            </a:pathLst>
          </a:custGeom>
          <a:solidFill>
            <a:srgbClr val="00B050"/>
          </a:solidFill>
        </p:spPr>
        <p:txBody>
          <a:bodyPr wrap="square" lIns="0" tIns="0" rIns="0" bIns="0" rtlCol="0"/>
          <a:lstStyle/>
          <a:p>
            <a:pPr algn="ctr"/>
            <a:r>
              <a:rPr lang="ru-RU" sz="9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ОАО ТС</a:t>
            </a:r>
            <a:endParaRPr sz="9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" name="object 122"/>
          <p:cNvSpPr txBox="1"/>
          <p:nvPr/>
        </p:nvSpPr>
        <p:spPr>
          <a:xfrm>
            <a:off x="3353258" y="1096845"/>
            <a:ext cx="952210" cy="74315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Разрабатывает программу капитального ремонта тепловых сетей на очередной год и утверждает ее  в АЗС</a:t>
            </a:r>
          </a:p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(</a:t>
            </a:r>
            <a:r>
              <a:rPr lang="ru-RU" sz="650" spc="-10" dirty="0" smtClean="0">
                <a:solidFill>
                  <a:srgbClr val="FF0000"/>
                </a:solidFill>
                <a:latin typeface="Microsoft Sans Serif"/>
                <a:cs typeface="Microsoft Sans Serif"/>
              </a:rPr>
              <a:t>в срок до 15 ноября</a:t>
            </a:r>
            <a:r>
              <a:rPr lang="ru-RU" sz="650" spc="-10" dirty="0" smtClean="0">
                <a:latin typeface="Microsoft Sans Serif"/>
                <a:cs typeface="Microsoft Sans Serif"/>
              </a:rPr>
              <a:t>)</a:t>
            </a:r>
            <a:endParaRPr lang="ru-RU" sz="650" spc="-10" dirty="0">
              <a:latin typeface="Microsoft Sans Serif"/>
              <a:cs typeface="Microsoft Sans Serif"/>
            </a:endParaRPr>
          </a:p>
        </p:txBody>
      </p:sp>
      <p:sp>
        <p:nvSpPr>
          <p:cNvPr id="175" name="object 122"/>
          <p:cNvSpPr txBox="1"/>
          <p:nvPr/>
        </p:nvSpPr>
        <p:spPr>
          <a:xfrm>
            <a:off x="3349333" y="1899277"/>
            <a:ext cx="956133" cy="105092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Разрабатывает инвестиционную программу, согласовывает с АЗС и утверждает ее в ДТР ТО</a:t>
            </a:r>
          </a:p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(</a:t>
            </a:r>
            <a:r>
              <a:rPr lang="ru-RU" sz="650" spc="-10" dirty="0" smtClean="0">
                <a:solidFill>
                  <a:srgbClr val="FF0000"/>
                </a:solidFill>
                <a:latin typeface="Microsoft Sans Serif"/>
                <a:cs typeface="Microsoft Sans Serif"/>
              </a:rPr>
              <a:t>разрабатывает в срок до 01 апреля предшествующего года, а ДТР ТО утверждает до 15 декабря</a:t>
            </a:r>
            <a:r>
              <a:rPr lang="ru-RU" sz="650" spc="-10" dirty="0" smtClean="0">
                <a:latin typeface="Microsoft Sans Serif"/>
                <a:cs typeface="Microsoft Sans Serif"/>
              </a:rPr>
              <a:t>)</a:t>
            </a:r>
            <a:endParaRPr lang="ru-RU" sz="650" spc="-10" dirty="0">
              <a:latin typeface="Microsoft Sans Serif"/>
              <a:cs typeface="Microsoft Sans Serif"/>
            </a:endParaRPr>
          </a:p>
        </p:txBody>
      </p:sp>
      <p:cxnSp>
        <p:nvCxnSpPr>
          <p:cNvPr id="176" name="Соединительная линия уступом 175"/>
          <p:cNvCxnSpPr/>
          <p:nvPr/>
        </p:nvCxnSpPr>
        <p:spPr>
          <a:xfrm flipV="1">
            <a:off x="3689097" y="649877"/>
            <a:ext cx="451327" cy="268795"/>
          </a:xfrm>
          <a:prstGeom prst="bentConnector3">
            <a:avLst>
              <a:gd name="adj1" fmla="val 1900"/>
            </a:avLst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8" name="Прямая со стрелкой 177"/>
          <p:cNvCxnSpPr/>
          <p:nvPr/>
        </p:nvCxnSpPr>
        <p:spPr>
          <a:xfrm>
            <a:off x="5126726" y="3433300"/>
            <a:ext cx="0" cy="43290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0" name="object 126"/>
          <p:cNvSpPr txBox="1"/>
          <p:nvPr/>
        </p:nvSpPr>
        <p:spPr>
          <a:xfrm>
            <a:off x="3689097" y="3246710"/>
            <a:ext cx="3141010" cy="186590"/>
          </a:xfrm>
          <a:prstGeom prst="rect">
            <a:avLst/>
          </a:prstGeom>
          <a:solidFill>
            <a:srgbClr val="0D5BDC"/>
          </a:solidFill>
          <a:ln w="9144">
            <a:solidFill>
              <a:srgbClr val="748D99"/>
            </a:solidFill>
          </a:ln>
        </p:spPr>
        <p:txBody>
          <a:bodyPr vert="horz" wrap="square" lIns="0" tIns="78105" rIns="0" bIns="0" rtlCol="0">
            <a:spAutoFit/>
          </a:bodyPr>
          <a:lstStyle/>
          <a:p>
            <a:pPr marL="1588" algn="ctr">
              <a:lnSpc>
                <a:spcPct val="100000"/>
              </a:lnSpc>
              <a:spcBef>
                <a:spcPts val="615"/>
              </a:spcBef>
            </a:pPr>
            <a:r>
              <a:rPr lang="ru-RU" sz="700" b="1" spc="-10" dirty="0" smtClean="0">
                <a:solidFill>
                  <a:srgbClr val="FFFFFF"/>
                </a:solidFill>
                <a:latin typeface="Arial"/>
                <a:cs typeface="Arial"/>
              </a:rPr>
              <a:t>ДТР ТО</a:t>
            </a:r>
          </a:p>
        </p:txBody>
      </p:sp>
      <p:cxnSp>
        <p:nvCxnSpPr>
          <p:cNvPr id="181" name="Соединительная линия уступом 180"/>
          <p:cNvCxnSpPr/>
          <p:nvPr/>
        </p:nvCxnSpPr>
        <p:spPr>
          <a:xfrm flipV="1">
            <a:off x="4259828" y="649877"/>
            <a:ext cx="89423" cy="1782854"/>
          </a:xfrm>
          <a:prstGeom prst="bentConnector2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Соединительная линия уступом 54"/>
          <p:cNvCxnSpPr/>
          <p:nvPr/>
        </p:nvCxnSpPr>
        <p:spPr>
          <a:xfrm rot="16200000" flipH="1">
            <a:off x="2386506" y="2309855"/>
            <a:ext cx="2597973" cy="915103"/>
          </a:xfrm>
          <a:prstGeom prst="bentConnector3">
            <a:avLst>
              <a:gd name="adj1" fmla="val 99883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" name="object 135"/>
          <p:cNvSpPr/>
          <p:nvPr/>
        </p:nvSpPr>
        <p:spPr>
          <a:xfrm>
            <a:off x="4511037" y="918671"/>
            <a:ext cx="1198986" cy="170601"/>
          </a:xfrm>
          <a:custGeom>
            <a:avLst/>
            <a:gdLst/>
            <a:ahLst/>
            <a:cxnLst/>
            <a:rect l="l" t="t" r="r" b="b"/>
            <a:pathLst>
              <a:path w="841375" h="361315">
                <a:moveTo>
                  <a:pt x="841247" y="0"/>
                </a:moveTo>
                <a:lnTo>
                  <a:pt x="0" y="0"/>
                </a:lnTo>
                <a:lnTo>
                  <a:pt x="0" y="361188"/>
                </a:lnTo>
                <a:lnTo>
                  <a:pt x="841247" y="361188"/>
                </a:lnTo>
                <a:lnTo>
                  <a:pt x="841247" y="0"/>
                </a:lnTo>
                <a:close/>
              </a:path>
            </a:pathLst>
          </a:custGeom>
          <a:solidFill>
            <a:srgbClr val="00B050"/>
          </a:solidFill>
        </p:spPr>
        <p:txBody>
          <a:bodyPr wrap="square" lIns="0" tIns="0" rIns="0" bIns="0" rtlCol="0"/>
          <a:lstStyle/>
          <a:p>
            <a:pPr algn="ctr"/>
            <a:r>
              <a:rPr lang="ru-RU" sz="9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АО СВК</a:t>
            </a:r>
            <a:endParaRPr sz="9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5" name="object 122"/>
          <p:cNvSpPr txBox="1"/>
          <p:nvPr/>
        </p:nvSpPr>
        <p:spPr>
          <a:xfrm>
            <a:off x="4503432" y="1100641"/>
            <a:ext cx="1206591" cy="84574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Разрабатывает производственную программу капитального ремонта водопроводных и канализационных сетей сетей на очередной год и утверждает ее  в АЗС</a:t>
            </a:r>
          </a:p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(</a:t>
            </a:r>
            <a:r>
              <a:rPr lang="ru-RU" sz="650" spc="-10" dirty="0" smtClean="0">
                <a:solidFill>
                  <a:srgbClr val="FF0000"/>
                </a:solidFill>
                <a:latin typeface="Microsoft Sans Serif"/>
                <a:cs typeface="Microsoft Sans Serif"/>
              </a:rPr>
              <a:t>в срок до 15 ноября</a:t>
            </a:r>
            <a:r>
              <a:rPr lang="ru-RU" sz="650" spc="-10" dirty="0" smtClean="0">
                <a:latin typeface="Microsoft Sans Serif"/>
                <a:cs typeface="Microsoft Sans Serif"/>
              </a:rPr>
              <a:t>)</a:t>
            </a:r>
            <a:endParaRPr lang="ru-RU" sz="650" spc="-10" dirty="0">
              <a:latin typeface="Microsoft Sans Serif"/>
              <a:cs typeface="Microsoft Sans Serif"/>
            </a:endParaRPr>
          </a:p>
        </p:txBody>
      </p:sp>
      <p:cxnSp>
        <p:nvCxnSpPr>
          <p:cNvPr id="61" name="Прямая со стрелкой 60"/>
          <p:cNvCxnSpPr/>
          <p:nvPr/>
        </p:nvCxnSpPr>
        <p:spPr>
          <a:xfrm>
            <a:off x="4800600" y="649877"/>
            <a:ext cx="0" cy="302009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3" name="Прямая со стрелкой 202"/>
          <p:cNvCxnSpPr>
            <a:stCxn id="175" idx="2"/>
          </p:cNvCxnSpPr>
          <p:nvPr/>
        </p:nvCxnSpPr>
        <p:spPr>
          <a:xfrm flipH="1">
            <a:off x="3827399" y="2950206"/>
            <a:ext cx="1" cy="27600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" name="object 122"/>
          <p:cNvSpPr txBox="1"/>
          <p:nvPr/>
        </p:nvSpPr>
        <p:spPr>
          <a:xfrm>
            <a:off x="4131670" y="3852691"/>
            <a:ext cx="2135927" cy="4482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ОАО ТС, АО СВК и ООО Электросети </a:t>
            </a:r>
          </a:p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Выполняют работы после утверждения производственных и инвестиционных программ</a:t>
            </a:r>
          </a:p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(</a:t>
            </a:r>
            <a:r>
              <a:rPr lang="ru-RU" sz="650" spc="-10" dirty="0" smtClean="0">
                <a:solidFill>
                  <a:srgbClr val="FF0000"/>
                </a:solidFill>
                <a:latin typeface="Microsoft Sans Serif"/>
                <a:cs typeface="Microsoft Sans Serif"/>
              </a:rPr>
              <a:t>в период с 01 января по 31 декабря</a:t>
            </a:r>
            <a:r>
              <a:rPr lang="ru-RU" sz="650" spc="-10" dirty="0" smtClean="0">
                <a:latin typeface="Microsoft Sans Serif"/>
                <a:cs typeface="Microsoft Sans Serif"/>
              </a:rPr>
              <a:t>)</a:t>
            </a:r>
            <a:endParaRPr lang="ru-RU" sz="650" spc="-10" dirty="0">
              <a:latin typeface="Microsoft Sans Serif"/>
              <a:cs typeface="Microsoft Sans Serif"/>
            </a:endParaRPr>
          </a:p>
        </p:txBody>
      </p:sp>
      <p:sp>
        <p:nvSpPr>
          <p:cNvPr id="206" name="object 122"/>
          <p:cNvSpPr txBox="1"/>
          <p:nvPr/>
        </p:nvSpPr>
        <p:spPr>
          <a:xfrm>
            <a:off x="4507739" y="2021528"/>
            <a:ext cx="1202284" cy="84574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Разрабатывает инвестиционную программу, согласовывает с АЗС и утверждает ее в ДТР ТО</a:t>
            </a:r>
          </a:p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(</a:t>
            </a:r>
            <a:r>
              <a:rPr lang="ru-RU" sz="650" spc="-10" dirty="0" smtClean="0">
                <a:solidFill>
                  <a:srgbClr val="FF0000"/>
                </a:solidFill>
                <a:latin typeface="Microsoft Sans Serif"/>
                <a:cs typeface="Microsoft Sans Serif"/>
              </a:rPr>
              <a:t>разрабатывает в срок до 01 апреля предшествующего года, а ДТР ТО утверждает до 15 декабря</a:t>
            </a:r>
            <a:r>
              <a:rPr lang="ru-RU" sz="650" spc="-10" dirty="0" smtClean="0">
                <a:latin typeface="Microsoft Sans Serif"/>
                <a:cs typeface="Microsoft Sans Serif"/>
              </a:rPr>
              <a:t>)</a:t>
            </a:r>
            <a:endParaRPr lang="ru-RU" sz="650" spc="-10" dirty="0">
              <a:latin typeface="Microsoft Sans Serif"/>
              <a:cs typeface="Microsoft Sans Serif"/>
            </a:endParaRPr>
          </a:p>
        </p:txBody>
      </p:sp>
      <p:cxnSp>
        <p:nvCxnSpPr>
          <p:cNvPr id="210" name="Прямая со стрелкой 209"/>
          <p:cNvCxnSpPr>
            <a:stCxn id="206" idx="2"/>
          </p:cNvCxnSpPr>
          <p:nvPr/>
        </p:nvCxnSpPr>
        <p:spPr>
          <a:xfrm>
            <a:off x="5108881" y="2867272"/>
            <a:ext cx="17845" cy="38137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9" name="object 135"/>
          <p:cNvSpPr/>
          <p:nvPr/>
        </p:nvSpPr>
        <p:spPr>
          <a:xfrm>
            <a:off x="5839020" y="911617"/>
            <a:ext cx="1198986" cy="170601"/>
          </a:xfrm>
          <a:custGeom>
            <a:avLst/>
            <a:gdLst/>
            <a:ahLst/>
            <a:cxnLst/>
            <a:rect l="l" t="t" r="r" b="b"/>
            <a:pathLst>
              <a:path w="841375" h="361315">
                <a:moveTo>
                  <a:pt x="841247" y="0"/>
                </a:moveTo>
                <a:lnTo>
                  <a:pt x="0" y="0"/>
                </a:lnTo>
                <a:lnTo>
                  <a:pt x="0" y="361188"/>
                </a:lnTo>
                <a:lnTo>
                  <a:pt x="841247" y="361188"/>
                </a:lnTo>
                <a:lnTo>
                  <a:pt x="841247" y="0"/>
                </a:lnTo>
                <a:close/>
              </a:path>
            </a:pathLst>
          </a:custGeom>
          <a:solidFill>
            <a:srgbClr val="00B050"/>
          </a:solidFill>
        </p:spPr>
        <p:txBody>
          <a:bodyPr wrap="square" lIns="0" tIns="0" rIns="0" bIns="0" rtlCol="0"/>
          <a:lstStyle/>
          <a:p>
            <a:pPr algn="ctr"/>
            <a:r>
              <a:rPr lang="ru-RU" sz="9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ООО Электросети</a:t>
            </a:r>
            <a:endParaRPr sz="9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0" name="object 122"/>
          <p:cNvSpPr txBox="1"/>
          <p:nvPr/>
        </p:nvSpPr>
        <p:spPr>
          <a:xfrm>
            <a:off x="5839020" y="1104103"/>
            <a:ext cx="1202284" cy="84574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Разрабатывает инвестиционную программу, согласовывает с АЗС и утверждает ее в ДТР ТО</a:t>
            </a:r>
          </a:p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(</a:t>
            </a:r>
            <a:r>
              <a:rPr lang="ru-RU" sz="650" spc="-10" dirty="0" smtClean="0">
                <a:solidFill>
                  <a:srgbClr val="FF0000"/>
                </a:solidFill>
                <a:latin typeface="Microsoft Sans Serif"/>
                <a:cs typeface="Microsoft Sans Serif"/>
              </a:rPr>
              <a:t>разрабатывает в срок до 01 апреля предшествующего года, а ДТР ТО утверждает до 15 декабря</a:t>
            </a:r>
            <a:r>
              <a:rPr lang="ru-RU" sz="650" spc="-10" dirty="0" smtClean="0">
                <a:latin typeface="Microsoft Sans Serif"/>
                <a:cs typeface="Microsoft Sans Serif"/>
              </a:rPr>
              <a:t>)</a:t>
            </a:r>
            <a:endParaRPr lang="ru-RU" sz="650" spc="-10" dirty="0">
              <a:latin typeface="Microsoft Sans Serif"/>
              <a:cs typeface="Microsoft Sans Serif"/>
            </a:endParaRPr>
          </a:p>
        </p:txBody>
      </p:sp>
      <p:cxnSp>
        <p:nvCxnSpPr>
          <p:cNvPr id="222" name="Прямая со стрелкой 221"/>
          <p:cNvCxnSpPr/>
          <p:nvPr/>
        </p:nvCxnSpPr>
        <p:spPr>
          <a:xfrm>
            <a:off x="6429590" y="1946385"/>
            <a:ext cx="8923" cy="13003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4" name="Соединительная линия уступом 233"/>
          <p:cNvCxnSpPr/>
          <p:nvPr/>
        </p:nvCxnSpPr>
        <p:spPr>
          <a:xfrm rot="5400000">
            <a:off x="3167279" y="2542229"/>
            <a:ext cx="2623965" cy="40210"/>
          </a:xfrm>
          <a:prstGeom prst="bentConnector3">
            <a:avLst>
              <a:gd name="adj1" fmla="val -141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0" name="Прямая соединительная линия 239"/>
          <p:cNvCxnSpPr>
            <a:stCxn id="174" idx="1"/>
          </p:cNvCxnSpPr>
          <p:nvPr/>
        </p:nvCxnSpPr>
        <p:spPr>
          <a:xfrm flipH="1">
            <a:off x="3247462" y="1468421"/>
            <a:ext cx="1057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5" name="Прямая соединительная линия 244"/>
          <p:cNvCxnSpPr/>
          <p:nvPr/>
        </p:nvCxnSpPr>
        <p:spPr>
          <a:xfrm flipH="1">
            <a:off x="1114163" y="716915"/>
            <a:ext cx="4401" cy="124031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7" name="Прямая соединительная линия 246"/>
          <p:cNvCxnSpPr/>
          <p:nvPr/>
        </p:nvCxnSpPr>
        <p:spPr>
          <a:xfrm>
            <a:off x="1114163" y="709808"/>
            <a:ext cx="5007275" cy="7107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1" name="Прямая соединительная линия 250"/>
          <p:cNvCxnSpPr/>
          <p:nvPr/>
        </p:nvCxnSpPr>
        <p:spPr>
          <a:xfrm flipH="1">
            <a:off x="2227300" y="707490"/>
            <a:ext cx="4401" cy="124031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2" name="Прямая соединительная линия 251"/>
          <p:cNvCxnSpPr/>
          <p:nvPr/>
        </p:nvCxnSpPr>
        <p:spPr>
          <a:xfrm>
            <a:off x="3438214" y="720493"/>
            <a:ext cx="2175" cy="219673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4" name="Прямая соединительная линия 253"/>
          <p:cNvCxnSpPr/>
          <p:nvPr/>
        </p:nvCxnSpPr>
        <p:spPr>
          <a:xfrm>
            <a:off x="4599922" y="720493"/>
            <a:ext cx="2175" cy="219673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5" name="Прямая соединительная линия 254"/>
          <p:cNvCxnSpPr/>
          <p:nvPr/>
        </p:nvCxnSpPr>
        <p:spPr>
          <a:xfrm>
            <a:off x="6121438" y="713829"/>
            <a:ext cx="2175" cy="219673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7" name="Прямая соединительная линия 256"/>
          <p:cNvCxnSpPr>
            <a:stCxn id="170" idx="3"/>
          </p:cNvCxnSpPr>
          <p:nvPr/>
        </p:nvCxnSpPr>
        <p:spPr>
          <a:xfrm flipV="1">
            <a:off x="1662396" y="3944924"/>
            <a:ext cx="2469274" cy="3633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4" name="object 122"/>
          <p:cNvSpPr txBox="1"/>
          <p:nvPr/>
        </p:nvSpPr>
        <p:spPr>
          <a:xfrm>
            <a:off x="2027760" y="3785390"/>
            <a:ext cx="835312" cy="33278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Выполняет работы </a:t>
            </a:r>
          </a:p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(</a:t>
            </a:r>
            <a:r>
              <a:rPr lang="ru-RU" sz="650" spc="-10" dirty="0" smtClean="0">
                <a:solidFill>
                  <a:srgbClr val="FF0000"/>
                </a:solidFill>
                <a:latin typeface="Microsoft Sans Serif"/>
                <a:cs typeface="Microsoft Sans Serif"/>
              </a:rPr>
              <a:t>в период с 01 мая по 01 октября</a:t>
            </a:r>
            <a:r>
              <a:rPr lang="ru-RU" sz="650" spc="-10" dirty="0" smtClean="0">
                <a:latin typeface="Microsoft Sans Serif"/>
                <a:cs typeface="Microsoft Sans Serif"/>
              </a:rPr>
              <a:t>)</a:t>
            </a:r>
            <a:endParaRPr lang="ru-RU" sz="650" spc="-10" dirty="0">
              <a:latin typeface="Microsoft Sans Serif"/>
              <a:cs typeface="Microsoft Sans Serif"/>
            </a:endParaRPr>
          </a:p>
        </p:txBody>
      </p:sp>
      <p:sp>
        <p:nvSpPr>
          <p:cNvPr id="262" name="16-конечная звезда 161"/>
          <p:cNvSpPr/>
          <p:nvPr/>
        </p:nvSpPr>
        <p:spPr>
          <a:xfrm>
            <a:off x="1696105" y="525347"/>
            <a:ext cx="340948" cy="317363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ru-RU" sz="1600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263" name="16-конечная звезда 161"/>
          <p:cNvSpPr/>
          <p:nvPr/>
        </p:nvSpPr>
        <p:spPr>
          <a:xfrm>
            <a:off x="1673906" y="3775064"/>
            <a:ext cx="340948" cy="317363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ru-RU" sz="1600" dirty="0" smtClean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1600" dirty="0">
              <a:solidFill>
                <a:srgbClr val="215968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65" name="Соединительная линия уступом 264"/>
          <p:cNvCxnSpPr>
            <a:stCxn id="206" idx="1"/>
          </p:cNvCxnSpPr>
          <p:nvPr/>
        </p:nvCxnSpPr>
        <p:spPr>
          <a:xfrm rot="10800000">
            <a:off x="4421233" y="649878"/>
            <a:ext cx="86506" cy="1794522"/>
          </a:xfrm>
          <a:prstGeom prst="bentConnector2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9" name="Прямоугольник 268"/>
          <p:cNvSpPr/>
          <p:nvPr/>
        </p:nvSpPr>
        <p:spPr>
          <a:xfrm>
            <a:off x="7332681" y="911617"/>
            <a:ext cx="1636526" cy="245286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dirty="0" smtClean="0">
                <a:solidFill>
                  <a:schemeClr val="tx1"/>
                </a:solidFill>
              </a:rPr>
              <a:t>Проблемы</a:t>
            </a:r>
            <a:endParaRPr lang="en-US" sz="1100" dirty="0" smtClean="0">
              <a:solidFill>
                <a:schemeClr val="tx1"/>
              </a:solidFill>
            </a:endParaRPr>
          </a:p>
          <a:p>
            <a:pPr algn="just"/>
            <a:r>
              <a:rPr lang="en-US" sz="1100" dirty="0" smtClean="0">
                <a:solidFill>
                  <a:schemeClr val="tx1"/>
                </a:solidFill>
              </a:rPr>
              <a:t>1</a:t>
            </a:r>
            <a:r>
              <a:rPr lang="ru-RU" sz="1100" dirty="0" smtClean="0">
                <a:solidFill>
                  <a:schemeClr val="tx1"/>
                </a:solidFill>
              </a:rPr>
              <a:t>.</a:t>
            </a:r>
            <a:r>
              <a:rPr lang="ru-RU" sz="800" kern="1200" baseline="0" dirty="0" smtClean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Отсутствие информационного</a:t>
            </a:r>
            <a:r>
              <a:rPr lang="ru-RU" sz="800" kern="1200" dirty="0" smtClean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800" kern="1200" baseline="0" dirty="0" smtClean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взаимодействия</a:t>
            </a:r>
            <a:r>
              <a:rPr lang="ru-RU" sz="800" kern="1200" dirty="0" smtClean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800" kern="1200" baseline="0" dirty="0" smtClean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между органами Администрацией ЗАТО Северск</a:t>
            </a:r>
            <a:br>
              <a:rPr lang="ru-RU" sz="800" kern="1200" baseline="0" dirty="0" smtClean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800" kern="1200" baseline="0" dirty="0" smtClean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sz="800" kern="1200" baseline="0" dirty="0" err="1" smtClean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ресурсоснабжающими</a:t>
            </a:r>
            <a:r>
              <a:rPr lang="ru-RU" sz="800" kern="1200" baseline="0" dirty="0" smtClean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организациями</a:t>
            </a:r>
            <a:br>
              <a:rPr lang="ru-RU" sz="800" kern="1200" baseline="0" dirty="0" smtClean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800" kern="1200" baseline="0" dirty="0" smtClean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о планируемых объектах ремонта дорог, объектов благоустройства и объектов инженерных сетей</a:t>
            </a:r>
          </a:p>
          <a:p>
            <a:pPr algn="just"/>
            <a:r>
              <a:rPr lang="ru-RU" sz="1100" dirty="0" smtClean="0">
                <a:solidFill>
                  <a:schemeClr val="tx1"/>
                </a:solidFill>
              </a:rPr>
              <a:t>2. </a:t>
            </a:r>
            <a:r>
              <a:rPr lang="ru-RU" sz="800" kern="1200" baseline="0" dirty="0" smtClean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Несогласованность планов по ремонту сетей с планами ремонтов объектов благоустройства, автомобильных дорог.</a:t>
            </a:r>
          </a:p>
        </p:txBody>
      </p:sp>
      <p:sp>
        <p:nvSpPr>
          <p:cNvPr id="270" name="16-конечная звезда 161"/>
          <p:cNvSpPr/>
          <p:nvPr/>
        </p:nvSpPr>
        <p:spPr>
          <a:xfrm>
            <a:off x="7199632" y="752935"/>
            <a:ext cx="340948" cy="317363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en-US" sz="1200" dirty="0" smtClean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N</a:t>
            </a:r>
            <a:endParaRPr lang="ru-RU" sz="1200" dirty="0">
              <a:solidFill>
                <a:srgbClr val="215968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3" name="Прямая со стрелкой 62"/>
          <p:cNvCxnSpPr/>
          <p:nvPr/>
        </p:nvCxnSpPr>
        <p:spPr>
          <a:xfrm flipH="1" flipV="1">
            <a:off x="3960449" y="2960477"/>
            <a:ext cx="1" cy="26853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Прямая со стрелкой 65"/>
          <p:cNvCxnSpPr>
            <a:stCxn id="180" idx="0"/>
          </p:cNvCxnSpPr>
          <p:nvPr/>
        </p:nvCxnSpPr>
        <p:spPr>
          <a:xfrm flipV="1">
            <a:off x="5259602" y="2889049"/>
            <a:ext cx="0" cy="3576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Прямая со стрелкой 68"/>
          <p:cNvCxnSpPr/>
          <p:nvPr/>
        </p:nvCxnSpPr>
        <p:spPr>
          <a:xfrm flipV="1">
            <a:off x="6553200" y="1946386"/>
            <a:ext cx="0" cy="12798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83287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2" grpId="0" animBg="1"/>
      <p:bldP spid="263" grpId="0" animBg="1"/>
      <p:bldP spid="27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-17134" y="1"/>
            <a:ext cx="674625" cy="5140366"/>
            <a:chOff x="95056" y="219456"/>
            <a:chExt cx="655320" cy="483298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4883" y="219456"/>
              <a:ext cx="530351" cy="4818888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46303" y="219456"/>
              <a:ext cx="187960" cy="4832985"/>
            </a:xfrm>
            <a:custGeom>
              <a:avLst/>
              <a:gdLst/>
              <a:ahLst/>
              <a:cxnLst/>
              <a:rect l="l" t="t" r="r" b="b"/>
              <a:pathLst>
                <a:path w="187960" h="4832985">
                  <a:moveTo>
                    <a:pt x="187452" y="0"/>
                  </a:moveTo>
                  <a:lnTo>
                    <a:pt x="0" y="0"/>
                  </a:lnTo>
                  <a:lnTo>
                    <a:pt x="0" y="4832604"/>
                  </a:lnTo>
                  <a:lnTo>
                    <a:pt x="187452" y="4832604"/>
                  </a:lnTo>
                  <a:lnTo>
                    <a:pt x="18745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33756" y="822960"/>
              <a:ext cx="411480" cy="48006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5056" y="4526279"/>
              <a:ext cx="654748" cy="525778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38327" y="297180"/>
              <a:ext cx="406908" cy="406908"/>
            </a:xfrm>
            <a:prstGeom prst="rect">
              <a:avLst/>
            </a:prstGeom>
          </p:spPr>
        </p:pic>
      </p:grpSp>
      <p:sp>
        <p:nvSpPr>
          <p:cNvPr id="9" name="object 9"/>
          <p:cNvSpPr txBox="1">
            <a:spLocks noGrp="1"/>
          </p:cNvSpPr>
          <p:nvPr>
            <p:ph type="title" idx="4294967295"/>
          </p:nvPr>
        </p:nvSpPr>
        <p:spPr>
          <a:xfrm>
            <a:off x="6165850" y="30163"/>
            <a:ext cx="2978150" cy="30003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 err="1">
                <a:solidFill>
                  <a:srgbClr val="394850"/>
                </a:solidFill>
                <a:latin typeface="Trebuchet MS"/>
                <a:cs typeface="Trebuchet MS"/>
              </a:rPr>
              <a:t>Карта</a:t>
            </a:r>
            <a:r>
              <a:rPr sz="1800" spc="-30" dirty="0">
                <a:solidFill>
                  <a:srgbClr val="394850"/>
                </a:solidFill>
                <a:latin typeface="Trebuchet MS"/>
                <a:cs typeface="Trebuchet MS"/>
              </a:rPr>
              <a:t> </a:t>
            </a:r>
            <a:r>
              <a:rPr lang="ru-RU" sz="1800" dirty="0" smtClean="0">
                <a:solidFill>
                  <a:srgbClr val="394850"/>
                </a:solidFill>
                <a:latin typeface="Trebuchet MS"/>
                <a:cs typeface="Trebuchet MS"/>
              </a:rPr>
              <a:t>целевого </a:t>
            </a:r>
            <a:r>
              <a:rPr sz="1800" spc="-10" dirty="0" err="1" smtClean="0">
                <a:solidFill>
                  <a:srgbClr val="394850"/>
                </a:solidFill>
                <a:latin typeface="Trebuchet MS"/>
                <a:cs typeface="Trebuchet MS"/>
              </a:rPr>
              <a:t>состояния</a:t>
            </a:r>
            <a:endParaRPr sz="1800" dirty="0">
              <a:latin typeface="Trebuchet MS"/>
              <a:cs typeface="Trebuchet MS"/>
            </a:endParaRPr>
          </a:p>
        </p:txBody>
      </p:sp>
      <p:sp>
        <p:nvSpPr>
          <p:cNvPr id="122" name="object 122"/>
          <p:cNvSpPr txBox="1"/>
          <p:nvPr/>
        </p:nvSpPr>
        <p:spPr>
          <a:xfrm>
            <a:off x="810789" y="1019559"/>
            <a:ext cx="835312" cy="84574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Формирует планы работ по ремонту объектов благоустройства на очередной год, утверждает его в АЗС</a:t>
            </a:r>
          </a:p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(</a:t>
            </a:r>
            <a:r>
              <a:rPr lang="ru-RU" sz="650" spc="-10" dirty="0" smtClean="0">
                <a:solidFill>
                  <a:srgbClr val="FF0000"/>
                </a:solidFill>
                <a:latin typeface="Microsoft Sans Serif"/>
                <a:cs typeface="Microsoft Sans Serif"/>
              </a:rPr>
              <a:t>в срок до 15 ноября</a:t>
            </a:r>
            <a:r>
              <a:rPr lang="ru-RU" sz="650" spc="-10" dirty="0" smtClean="0">
                <a:latin typeface="Microsoft Sans Serif"/>
                <a:cs typeface="Microsoft Sans Serif"/>
              </a:rPr>
              <a:t>)</a:t>
            </a:r>
            <a:endParaRPr lang="ru-RU" sz="650" spc="-10" dirty="0">
              <a:latin typeface="Microsoft Sans Serif"/>
              <a:cs typeface="Microsoft Sans Serif"/>
            </a:endParaRPr>
          </a:p>
        </p:txBody>
      </p:sp>
      <p:sp>
        <p:nvSpPr>
          <p:cNvPr id="126" name="object 126"/>
          <p:cNvSpPr txBox="1"/>
          <p:nvPr/>
        </p:nvSpPr>
        <p:spPr>
          <a:xfrm>
            <a:off x="4140424" y="360351"/>
            <a:ext cx="874216" cy="294311"/>
          </a:xfrm>
          <a:prstGeom prst="rect">
            <a:avLst/>
          </a:prstGeom>
          <a:solidFill>
            <a:srgbClr val="0D5BDC"/>
          </a:solidFill>
          <a:ln w="9144">
            <a:solidFill>
              <a:srgbClr val="748D99"/>
            </a:solidFill>
          </a:ln>
        </p:spPr>
        <p:txBody>
          <a:bodyPr vert="horz" wrap="square" lIns="0" tIns="78105" rIns="0" bIns="0" rtlCol="0">
            <a:spAutoFit/>
          </a:bodyPr>
          <a:lstStyle/>
          <a:p>
            <a:pPr marL="1588" algn="ctr">
              <a:lnSpc>
                <a:spcPct val="100000"/>
              </a:lnSpc>
              <a:spcBef>
                <a:spcPts val="615"/>
              </a:spcBef>
            </a:pPr>
            <a:r>
              <a:rPr lang="ru-RU" sz="700" b="1" spc="-10" dirty="0" smtClean="0">
                <a:solidFill>
                  <a:srgbClr val="FFFFFF"/>
                </a:solidFill>
                <a:latin typeface="Arial"/>
                <a:cs typeface="Arial"/>
              </a:rPr>
              <a:t>Администрация ЗАТО Северск</a:t>
            </a:r>
          </a:p>
        </p:txBody>
      </p:sp>
      <p:sp>
        <p:nvSpPr>
          <p:cNvPr id="135" name="object 135"/>
          <p:cNvSpPr/>
          <p:nvPr/>
        </p:nvSpPr>
        <p:spPr>
          <a:xfrm>
            <a:off x="806127" y="828584"/>
            <a:ext cx="841375" cy="170601"/>
          </a:xfrm>
          <a:custGeom>
            <a:avLst/>
            <a:gdLst/>
            <a:ahLst/>
            <a:cxnLst/>
            <a:rect l="l" t="t" r="r" b="b"/>
            <a:pathLst>
              <a:path w="841375" h="361315">
                <a:moveTo>
                  <a:pt x="841247" y="0"/>
                </a:moveTo>
                <a:lnTo>
                  <a:pt x="0" y="0"/>
                </a:lnTo>
                <a:lnTo>
                  <a:pt x="0" y="361188"/>
                </a:lnTo>
                <a:lnTo>
                  <a:pt x="841247" y="361188"/>
                </a:lnTo>
                <a:lnTo>
                  <a:pt x="841247" y="0"/>
                </a:lnTo>
                <a:close/>
              </a:path>
            </a:pathLst>
          </a:custGeom>
          <a:solidFill>
            <a:srgbClr val="78909C"/>
          </a:solidFill>
        </p:spPr>
        <p:txBody>
          <a:bodyPr wrap="square" lIns="0" tIns="0" rIns="0" bIns="0" rtlCol="0"/>
          <a:lstStyle/>
          <a:p>
            <a:pPr algn="ctr"/>
            <a:r>
              <a:rPr lang="ru-RU" sz="9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УЖКХ </a:t>
            </a:r>
            <a:r>
              <a:rPr lang="ru-RU" sz="9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ТиС</a:t>
            </a:r>
            <a:endParaRPr sz="9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7" name="object 135"/>
          <p:cNvSpPr/>
          <p:nvPr/>
        </p:nvSpPr>
        <p:spPr>
          <a:xfrm>
            <a:off x="2056716" y="826317"/>
            <a:ext cx="841375" cy="170601"/>
          </a:xfrm>
          <a:custGeom>
            <a:avLst/>
            <a:gdLst/>
            <a:ahLst/>
            <a:cxnLst/>
            <a:rect l="l" t="t" r="r" b="b"/>
            <a:pathLst>
              <a:path w="841375" h="361315">
                <a:moveTo>
                  <a:pt x="841247" y="0"/>
                </a:moveTo>
                <a:lnTo>
                  <a:pt x="0" y="0"/>
                </a:lnTo>
                <a:lnTo>
                  <a:pt x="0" y="361188"/>
                </a:lnTo>
                <a:lnTo>
                  <a:pt x="841247" y="361188"/>
                </a:lnTo>
                <a:lnTo>
                  <a:pt x="841247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</p:spPr>
        <p:txBody>
          <a:bodyPr wrap="square" lIns="0" tIns="0" rIns="0" bIns="0" rtlCol="0"/>
          <a:lstStyle/>
          <a:p>
            <a:pPr algn="ctr"/>
            <a:r>
              <a:rPr lang="ru-RU" sz="9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УКС</a:t>
            </a:r>
            <a:endParaRPr sz="9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8" name="object 122"/>
          <p:cNvSpPr txBox="1"/>
          <p:nvPr/>
        </p:nvSpPr>
        <p:spPr>
          <a:xfrm>
            <a:off x="806127" y="1885678"/>
            <a:ext cx="835312" cy="6405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Формирует перечень дорог не отвечающих требованиям и представляет его в УКС </a:t>
            </a:r>
          </a:p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(</a:t>
            </a:r>
            <a:r>
              <a:rPr lang="ru-RU" sz="650" spc="-10" dirty="0" smtClean="0">
                <a:solidFill>
                  <a:srgbClr val="FF0000"/>
                </a:solidFill>
                <a:latin typeface="Microsoft Sans Serif"/>
                <a:cs typeface="Microsoft Sans Serif"/>
              </a:rPr>
              <a:t>в срок до 01 ноября</a:t>
            </a:r>
            <a:r>
              <a:rPr lang="ru-RU" sz="650" spc="-10" dirty="0" smtClean="0">
                <a:latin typeface="Microsoft Sans Serif"/>
                <a:cs typeface="Microsoft Sans Serif"/>
              </a:rPr>
              <a:t>)</a:t>
            </a:r>
            <a:endParaRPr lang="ru-RU" sz="650" spc="-10" dirty="0">
              <a:latin typeface="Microsoft Sans Serif"/>
              <a:cs typeface="Microsoft Sans Serif"/>
            </a:endParaRPr>
          </a:p>
        </p:txBody>
      </p:sp>
      <p:cxnSp>
        <p:nvCxnSpPr>
          <p:cNvPr id="13" name="Прямая со стрелкой 12"/>
          <p:cNvCxnSpPr>
            <a:stCxn id="148" idx="3"/>
          </p:cNvCxnSpPr>
          <p:nvPr/>
        </p:nvCxnSpPr>
        <p:spPr>
          <a:xfrm flipV="1">
            <a:off x="1641439" y="996918"/>
            <a:ext cx="411692" cy="12090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2" name="object 122"/>
          <p:cNvSpPr txBox="1"/>
          <p:nvPr/>
        </p:nvSpPr>
        <p:spPr>
          <a:xfrm>
            <a:off x="2053131" y="992133"/>
            <a:ext cx="835312" cy="53796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Согласовывает перечень объектов ремонта дорог на очередной год с АЗС</a:t>
            </a:r>
          </a:p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(</a:t>
            </a:r>
            <a:r>
              <a:rPr lang="ru-RU" sz="650" spc="-10" dirty="0" smtClean="0">
                <a:solidFill>
                  <a:srgbClr val="FF0000"/>
                </a:solidFill>
                <a:latin typeface="Microsoft Sans Serif"/>
                <a:cs typeface="Microsoft Sans Serif"/>
              </a:rPr>
              <a:t>в срок до 15 ноября</a:t>
            </a:r>
            <a:r>
              <a:rPr lang="ru-RU" sz="650" spc="-10" dirty="0" smtClean="0">
                <a:latin typeface="Microsoft Sans Serif"/>
                <a:cs typeface="Microsoft Sans Serif"/>
              </a:rPr>
              <a:t>)</a:t>
            </a:r>
            <a:endParaRPr lang="ru-RU" sz="650" spc="-10" dirty="0">
              <a:latin typeface="Microsoft Sans Serif"/>
              <a:cs typeface="Microsoft Sans Serif"/>
            </a:endParaRPr>
          </a:p>
        </p:txBody>
      </p:sp>
      <p:cxnSp>
        <p:nvCxnSpPr>
          <p:cNvPr id="153" name="Соединительная линия уступом 152"/>
          <p:cNvCxnSpPr/>
          <p:nvPr/>
        </p:nvCxnSpPr>
        <p:spPr>
          <a:xfrm flipV="1">
            <a:off x="2438508" y="479182"/>
            <a:ext cx="1693162" cy="341390"/>
          </a:xfrm>
          <a:prstGeom prst="bentConnector3">
            <a:avLst>
              <a:gd name="adj1" fmla="val 657"/>
            </a:avLst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>
            <a:stCxn id="152" idx="2"/>
          </p:cNvCxnSpPr>
          <p:nvPr/>
        </p:nvCxnSpPr>
        <p:spPr>
          <a:xfrm>
            <a:off x="2470787" y="1530101"/>
            <a:ext cx="6616" cy="1272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5" name="object 122"/>
          <p:cNvSpPr txBox="1"/>
          <p:nvPr/>
        </p:nvSpPr>
        <p:spPr>
          <a:xfrm>
            <a:off x="2053131" y="1661967"/>
            <a:ext cx="835312" cy="33278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Разрабатывает ПСД</a:t>
            </a:r>
          </a:p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(</a:t>
            </a:r>
            <a:r>
              <a:rPr lang="ru-RU" sz="650" spc="-10" dirty="0" smtClean="0">
                <a:solidFill>
                  <a:srgbClr val="FF0000"/>
                </a:solidFill>
                <a:latin typeface="Microsoft Sans Serif"/>
                <a:cs typeface="Microsoft Sans Serif"/>
              </a:rPr>
              <a:t>в срок до 15 декабря</a:t>
            </a:r>
            <a:r>
              <a:rPr lang="ru-RU" sz="650" spc="-10" dirty="0" smtClean="0">
                <a:latin typeface="Microsoft Sans Serif"/>
                <a:cs typeface="Microsoft Sans Serif"/>
              </a:rPr>
              <a:t>)</a:t>
            </a:r>
            <a:endParaRPr lang="ru-RU" sz="650" spc="-10" dirty="0">
              <a:latin typeface="Microsoft Sans Serif"/>
              <a:cs typeface="Microsoft Sans Serif"/>
            </a:endParaRPr>
          </a:p>
        </p:txBody>
      </p:sp>
      <p:cxnSp>
        <p:nvCxnSpPr>
          <p:cNvPr id="158" name="Прямая со стрелкой 157"/>
          <p:cNvCxnSpPr/>
          <p:nvPr/>
        </p:nvCxnSpPr>
        <p:spPr>
          <a:xfrm>
            <a:off x="2470787" y="1997198"/>
            <a:ext cx="6616" cy="1272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1" name="object 122"/>
          <p:cNvSpPr txBox="1"/>
          <p:nvPr/>
        </p:nvSpPr>
        <p:spPr>
          <a:xfrm>
            <a:off x="2053131" y="2129064"/>
            <a:ext cx="835312" cy="53796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Проводит закупки по определению подрядчика</a:t>
            </a:r>
          </a:p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(</a:t>
            </a:r>
            <a:r>
              <a:rPr lang="ru-RU" sz="650" spc="-10" dirty="0" smtClean="0">
                <a:solidFill>
                  <a:srgbClr val="FF0000"/>
                </a:solidFill>
                <a:latin typeface="Microsoft Sans Serif"/>
                <a:cs typeface="Microsoft Sans Serif"/>
              </a:rPr>
              <a:t>в срок до 01 февраля</a:t>
            </a:r>
            <a:r>
              <a:rPr lang="ru-RU" sz="650" spc="-10" dirty="0" smtClean="0">
                <a:latin typeface="Microsoft Sans Serif"/>
                <a:cs typeface="Microsoft Sans Serif"/>
              </a:rPr>
              <a:t>)</a:t>
            </a:r>
            <a:endParaRPr lang="ru-RU" sz="650" spc="-10" dirty="0">
              <a:latin typeface="Microsoft Sans Serif"/>
              <a:cs typeface="Microsoft Sans Serif"/>
            </a:endParaRPr>
          </a:p>
        </p:txBody>
      </p:sp>
      <p:cxnSp>
        <p:nvCxnSpPr>
          <p:cNvPr id="163" name="Прямая со стрелкой 162"/>
          <p:cNvCxnSpPr>
            <a:stCxn id="161" idx="2"/>
            <a:endCxn id="164" idx="0"/>
          </p:cNvCxnSpPr>
          <p:nvPr/>
        </p:nvCxnSpPr>
        <p:spPr>
          <a:xfrm flipH="1">
            <a:off x="2445416" y="2667032"/>
            <a:ext cx="25371" cy="11183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Соединительная линия уступом 38"/>
          <p:cNvCxnSpPr>
            <a:stCxn id="122" idx="1"/>
          </p:cNvCxnSpPr>
          <p:nvPr/>
        </p:nvCxnSpPr>
        <p:spPr>
          <a:xfrm rot="10800000" flipV="1">
            <a:off x="754871" y="1442430"/>
            <a:ext cx="55918" cy="1216427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5" name="object 122"/>
          <p:cNvSpPr txBox="1"/>
          <p:nvPr/>
        </p:nvSpPr>
        <p:spPr>
          <a:xfrm>
            <a:off x="722798" y="2658858"/>
            <a:ext cx="939599" cy="23019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Разрабатывает ПСД</a:t>
            </a:r>
          </a:p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(</a:t>
            </a:r>
            <a:r>
              <a:rPr lang="ru-RU" sz="650" spc="-10" dirty="0" smtClean="0">
                <a:solidFill>
                  <a:srgbClr val="FF0000"/>
                </a:solidFill>
                <a:latin typeface="Microsoft Sans Serif"/>
                <a:cs typeface="Microsoft Sans Serif"/>
              </a:rPr>
              <a:t>в срок до 01 февраля</a:t>
            </a:r>
            <a:r>
              <a:rPr lang="ru-RU" sz="650" spc="-10" dirty="0" smtClean="0">
                <a:latin typeface="Microsoft Sans Serif"/>
                <a:cs typeface="Microsoft Sans Serif"/>
              </a:rPr>
              <a:t>)</a:t>
            </a:r>
            <a:endParaRPr lang="ru-RU" sz="650" spc="-10" dirty="0">
              <a:latin typeface="Microsoft Sans Serif"/>
              <a:cs typeface="Microsoft Sans Serif"/>
            </a:endParaRPr>
          </a:p>
        </p:txBody>
      </p:sp>
      <p:cxnSp>
        <p:nvCxnSpPr>
          <p:cNvPr id="166" name="Прямая со стрелкой 165"/>
          <p:cNvCxnSpPr/>
          <p:nvPr/>
        </p:nvCxnSpPr>
        <p:spPr>
          <a:xfrm>
            <a:off x="1192597" y="2897542"/>
            <a:ext cx="6616" cy="1272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7" name="object 122"/>
          <p:cNvSpPr txBox="1"/>
          <p:nvPr/>
        </p:nvSpPr>
        <p:spPr>
          <a:xfrm>
            <a:off x="728551" y="3021669"/>
            <a:ext cx="933845" cy="43537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Проводит закупки по определению подрядчика</a:t>
            </a:r>
          </a:p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(</a:t>
            </a:r>
            <a:r>
              <a:rPr lang="ru-RU" sz="650" spc="-10" dirty="0" smtClean="0">
                <a:solidFill>
                  <a:srgbClr val="FF0000"/>
                </a:solidFill>
                <a:latin typeface="Microsoft Sans Serif"/>
                <a:cs typeface="Microsoft Sans Serif"/>
              </a:rPr>
              <a:t>в срок до 01 марта</a:t>
            </a:r>
            <a:r>
              <a:rPr lang="ru-RU" sz="650" spc="-10" dirty="0" smtClean="0">
                <a:latin typeface="Microsoft Sans Serif"/>
                <a:cs typeface="Microsoft Sans Serif"/>
              </a:rPr>
              <a:t>)</a:t>
            </a:r>
            <a:endParaRPr lang="ru-RU" sz="650" spc="-10" dirty="0">
              <a:latin typeface="Microsoft Sans Serif"/>
              <a:cs typeface="Microsoft Sans Serif"/>
            </a:endParaRPr>
          </a:p>
        </p:txBody>
      </p:sp>
      <p:cxnSp>
        <p:nvCxnSpPr>
          <p:cNvPr id="169" name="Прямая со стрелкой 168"/>
          <p:cNvCxnSpPr>
            <a:endCxn id="170" idx="0"/>
          </p:cNvCxnSpPr>
          <p:nvPr/>
        </p:nvCxnSpPr>
        <p:spPr>
          <a:xfrm>
            <a:off x="1192597" y="3462416"/>
            <a:ext cx="3879" cy="3197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0" name="object 122"/>
          <p:cNvSpPr txBox="1"/>
          <p:nvPr/>
        </p:nvSpPr>
        <p:spPr>
          <a:xfrm>
            <a:off x="730555" y="3782165"/>
            <a:ext cx="931841" cy="33278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Выполняет работы </a:t>
            </a:r>
          </a:p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(</a:t>
            </a:r>
            <a:r>
              <a:rPr lang="ru-RU" sz="650" spc="-10" dirty="0" smtClean="0">
                <a:solidFill>
                  <a:srgbClr val="FF0000"/>
                </a:solidFill>
                <a:latin typeface="Microsoft Sans Serif"/>
                <a:cs typeface="Microsoft Sans Serif"/>
              </a:rPr>
              <a:t>в период с 01 мая по 01 октября</a:t>
            </a:r>
            <a:r>
              <a:rPr lang="ru-RU" sz="650" spc="-10" dirty="0" smtClean="0">
                <a:latin typeface="Microsoft Sans Serif"/>
                <a:cs typeface="Microsoft Sans Serif"/>
              </a:rPr>
              <a:t>)</a:t>
            </a:r>
            <a:endParaRPr lang="ru-RU" sz="650" spc="-10" dirty="0">
              <a:latin typeface="Microsoft Sans Serif"/>
              <a:cs typeface="Microsoft Sans Serif"/>
            </a:endParaRPr>
          </a:p>
        </p:txBody>
      </p:sp>
      <p:sp>
        <p:nvSpPr>
          <p:cNvPr id="172" name="object 135"/>
          <p:cNvSpPr/>
          <p:nvPr/>
        </p:nvSpPr>
        <p:spPr>
          <a:xfrm>
            <a:off x="3349334" y="933502"/>
            <a:ext cx="956133" cy="170601"/>
          </a:xfrm>
          <a:custGeom>
            <a:avLst/>
            <a:gdLst/>
            <a:ahLst/>
            <a:cxnLst/>
            <a:rect l="l" t="t" r="r" b="b"/>
            <a:pathLst>
              <a:path w="841375" h="361315">
                <a:moveTo>
                  <a:pt x="841247" y="0"/>
                </a:moveTo>
                <a:lnTo>
                  <a:pt x="0" y="0"/>
                </a:lnTo>
                <a:lnTo>
                  <a:pt x="0" y="361188"/>
                </a:lnTo>
                <a:lnTo>
                  <a:pt x="841247" y="361188"/>
                </a:lnTo>
                <a:lnTo>
                  <a:pt x="841247" y="0"/>
                </a:lnTo>
                <a:close/>
              </a:path>
            </a:pathLst>
          </a:custGeom>
          <a:solidFill>
            <a:srgbClr val="00B050"/>
          </a:solidFill>
        </p:spPr>
        <p:txBody>
          <a:bodyPr wrap="square" lIns="0" tIns="0" rIns="0" bIns="0" rtlCol="0"/>
          <a:lstStyle/>
          <a:p>
            <a:pPr algn="ctr"/>
            <a:r>
              <a:rPr lang="ru-RU" sz="9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ОАО ТС</a:t>
            </a:r>
            <a:endParaRPr sz="9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" name="object 122"/>
          <p:cNvSpPr txBox="1"/>
          <p:nvPr/>
        </p:nvSpPr>
        <p:spPr>
          <a:xfrm>
            <a:off x="3353258" y="1096845"/>
            <a:ext cx="952210" cy="74315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Разрабатывает программу капитального ремонта тепловых сетей на очередной год и утверждает ее  в АЗС</a:t>
            </a:r>
          </a:p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(</a:t>
            </a:r>
            <a:r>
              <a:rPr lang="ru-RU" sz="650" spc="-10" dirty="0" smtClean="0">
                <a:solidFill>
                  <a:srgbClr val="FF0000"/>
                </a:solidFill>
                <a:latin typeface="Microsoft Sans Serif"/>
                <a:cs typeface="Microsoft Sans Serif"/>
              </a:rPr>
              <a:t>в срок до 15 ноября</a:t>
            </a:r>
            <a:r>
              <a:rPr lang="ru-RU" sz="650" spc="-10" dirty="0" smtClean="0">
                <a:latin typeface="Microsoft Sans Serif"/>
                <a:cs typeface="Microsoft Sans Serif"/>
              </a:rPr>
              <a:t>)</a:t>
            </a:r>
            <a:endParaRPr lang="ru-RU" sz="650" spc="-10" dirty="0">
              <a:latin typeface="Microsoft Sans Serif"/>
              <a:cs typeface="Microsoft Sans Serif"/>
            </a:endParaRPr>
          </a:p>
        </p:txBody>
      </p:sp>
      <p:sp>
        <p:nvSpPr>
          <p:cNvPr id="175" name="object 122"/>
          <p:cNvSpPr txBox="1"/>
          <p:nvPr/>
        </p:nvSpPr>
        <p:spPr>
          <a:xfrm>
            <a:off x="3349333" y="1899277"/>
            <a:ext cx="956133" cy="105092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Разрабатывает инвестиционную программу, согласовывает с АЗС и утверждает ее в ДТР ТО</a:t>
            </a:r>
          </a:p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(</a:t>
            </a:r>
            <a:r>
              <a:rPr lang="ru-RU" sz="650" spc="-10" dirty="0" smtClean="0">
                <a:solidFill>
                  <a:srgbClr val="FF0000"/>
                </a:solidFill>
                <a:latin typeface="Microsoft Sans Serif"/>
                <a:cs typeface="Microsoft Sans Serif"/>
              </a:rPr>
              <a:t>разрабатывает в срок до 01 апреля предшествующего года, а ДТР ТО утверждает до 15 декабря</a:t>
            </a:r>
            <a:r>
              <a:rPr lang="ru-RU" sz="650" spc="-10" dirty="0" smtClean="0">
                <a:latin typeface="Microsoft Sans Serif"/>
                <a:cs typeface="Microsoft Sans Serif"/>
              </a:rPr>
              <a:t>)</a:t>
            </a:r>
            <a:endParaRPr lang="ru-RU" sz="650" spc="-10" dirty="0">
              <a:latin typeface="Microsoft Sans Serif"/>
              <a:cs typeface="Microsoft Sans Serif"/>
            </a:endParaRPr>
          </a:p>
        </p:txBody>
      </p:sp>
      <p:cxnSp>
        <p:nvCxnSpPr>
          <p:cNvPr id="176" name="Соединительная линия уступом 175"/>
          <p:cNvCxnSpPr/>
          <p:nvPr/>
        </p:nvCxnSpPr>
        <p:spPr>
          <a:xfrm flipV="1">
            <a:off x="3689097" y="649877"/>
            <a:ext cx="451327" cy="268795"/>
          </a:xfrm>
          <a:prstGeom prst="bentConnector3">
            <a:avLst>
              <a:gd name="adj1" fmla="val 1900"/>
            </a:avLst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8" name="Прямая со стрелкой 177"/>
          <p:cNvCxnSpPr/>
          <p:nvPr/>
        </p:nvCxnSpPr>
        <p:spPr>
          <a:xfrm>
            <a:off x="5126726" y="3433300"/>
            <a:ext cx="0" cy="43290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0" name="object 126"/>
          <p:cNvSpPr txBox="1"/>
          <p:nvPr/>
        </p:nvSpPr>
        <p:spPr>
          <a:xfrm>
            <a:off x="3689097" y="3246710"/>
            <a:ext cx="3141010" cy="186590"/>
          </a:xfrm>
          <a:prstGeom prst="rect">
            <a:avLst/>
          </a:prstGeom>
          <a:solidFill>
            <a:srgbClr val="0D5BDC"/>
          </a:solidFill>
          <a:ln w="9144">
            <a:solidFill>
              <a:srgbClr val="748D99"/>
            </a:solidFill>
          </a:ln>
        </p:spPr>
        <p:txBody>
          <a:bodyPr vert="horz" wrap="square" lIns="0" tIns="78105" rIns="0" bIns="0" rtlCol="0">
            <a:spAutoFit/>
          </a:bodyPr>
          <a:lstStyle/>
          <a:p>
            <a:pPr marL="1588" algn="ctr">
              <a:lnSpc>
                <a:spcPct val="100000"/>
              </a:lnSpc>
              <a:spcBef>
                <a:spcPts val="615"/>
              </a:spcBef>
            </a:pPr>
            <a:r>
              <a:rPr lang="ru-RU" sz="700" b="1" spc="-10" dirty="0" smtClean="0">
                <a:solidFill>
                  <a:srgbClr val="FFFFFF"/>
                </a:solidFill>
                <a:latin typeface="Arial"/>
                <a:cs typeface="Arial"/>
              </a:rPr>
              <a:t>ДТР ТО</a:t>
            </a:r>
          </a:p>
        </p:txBody>
      </p:sp>
      <p:cxnSp>
        <p:nvCxnSpPr>
          <p:cNvPr id="181" name="Соединительная линия уступом 180"/>
          <p:cNvCxnSpPr/>
          <p:nvPr/>
        </p:nvCxnSpPr>
        <p:spPr>
          <a:xfrm flipV="1">
            <a:off x="4259828" y="649877"/>
            <a:ext cx="89423" cy="1782854"/>
          </a:xfrm>
          <a:prstGeom prst="bentConnector2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Соединительная линия уступом 54"/>
          <p:cNvCxnSpPr/>
          <p:nvPr/>
        </p:nvCxnSpPr>
        <p:spPr>
          <a:xfrm rot="16200000" flipH="1">
            <a:off x="2386506" y="2309855"/>
            <a:ext cx="2597973" cy="915103"/>
          </a:xfrm>
          <a:prstGeom prst="bentConnector3">
            <a:avLst>
              <a:gd name="adj1" fmla="val 99883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" name="object 135"/>
          <p:cNvSpPr/>
          <p:nvPr/>
        </p:nvSpPr>
        <p:spPr>
          <a:xfrm>
            <a:off x="4511037" y="918671"/>
            <a:ext cx="1198986" cy="170601"/>
          </a:xfrm>
          <a:custGeom>
            <a:avLst/>
            <a:gdLst/>
            <a:ahLst/>
            <a:cxnLst/>
            <a:rect l="l" t="t" r="r" b="b"/>
            <a:pathLst>
              <a:path w="841375" h="361315">
                <a:moveTo>
                  <a:pt x="841247" y="0"/>
                </a:moveTo>
                <a:lnTo>
                  <a:pt x="0" y="0"/>
                </a:lnTo>
                <a:lnTo>
                  <a:pt x="0" y="361188"/>
                </a:lnTo>
                <a:lnTo>
                  <a:pt x="841247" y="361188"/>
                </a:lnTo>
                <a:lnTo>
                  <a:pt x="841247" y="0"/>
                </a:lnTo>
                <a:close/>
              </a:path>
            </a:pathLst>
          </a:custGeom>
          <a:solidFill>
            <a:srgbClr val="00B050"/>
          </a:solidFill>
        </p:spPr>
        <p:txBody>
          <a:bodyPr wrap="square" lIns="0" tIns="0" rIns="0" bIns="0" rtlCol="0"/>
          <a:lstStyle/>
          <a:p>
            <a:pPr algn="ctr"/>
            <a:r>
              <a:rPr lang="ru-RU" sz="9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АО СВК</a:t>
            </a:r>
            <a:endParaRPr sz="9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5" name="object 122"/>
          <p:cNvSpPr txBox="1"/>
          <p:nvPr/>
        </p:nvSpPr>
        <p:spPr>
          <a:xfrm>
            <a:off x="4503432" y="1100641"/>
            <a:ext cx="1206591" cy="84574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Разрабатывает производственную программу капитального ремонта водопроводных и канализационных сетей сетей на очередной год и утверждает ее  в АЗС</a:t>
            </a:r>
          </a:p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(</a:t>
            </a:r>
            <a:r>
              <a:rPr lang="ru-RU" sz="650" spc="-10" dirty="0" smtClean="0">
                <a:solidFill>
                  <a:srgbClr val="FF0000"/>
                </a:solidFill>
                <a:latin typeface="Microsoft Sans Serif"/>
                <a:cs typeface="Microsoft Sans Serif"/>
              </a:rPr>
              <a:t>в срок до 15 ноября</a:t>
            </a:r>
            <a:r>
              <a:rPr lang="ru-RU" sz="650" spc="-10" dirty="0" smtClean="0">
                <a:latin typeface="Microsoft Sans Serif"/>
                <a:cs typeface="Microsoft Sans Serif"/>
              </a:rPr>
              <a:t>)</a:t>
            </a:r>
            <a:endParaRPr lang="ru-RU" sz="650" spc="-10" dirty="0">
              <a:latin typeface="Microsoft Sans Serif"/>
              <a:cs typeface="Microsoft Sans Serif"/>
            </a:endParaRPr>
          </a:p>
        </p:txBody>
      </p:sp>
      <p:cxnSp>
        <p:nvCxnSpPr>
          <p:cNvPr id="61" name="Прямая со стрелкой 60"/>
          <p:cNvCxnSpPr/>
          <p:nvPr/>
        </p:nvCxnSpPr>
        <p:spPr>
          <a:xfrm>
            <a:off x="4800600" y="649877"/>
            <a:ext cx="0" cy="302009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3" name="Прямая со стрелкой 202"/>
          <p:cNvCxnSpPr>
            <a:stCxn id="175" idx="2"/>
          </p:cNvCxnSpPr>
          <p:nvPr/>
        </p:nvCxnSpPr>
        <p:spPr>
          <a:xfrm flipH="1">
            <a:off x="3827399" y="2950206"/>
            <a:ext cx="1" cy="27600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" name="object 122"/>
          <p:cNvSpPr txBox="1"/>
          <p:nvPr/>
        </p:nvSpPr>
        <p:spPr>
          <a:xfrm>
            <a:off x="4131670" y="3852691"/>
            <a:ext cx="2135927" cy="4482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ОАО ТС, АО СВК и ООО Электросети </a:t>
            </a:r>
          </a:p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Выполняют работы после утверждения производственных и инвестиционных программ</a:t>
            </a:r>
          </a:p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(</a:t>
            </a:r>
            <a:r>
              <a:rPr lang="ru-RU" sz="650" spc="-10" dirty="0" smtClean="0">
                <a:solidFill>
                  <a:srgbClr val="FF0000"/>
                </a:solidFill>
                <a:latin typeface="Microsoft Sans Serif"/>
                <a:cs typeface="Microsoft Sans Serif"/>
              </a:rPr>
              <a:t>в период с 01 января по 31 декабря</a:t>
            </a:r>
            <a:r>
              <a:rPr lang="ru-RU" sz="650" spc="-10" dirty="0" smtClean="0">
                <a:latin typeface="Microsoft Sans Serif"/>
                <a:cs typeface="Microsoft Sans Serif"/>
              </a:rPr>
              <a:t>)</a:t>
            </a:r>
            <a:endParaRPr lang="ru-RU" sz="650" spc="-10" dirty="0">
              <a:latin typeface="Microsoft Sans Serif"/>
              <a:cs typeface="Microsoft Sans Serif"/>
            </a:endParaRPr>
          </a:p>
        </p:txBody>
      </p:sp>
      <p:sp>
        <p:nvSpPr>
          <p:cNvPr id="206" name="object 122"/>
          <p:cNvSpPr txBox="1"/>
          <p:nvPr/>
        </p:nvSpPr>
        <p:spPr>
          <a:xfrm>
            <a:off x="4507739" y="2021528"/>
            <a:ext cx="1202284" cy="84574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Разрабатывает инвестиционную программу, согласовывает с АЗС и утверждает ее в ДТР ТО</a:t>
            </a:r>
          </a:p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(</a:t>
            </a:r>
            <a:r>
              <a:rPr lang="ru-RU" sz="650" spc="-10" dirty="0" smtClean="0">
                <a:solidFill>
                  <a:srgbClr val="FF0000"/>
                </a:solidFill>
                <a:latin typeface="Microsoft Sans Serif"/>
                <a:cs typeface="Microsoft Sans Serif"/>
              </a:rPr>
              <a:t>разрабатывает в срок до 01 апреля предшествующего года, а ДТР ТО утверждает до 15 декабря</a:t>
            </a:r>
            <a:r>
              <a:rPr lang="ru-RU" sz="650" spc="-10" dirty="0" smtClean="0">
                <a:latin typeface="Microsoft Sans Serif"/>
                <a:cs typeface="Microsoft Sans Serif"/>
              </a:rPr>
              <a:t>)</a:t>
            </a:r>
            <a:endParaRPr lang="ru-RU" sz="650" spc="-10" dirty="0">
              <a:latin typeface="Microsoft Sans Serif"/>
              <a:cs typeface="Microsoft Sans Serif"/>
            </a:endParaRPr>
          </a:p>
        </p:txBody>
      </p:sp>
      <p:cxnSp>
        <p:nvCxnSpPr>
          <p:cNvPr id="210" name="Прямая со стрелкой 209"/>
          <p:cNvCxnSpPr>
            <a:stCxn id="206" idx="2"/>
          </p:cNvCxnSpPr>
          <p:nvPr/>
        </p:nvCxnSpPr>
        <p:spPr>
          <a:xfrm>
            <a:off x="5108881" y="2867272"/>
            <a:ext cx="17845" cy="38137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9" name="object 135"/>
          <p:cNvSpPr/>
          <p:nvPr/>
        </p:nvSpPr>
        <p:spPr>
          <a:xfrm>
            <a:off x="5839020" y="911617"/>
            <a:ext cx="1198986" cy="170601"/>
          </a:xfrm>
          <a:custGeom>
            <a:avLst/>
            <a:gdLst/>
            <a:ahLst/>
            <a:cxnLst/>
            <a:rect l="l" t="t" r="r" b="b"/>
            <a:pathLst>
              <a:path w="841375" h="361315">
                <a:moveTo>
                  <a:pt x="841247" y="0"/>
                </a:moveTo>
                <a:lnTo>
                  <a:pt x="0" y="0"/>
                </a:lnTo>
                <a:lnTo>
                  <a:pt x="0" y="361188"/>
                </a:lnTo>
                <a:lnTo>
                  <a:pt x="841247" y="361188"/>
                </a:lnTo>
                <a:lnTo>
                  <a:pt x="841247" y="0"/>
                </a:lnTo>
                <a:close/>
              </a:path>
            </a:pathLst>
          </a:custGeom>
          <a:solidFill>
            <a:srgbClr val="00B050"/>
          </a:solidFill>
        </p:spPr>
        <p:txBody>
          <a:bodyPr wrap="square" lIns="0" tIns="0" rIns="0" bIns="0" rtlCol="0"/>
          <a:lstStyle/>
          <a:p>
            <a:pPr algn="ctr"/>
            <a:r>
              <a:rPr lang="ru-RU" sz="9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ООО Электросети</a:t>
            </a:r>
            <a:endParaRPr sz="9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0" name="object 122"/>
          <p:cNvSpPr txBox="1"/>
          <p:nvPr/>
        </p:nvSpPr>
        <p:spPr>
          <a:xfrm>
            <a:off x="5839020" y="1104103"/>
            <a:ext cx="1202284" cy="84574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Разрабатывает инвестиционную программу, согласовывает с АЗС и утверждает ее в ДТР ТО</a:t>
            </a:r>
          </a:p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(</a:t>
            </a:r>
            <a:r>
              <a:rPr lang="ru-RU" sz="650" spc="-10" dirty="0" smtClean="0">
                <a:solidFill>
                  <a:srgbClr val="FF0000"/>
                </a:solidFill>
                <a:latin typeface="Microsoft Sans Serif"/>
                <a:cs typeface="Microsoft Sans Serif"/>
              </a:rPr>
              <a:t>разрабатывает в срок до 01 апреля предшествующего года, а ДТР ТО утверждает до 15 декабря</a:t>
            </a:r>
            <a:r>
              <a:rPr lang="ru-RU" sz="650" spc="-10" dirty="0" smtClean="0">
                <a:latin typeface="Microsoft Sans Serif"/>
                <a:cs typeface="Microsoft Sans Serif"/>
              </a:rPr>
              <a:t>)</a:t>
            </a:r>
            <a:endParaRPr lang="ru-RU" sz="650" spc="-10" dirty="0">
              <a:latin typeface="Microsoft Sans Serif"/>
              <a:cs typeface="Microsoft Sans Serif"/>
            </a:endParaRPr>
          </a:p>
        </p:txBody>
      </p:sp>
      <p:cxnSp>
        <p:nvCxnSpPr>
          <p:cNvPr id="222" name="Прямая со стрелкой 221"/>
          <p:cNvCxnSpPr/>
          <p:nvPr/>
        </p:nvCxnSpPr>
        <p:spPr>
          <a:xfrm>
            <a:off x="6429590" y="1946385"/>
            <a:ext cx="8923" cy="13003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4" name="Соединительная линия уступом 233"/>
          <p:cNvCxnSpPr/>
          <p:nvPr/>
        </p:nvCxnSpPr>
        <p:spPr>
          <a:xfrm rot="5400000">
            <a:off x="3167279" y="2542228"/>
            <a:ext cx="2623965" cy="40210"/>
          </a:xfrm>
          <a:prstGeom prst="bentConnector3">
            <a:avLst>
              <a:gd name="adj1" fmla="val -141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0" name="Прямая соединительная линия 239"/>
          <p:cNvCxnSpPr>
            <a:stCxn id="174" idx="1"/>
          </p:cNvCxnSpPr>
          <p:nvPr/>
        </p:nvCxnSpPr>
        <p:spPr>
          <a:xfrm flipH="1">
            <a:off x="3247462" y="1468421"/>
            <a:ext cx="1057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7" name="Прямая соединительная линия 246"/>
          <p:cNvCxnSpPr/>
          <p:nvPr/>
        </p:nvCxnSpPr>
        <p:spPr>
          <a:xfrm>
            <a:off x="1271700" y="651050"/>
            <a:ext cx="4856316" cy="42429"/>
          </a:xfrm>
          <a:prstGeom prst="line">
            <a:avLst/>
          </a:prstGeom>
          <a:ln w="28575">
            <a:solidFill>
              <a:srgbClr val="33CC33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1" name="Прямая соединительная линия 250"/>
          <p:cNvCxnSpPr/>
          <p:nvPr/>
        </p:nvCxnSpPr>
        <p:spPr>
          <a:xfrm flipH="1">
            <a:off x="2697322" y="695010"/>
            <a:ext cx="4401" cy="124031"/>
          </a:xfrm>
          <a:prstGeom prst="line">
            <a:avLst/>
          </a:prstGeom>
          <a:ln w="28575">
            <a:solidFill>
              <a:srgbClr val="33CC33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2" name="Прямая соединительная линия 251"/>
          <p:cNvCxnSpPr/>
          <p:nvPr/>
        </p:nvCxnSpPr>
        <p:spPr>
          <a:xfrm flipH="1">
            <a:off x="3495321" y="687569"/>
            <a:ext cx="3210" cy="252597"/>
          </a:xfrm>
          <a:prstGeom prst="line">
            <a:avLst/>
          </a:prstGeom>
          <a:ln w="28575">
            <a:solidFill>
              <a:srgbClr val="33CC33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4" name="Прямая соединительная линия 253"/>
          <p:cNvCxnSpPr/>
          <p:nvPr/>
        </p:nvCxnSpPr>
        <p:spPr>
          <a:xfrm>
            <a:off x="4599922" y="720493"/>
            <a:ext cx="2175" cy="219673"/>
          </a:xfrm>
          <a:prstGeom prst="line">
            <a:avLst/>
          </a:prstGeom>
          <a:ln w="28575">
            <a:solidFill>
              <a:srgbClr val="33CC33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5" name="Прямая соединительная линия 254"/>
          <p:cNvCxnSpPr/>
          <p:nvPr/>
        </p:nvCxnSpPr>
        <p:spPr>
          <a:xfrm flipH="1">
            <a:off x="6123613" y="704430"/>
            <a:ext cx="13903" cy="229072"/>
          </a:xfrm>
          <a:prstGeom prst="line">
            <a:avLst/>
          </a:prstGeom>
          <a:ln w="28575">
            <a:solidFill>
              <a:srgbClr val="33CC33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7" name="Прямая соединительная линия 256"/>
          <p:cNvCxnSpPr>
            <a:stCxn id="170" idx="3"/>
          </p:cNvCxnSpPr>
          <p:nvPr/>
        </p:nvCxnSpPr>
        <p:spPr>
          <a:xfrm flipV="1">
            <a:off x="1662396" y="3944924"/>
            <a:ext cx="2469274" cy="3633"/>
          </a:xfrm>
          <a:prstGeom prst="line">
            <a:avLst/>
          </a:prstGeom>
          <a:ln w="28575">
            <a:solidFill>
              <a:srgbClr val="33CC33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4" name="object 122"/>
          <p:cNvSpPr txBox="1"/>
          <p:nvPr/>
        </p:nvSpPr>
        <p:spPr>
          <a:xfrm>
            <a:off x="2027760" y="3785390"/>
            <a:ext cx="835312" cy="33278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Выполняет работы </a:t>
            </a:r>
          </a:p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(</a:t>
            </a:r>
            <a:r>
              <a:rPr lang="ru-RU" sz="650" spc="-10" dirty="0" smtClean="0">
                <a:solidFill>
                  <a:srgbClr val="FF0000"/>
                </a:solidFill>
                <a:latin typeface="Microsoft Sans Serif"/>
                <a:cs typeface="Microsoft Sans Serif"/>
              </a:rPr>
              <a:t>в период с 01 мая по 01 октября</a:t>
            </a:r>
            <a:r>
              <a:rPr lang="ru-RU" sz="650" spc="-10" dirty="0" smtClean="0">
                <a:latin typeface="Microsoft Sans Serif"/>
                <a:cs typeface="Microsoft Sans Serif"/>
              </a:rPr>
              <a:t>)</a:t>
            </a:r>
            <a:endParaRPr lang="ru-RU" sz="650" spc="-10" dirty="0">
              <a:latin typeface="Microsoft Sans Serif"/>
              <a:cs typeface="Microsoft Sans Serif"/>
            </a:endParaRPr>
          </a:p>
        </p:txBody>
      </p:sp>
      <p:sp>
        <p:nvSpPr>
          <p:cNvPr id="262" name="16-конечная звезда 161"/>
          <p:cNvSpPr/>
          <p:nvPr/>
        </p:nvSpPr>
        <p:spPr>
          <a:xfrm>
            <a:off x="1694929" y="545748"/>
            <a:ext cx="340948" cy="317363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33CC33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ru-RU" sz="1600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263" name="16-конечная звезда 161"/>
          <p:cNvSpPr/>
          <p:nvPr/>
        </p:nvSpPr>
        <p:spPr>
          <a:xfrm>
            <a:off x="1673906" y="3775064"/>
            <a:ext cx="340948" cy="317363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33CC33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ru-RU" sz="1600" dirty="0" smtClean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1600" dirty="0">
              <a:solidFill>
                <a:srgbClr val="215968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65" name="Соединительная линия уступом 264"/>
          <p:cNvCxnSpPr>
            <a:stCxn id="206" idx="1"/>
          </p:cNvCxnSpPr>
          <p:nvPr/>
        </p:nvCxnSpPr>
        <p:spPr>
          <a:xfrm rot="10800000">
            <a:off x="4421233" y="649878"/>
            <a:ext cx="86506" cy="1794522"/>
          </a:xfrm>
          <a:prstGeom prst="bentConnector2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9" name="Прямоугольник 268"/>
          <p:cNvSpPr/>
          <p:nvPr/>
        </p:nvSpPr>
        <p:spPr>
          <a:xfrm>
            <a:off x="7146219" y="906836"/>
            <a:ext cx="1941326" cy="3950913"/>
          </a:xfrm>
          <a:prstGeom prst="rect">
            <a:avLst/>
          </a:prstGeom>
          <a:noFill/>
          <a:ln>
            <a:solidFill>
              <a:srgbClr val="33CC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1100" dirty="0" smtClean="0">
                <a:solidFill>
                  <a:schemeClr val="tx1"/>
                </a:solidFill>
              </a:rPr>
              <a:t>1</a:t>
            </a:r>
            <a:r>
              <a:rPr lang="ru-RU" sz="1100" dirty="0" smtClean="0">
                <a:solidFill>
                  <a:schemeClr val="tx1"/>
                </a:solidFill>
              </a:rPr>
              <a:t>. </a:t>
            </a:r>
            <a:r>
              <a:rPr lang="ru-RU" sz="800" kern="1200" baseline="0" dirty="0" smtClean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Принято постановление Администрации ЗАТО Северск  в рамках которого УЖКХ </a:t>
            </a:r>
            <a:r>
              <a:rPr lang="ru-RU" sz="800" kern="1200" baseline="0" dirty="0" err="1" smtClean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ТиС</a:t>
            </a:r>
            <a:r>
              <a:rPr lang="ru-RU" sz="800" kern="1200" dirty="0" smtClean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и УКС после утверждения планов по ремонту объектов благоустройства и ремонту дорог на очередной год, направляют планы в РСО. </a:t>
            </a:r>
            <a:r>
              <a:rPr lang="ru-RU" sz="800" kern="1200" baseline="0" dirty="0" smtClean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РСО в течении</a:t>
            </a:r>
            <a:r>
              <a:rPr lang="ru-RU" sz="800" kern="1200" dirty="0" smtClean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установленного срока сообщают о планируемых (или не планируемых) в очередном периоде в рамках производственных или инвестиционных программ работах по ремонту сетей в границах </a:t>
            </a:r>
            <a:r>
              <a:rPr lang="ru-RU" sz="800" kern="1200" baseline="0" dirty="0" smtClean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объектов ремонта дорог или объектов благоустройства. </a:t>
            </a:r>
          </a:p>
          <a:p>
            <a:pPr algn="just"/>
            <a:r>
              <a:rPr lang="ru-RU" sz="800" kern="1200" baseline="0" dirty="0" smtClean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При необходимости выполнения ремонта сетей в тех же границах, РСО корректируют свои графики ремонта с учетом графиков ремонта объектов благоустройства и дорог.</a:t>
            </a:r>
          </a:p>
          <a:p>
            <a:pPr algn="just"/>
            <a:r>
              <a:rPr lang="ru-RU" sz="1100" dirty="0" smtClean="0">
                <a:solidFill>
                  <a:schemeClr val="tx1"/>
                </a:solidFill>
              </a:rPr>
              <a:t>2. </a:t>
            </a:r>
            <a:r>
              <a:rPr lang="ru-RU" sz="800" kern="1200" baseline="0" dirty="0" smtClean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 период выполнения ремонта объектов благоустройства и дорог,</a:t>
            </a:r>
            <a:r>
              <a:rPr lang="ru-RU" sz="800" kern="1200" dirty="0" smtClean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РСО при наличии колодцев и тепловых камер, в зонах ремонта дорог и объектов благоустройства контролируют и в случае необходимости оперативно выполняют текущей ремонт колодцев и тепловых камер</a:t>
            </a:r>
            <a:r>
              <a:rPr lang="ru-RU" sz="800" kern="1200" baseline="0" dirty="0" smtClean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270" name="16-конечная звезда 161"/>
          <p:cNvSpPr/>
          <p:nvPr/>
        </p:nvSpPr>
        <p:spPr>
          <a:xfrm>
            <a:off x="7098133" y="725721"/>
            <a:ext cx="340948" cy="317363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33CC33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en-US" sz="1200" dirty="0" smtClean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N</a:t>
            </a:r>
            <a:endParaRPr lang="ru-RU" sz="1200" dirty="0">
              <a:solidFill>
                <a:srgbClr val="215968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4" name="object 122"/>
          <p:cNvSpPr txBox="1"/>
          <p:nvPr/>
        </p:nvSpPr>
        <p:spPr>
          <a:xfrm>
            <a:off x="5021218" y="336340"/>
            <a:ext cx="4066327" cy="21736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ts val="770"/>
              </a:lnSpc>
              <a:spcBef>
                <a:spcPts val="95"/>
              </a:spcBef>
            </a:pPr>
            <a:r>
              <a:rPr lang="ru-RU" sz="650" spc="-10" dirty="0" smtClean="0">
                <a:latin typeface="Microsoft Sans Serif"/>
                <a:cs typeface="Microsoft Sans Serif"/>
              </a:rPr>
              <a:t>Принято постановление АЗС «</a:t>
            </a:r>
            <a:r>
              <a:rPr lang="ru-RU" sz="800" dirty="0" smtClean="0"/>
              <a:t>Об информационном взаимодействии органов Администрации ЗАТО Северск с организациями ЗАТО Северск</a:t>
            </a:r>
            <a:r>
              <a:rPr lang="ru-RU" sz="650" spc="-10" dirty="0" smtClean="0">
                <a:latin typeface="Microsoft Sans Serif"/>
                <a:cs typeface="Microsoft Sans Serif"/>
              </a:rPr>
              <a:t>»</a:t>
            </a:r>
            <a:endParaRPr lang="ru-RU" sz="650" spc="-10" dirty="0">
              <a:latin typeface="Microsoft Sans Serif"/>
              <a:cs typeface="Microsoft Sans Serif"/>
            </a:endParaRPr>
          </a:p>
        </p:txBody>
      </p:sp>
      <p:cxnSp>
        <p:nvCxnSpPr>
          <p:cNvPr id="67" name="Соединительная линия уступом 66"/>
          <p:cNvCxnSpPr/>
          <p:nvPr/>
        </p:nvCxnSpPr>
        <p:spPr>
          <a:xfrm flipV="1">
            <a:off x="944983" y="385339"/>
            <a:ext cx="3183389" cy="454406"/>
          </a:xfrm>
          <a:prstGeom prst="bentConnector3">
            <a:avLst>
              <a:gd name="adj1" fmla="val 198"/>
            </a:avLst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Прямая соединительная линия 69"/>
          <p:cNvCxnSpPr/>
          <p:nvPr/>
        </p:nvCxnSpPr>
        <p:spPr>
          <a:xfrm flipH="1" flipV="1">
            <a:off x="1271700" y="620434"/>
            <a:ext cx="3295" cy="219311"/>
          </a:xfrm>
          <a:prstGeom prst="line">
            <a:avLst/>
          </a:prstGeom>
          <a:ln w="28575">
            <a:solidFill>
              <a:srgbClr val="33CC33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/>
          <p:nvPr/>
        </p:nvCxnSpPr>
        <p:spPr>
          <a:xfrm flipH="1" flipV="1">
            <a:off x="4019844" y="2953941"/>
            <a:ext cx="1" cy="26853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Прямая со стрелкой 65"/>
          <p:cNvCxnSpPr/>
          <p:nvPr/>
        </p:nvCxnSpPr>
        <p:spPr>
          <a:xfrm flipV="1">
            <a:off x="6705600" y="1946385"/>
            <a:ext cx="0" cy="12929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061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2" grpId="0" animBg="1"/>
      <p:bldP spid="263" grpId="0" animBg="1"/>
      <p:bldP spid="27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962D4C88-5798-A6D3-A93C-F7070C70A3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4">
            <a:extLst>
              <a:ext uri="{FF2B5EF4-FFF2-40B4-BE49-F238E27FC236}">
                <a16:creationId xmlns="" xmlns:a16="http://schemas.microsoft.com/office/drawing/2014/main" id="{215776B6-6488-A559-A37E-787360084FC2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78990" y="209893"/>
            <a:ext cx="7531609" cy="685457"/>
          </a:xfrm>
          <a:prstGeom prst="rect">
            <a:avLst/>
          </a:prstGeom>
        </p:spPr>
      </p:pic>
      <p:grpSp>
        <p:nvGrpSpPr>
          <p:cNvPr id="6" name="object 6">
            <a:extLst>
              <a:ext uri="{FF2B5EF4-FFF2-40B4-BE49-F238E27FC236}">
                <a16:creationId xmlns="" xmlns:a16="http://schemas.microsoft.com/office/drawing/2014/main" id="{9FF3ED98-5DAA-2D60-36C1-7C1223F20B3B}"/>
              </a:ext>
            </a:extLst>
          </p:cNvPr>
          <p:cNvGrpSpPr/>
          <p:nvPr/>
        </p:nvGrpSpPr>
        <p:grpSpPr>
          <a:xfrm>
            <a:off x="0" y="0"/>
            <a:ext cx="612642" cy="5143500"/>
            <a:chOff x="0" y="0"/>
            <a:chExt cx="612642" cy="5143500"/>
          </a:xfrm>
        </p:grpSpPr>
        <p:pic>
          <p:nvPicPr>
            <p:cNvPr id="9" name="object 9">
              <a:extLst>
                <a:ext uri="{FF2B5EF4-FFF2-40B4-BE49-F238E27FC236}">
                  <a16:creationId xmlns="" xmlns:a16="http://schemas.microsoft.com/office/drawing/2014/main" id="{3BFB886E-74F7-8553-75AE-DB5D0F0ECD84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9435" y="0"/>
              <a:ext cx="548640" cy="5129784"/>
            </a:xfrm>
            <a:prstGeom prst="rect">
              <a:avLst/>
            </a:prstGeom>
          </p:spPr>
        </p:pic>
        <p:sp>
          <p:nvSpPr>
            <p:cNvPr id="10" name="object 10">
              <a:extLst>
                <a:ext uri="{FF2B5EF4-FFF2-40B4-BE49-F238E27FC236}">
                  <a16:creationId xmlns="" xmlns:a16="http://schemas.microsoft.com/office/drawing/2014/main" id="{56AA030D-BABC-5FB0-F25C-BAA70D6F45B9}"/>
                </a:ext>
              </a:extLst>
            </p:cNvPr>
            <p:cNvSpPr/>
            <p:nvPr/>
          </p:nvSpPr>
          <p:spPr>
            <a:xfrm>
              <a:off x="0" y="0"/>
              <a:ext cx="182880" cy="5143500"/>
            </a:xfrm>
            <a:custGeom>
              <a:avLst/>
              <a:gdLst/>
              <a:ahLst/>
              <a:cxnLst/>
              <a:rect l="l" t="t" r="r" b="b"/>
              <a:pathLst>
                <a:path w="182880" h="5143500">
                  <a:moveTo>
                    <a:pt x="0" y="5143500"/>
                  </a:moveTo>
                  <a:lnTo>
                    <a:pt x="182879" y="5143500"/>
                  </a:lnTo>
                  <a:lnTo>
                    <a:pt x="182879" y="0"/>
                  </a:lnTo>
                  <a:lnTo>
                    <a:pt x="0" y="0"/>
                  </a:lnTo>
                  <a:lnTo>
                    <a:pt x="0" y="51435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>
              <a:extLst>
                <a:ext uri="{FF2B5EF4-FFF2-40B4-BE49-F238E27FC236}">
                  <a16:creationId xmlns="" xmlns:a16="http://schemas.microsoft.com/office/drawing/2014/main" id="{4DE4C1A9-341B-4DC8-0193-D0F109AABB2A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82879" y="630936"/>
              <a:ext cx="425195" cy="512063"/>
            </a:xfrm>
            <a:prstGeom prst="rect">
              <a:avLst/>
            </a:prstGeom>
          </p:spPr>
        </p:pic>
        <p:pic>
          <p:nvPicPr>
            <p:cNvPr id="12" name="object 12">
              <a:extLst>
                <a:ext uri="{FF2B5EF4-FFF2-40B4-BE49-F238E27FC236}">
                  <a16:creationId xmlns="" xmlns:a16="http://schemas.microsoft.com/office/drawing/2014/main" id="{C7863EB5-405C-BC90-B33B-2A74ED681B54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4585715"/>
              <a:ext cx="612642" cy="557783"/>
            </a:xfrm>
            <a:prstGeom prst="rect">
              <a:avLst/>
            </a:prstGeom>
          </p:spPr>
        </p:pic>
        <p:pic>
          <p:nvPicPr>
            <p:cNvPr id="13" name="object 13">
              <a:extLst>
                <a:ext uri="{FF2B5EF4-FFF2-40B4-BE49-F238E27FC236}">
                  <a16:creationId xmlns="" xmlns:a16="http://schemas.microsoft.com/office/drawing/2014/main" id="{310F7847-2ECC-FFFE-3279-1F1A4073303D}"/>
                </a:ext>
              </a:extLst>
            </p:cNvPr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92023" y="68580"/>
              <a:ext cx="411480" cy="434339"/>
            </a:xfrm>
            <a:prstGeom prst="rect">
              <a:avLst/>
            </a:prstGeom>
          </p:spPr>
        </p:pic>
      </p:grpSp>
      <p:grpSp>
        <p:nvGrpSpPr>
          <p:cNvPr id="18" name="Группа 17">
            <a:extLst>
              <a:ext uri="{FF2B5EF4-FFF2-40B4-BE49-F238E27FC236}">
                <a16:creationId xmlns="" xmlns:a16="http://schemas.microsoft.com/office/drawing/2014/main" id="{DDD0B9B9-EFAB-84D5-158A-0532F34C8653}"/>
              </a:ext>
            </a:extLst>
          </p:cNvPr>
          <p:cNvGrpSpPr/>
          <p:nvPr/>
        </p:nvGrpSpPr>
        <p:grpSpPr>
          <a:xfrm>
            <a:off x="745170" y="227858"/>
            <a:ext cx="658496" cy="629158"/>
            <a:chOff x="6629399" y="2564892"/>
            <a:chExt cx="658496" cy="629158"/>
          </a:xfrm>
        </p:grpSpPr>
        <p:sp>
          <p:nvSpPr>
            <p:cNvPr id="16" name="object 7">
              <a:extLst>
                <a:ext uri="{FF2B5EF4-FFF2-40B4-BE49-F238E27FC236}">
                  <a16:creationId xmlns="" xmlns:a16="http://schemas.microsoft.com/office/drawing/2014/main" id="{22F87EE4-33D9-6CBB-096E-4D84CC76BB76}"/>
                </a:ext>
              </a:extLst>
            </p:cNvPr>
            <p:cNvSpPr/>
            <p:nvPr/>
          </p:nvSpPr>
          <p:spPr>
            <a:xfrm>
              <a:off x="6629400" y="2564892"/>
              <a:ext cx="658495" cy="622300"/>
            </a:xfrm>
            <a:custGeom>
              <a:avLst/>
              <a:gdLst/>
              <a:ahLst/>
              <a:cxnLst/>
              <a:rect l="l" t="t" r="r" b="b"/>
              <a:pathLst>
                <a:path w="658494" h="622300">
                  <a:moveTo>
                    <a:pt x="329184" y="0"/>
                  </a:moveTo>
                  <a:lnTo>
                    <a:pt x="280540" y="3370"/>
                  </a:lnTo>
                  <a:lnTo>
                    <a:pt x="234112" y="13162"/>
                  </a:lnTo>
                  <a:lnTo>
                    <a:pt x="190409" y="28895"/>
                  </a:lnTo>
                  <a:lnTo>
                    <a:pt x="149941" y="50087"/>
                  </a:lnTo>
                  <a:lnTo>
                    <a:pt x="113216" y="76257"/>
                  </a:lnTo>
                  <a:lnTo>
                    <a:pt x="80744" y="106925"/>
                  </a:lnTo>
                  <a:lnTo>
                    <a:pt x="53034" y="141609"/>
                  </a:lnTo>
                  <a:lnTo>
                    <a:pt x="30595" y="179829"/>
                  </a:lnTo>
                  <a:lnTo>
                    <a:pt x="13937" y="221104"/>
                  </a:lnTo>
                  <a:lnTo>
                    <a:pt x="3569" y="264953"/>
                  </a:lnTo>
                  <a:lnTo>
                    <a:pt x="0" y="310895"/>
                  </a:lnTo>
                  <a:lnTo>
                    <a:pt x="3569" y="356838"/>
                  </a:lnTo>
                  <a:lnTo>
                    <a:pt x="13937" y="400687"/>
                  </a:lnTo>
                  <a:lnTo>
                    <a:pt x="30595" y="441962"/>
                  </a:lnTo>
                  <a:lnTo>
                    <a:pt x="53034" y="480182"/>
                  </a:lnTo>
                  <a:lnTo>
                    <a:pt x="80744" y="514866"/>
                  </a:lnTo>
                  <a:lnTo>
                    <a:pt x="113216" y="545534"/>
                  </a:lnTo>
                  <a:lnTo>
                    <a:pt x="149941" y="571704"/>
                  </a:lnTo>
                  <a:lnTo>
                    <a:pt x="190409" y="592896"/>
                  </a:lnTo>
                  <a:lnTo>
                    <a:pt x="234112" y="608629"/>
                  </a:lnTo>
                  <a:lnTo>
                    <a:pt x="280540" y="618421"/>
                  </a:lnTo>
                  <a:lnTo>
                    <a:pt x="329184" y="621791"/>
                  </a:lnTo>
                  <a:lnTo>
                    <a:pt x="377827" y="618421"/>
                  </a:lnTo>
                  <a:lnTo>
                    <a:pt x="424255" y="608629"/>
                  </a:lnTo>
                  <a:lnTo>
                    <a:pt x="467958" y="592896"/>
                  </a:lnTo>
                  <a:lnTo>
                    <a:pt x="508426" y="571704"/>
                  </a:lnTo>
                  <a:lnTo>
                    <a:pt x="545151" y="545534"/>
                  </a:lnTo>
                  <a:lnTo>
                    <a:pt x="577623" y="514866"/>
                  </a:lnTo>
                  <a:lnTo>
                    <a:pt x="605333" y="480182"/>
                  </a:lnTo>
                  <a:lnTo>
                    <a:pt x="627772" y="441962"/>
                  </a:lnTo>
                  <a:lnTo>
                    <a:pt x="644430" y="400687"/>
                  </a:lnTo>
                  <a:lnTo>
                    <a:pt x="654798" y="356838"/>
                  </a:lnTo>
                  <a:lnTo>
                    <a:pt x="658368" y="310895"/>
                  </a:lnTo>
                  <a:lnTo>
                    <a:pt x="654798" y="264953"/>
                  </a:lnTo>
                  <a:lnTo>
                    <a:pt x="644430" y="221104"/>
                  </a:lnTo>
                  <a:lnTo>
                    <a:pt x="627772" y="179829"/>
                  </a:lnTo>
                  <a:lnTo>
                    <a:pt x="605333" y="141609"/>
                  </a:lnTo>
                  <a:lnTo>
                    <a:pt x="577623" y="106925"/>
                  </a:lnTo>
                  <a:lnTo>
                    <a:pt x="545151" y="76257"/>
                  </a:lnTo>
                  <a:lnTo>
                    <a:pt x="508426" y="50087"/>
                  </a:lnTo>
                  <a:lnTo>
                    <a:pt x="467958" y="28895"/>
                  </a:lnTo>
                  <a:lnTo>
                    <a:pt x="424255" y="13162"/>
                  </a:lnTo>
                  <a:lnTo>
                    <a:pt x="377827" y="3370"/>
                  </a:lnTo>
                  <a:lnTo>
                    <a:pt x="329184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8">
              <a:extLst>
                <a:ext uri="{FF2B5EF4-FFF2-40B4-BE49-F238E27FC236}">
                  <a16:creationId xmlns="" xmlns:a16="http://schemas.microsoft.com/office/drawing/2014/main" id="{BA426503-753D-A206-B7C0-7B3F28E7EE7E}"/>
                </a:ext>
              </a:extLst>
            </p:cNvPr>
            <p:cNvSpPr/>
            <p:nvPr/>
          </p:nvSpPr>
          <p:spPr>
            <a:xfrm>
              <a:off x="6629399" y="2571750"/>
              <a:ext cx="658495" cy="622300"/>
            </a:xfrm>
            <a:custGeom>
              <a:avLst/>
              <a:gdLst/>
              <a:ahLst/>
              <a:cxnLst/>
              <a:rect l="l" t="t" r="r" b="b"/>
              <a:pathLst>
                <a:path w="658494" h="622300">
                  <a:moveTo>
                    <a:pt x="0" y="310895"/>
                  </a:moveTo>
                  <a:lnTo>
                    <a:pt x="3569" y="264953"/>
                  </a:lnTo>
                  <a:lnTo>
                    <a:pt x="13937" y="221104"/>
                  </a:lnTo>
                  <a:lnTo>
                    <a:pt x="30595" y="179829"/>
                  </a:lnTo>
                  <a:lnTo>
                    <a:pt x="53034" y="141609"/>
                  </a:lnTo>
                  <a:lnTo>
                    <a:pt x="80744" y="106925"/>
                  </a:lnTo>
                  <a:lnTo>
                    <a:pt x="113216" y="76257"/>
                  </a:lnTo>
                  <a:lnTo>
                    <a:pt x="149941" y="50087"/>
                  </a:lnTo>
                  <a:lnTo>
                    <a:pt x="190409" y="28895"/>
                  </a:lnTo>
                  <a:lnTo>
                    <a:pt x="234112" y="13162"/>
                  </a:lnTo>
                  <a:lnTo>
                    <a:pt x="280540" y="3370"/>
                  </a:lnTo>
                  <a:lnTo>
                    <a:pt x="329184" y="0"/>
                  </a:lnTo>
                  <a:lnTo>
                    <a:pt x="377827" y="3370"/>
                  </a:lnTo>
                  <a:lnTo>
                    <a:pt x="424255" y="13162"/>
                  </a:lnTo>
                  <a:lnTo>
                    <a:pt x="467958" y="28895"/>
                  </a:lnTo>
                  <a:lnTo>
                    <a:pt x="508426" y="50087"/>
                  </a:lnTo>
                  <a:lnTo>
                    <a:pt x="545151" y="76257"/>
                  </a:lnTo>
                  <a:lnTo>
                    <a:pt x="577623" y="106925"/>
                  </a:lnTo>
                  <a:lnTo>
                    <a:pt x="605333" y="141609"/>
                  </a:lnTo>
                  <a:lnTo>
                    <a:pt x="627772" y="179829"/>
                  </a:lnTo>
                  <a:lnTo>
                    <a:pt x="644430" y="221104"/>
                  </a:lnTo>
                  <a:lnTo>
                    <a:pt x="654798" y="264953"/>
                  </a:lnTo>
                  <a:lnTo>
                    <a:pt x="658368" y="310895"/>
                  </a:lnTo>
                  <a:lnTo>
                    <a:pt x="654798" y="356838"/>
                  </a:lnTo>
                  <a:lnTo>
                    <a:pt x="644430" y="400687"/>
                  </a:lnTo>
                  <a:lnTo>
                    <a:pt x="627772" y="441962"/>
                  </a:lnTo>
                  <a:lnTo>
                    <a:pt x="605333" y="480182"/>
                  </a:lnTo>
                  <a:lnTo>
                    <a:pt x="577623" y="514866"/>
                  </a:lnTo>
                  <a:lnTo>
                    <a:pt x="545151" y="545534"/>
                  </a:lnTo>
                  <a:lnTo>
                    <a:pt x="508426" y="571704"/>
                  </a:lnTo>
                  <a:lnTo>
                    <a:pt x="467958" y="592896"/>
                  </a:lnTo>
                  <a:lnTo>
                    <a:pt x="424255" y="608629"/>
                  </a:lnTo>
                  <a:lnTo>
                    <a:pt x="377827" y="618421"/>
                  </a:lnTo>
                  <a:lnTo>
                    <a:pt x="329184" y="621791"/>
                  </a:lnTo>
                  <a:lnTo>
                    <a:pt x="280540" y="618421"/>
                  </a:lnTo>
                  <a:lnTo>
                    <a:pt x="234112" y="608629"/>
                  </a:lnTo>
                  <a:lnTo>
                    <a:pt x="190409" y="592896"/>
                  </a:lnTo>
                  <a:lnTo>
                    <a:pt x="149941" y="571704"/>
                  </a:lnTo>
                  <a:lnTo>
                    <a:pt x="113216" y="545534"/>
                  </a:lnTo>
                  <a:lnTo>
                    <a:pt x="80744" y="514866"/>
                  </a:lnTo>
                  <a:lnTo>
                    <a:pt x="53034" y="480182"/>
                  </a:lnTo>
                  <a:lnTo>
                    <a:pt x="30595" y="441962"/>
                  </a:lnTo>
                  <a:lnTo>
                    <a:pt x="13937" y="400687"/>
                  </a:lnTo>
                  <a:lnTo>
                    <a:pt x="3569" y="356838"/>
                  </a:lnTo>
                  <a:lnTo>
                    <a:pt x="0" y="310895"/>
                  </a:lnTo>
                  <a:close/>
                </a:path>
              </a:pathLst>
            </a:custGeom>
            <a:ln w="2743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19" name="Рисунок 18">
            <a:extLst>
              <a:ext uri="{FF2B5EF4-FFF2-40B4-BE49-F238E27FC236}">
                <a16:creationId xmlns="" xmlns:a16="http://schemas.microsoft.com/office/drawing/2014/main" id="{28A03BB7-AF28-AAF2-E875-1369114327D8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77301" y="117162"/>
            <a:ext cx="669774" cy="650515"/>
          </a:xfrm>
          <a:prstGeom prst="rect">
            <a:avLst/>
          </a:prstGeom>
        </p:spPr>
      </p:pic>
      <p:sp>
        <p:nvSpPr>
          <p:cNvPr id="31" name="object 9">
            <a:extLst>
              <a:ext uri="{FF2B5EF4-FFF2-40B4-BE49-F238E27FC236}">
                <a16:creationId xmlns="" xmlns:a16="http://schemas.microsoft.com/office/drawing/2014/main" id="{2697953C-BEA4-4731-25F1-ABDE83325BF3}"/>
              </a:ext>
            </a:extLst>
          </p:cNvPr>
          <p:cNvSpPr txBox="1">
            <a:spLocks/>
          </p:cNvSpPr>
          <p:nvPr/>
        </p:nvSpPr>
        <p:spPr>
          <a:xfrm>
            <a:off x="1957276" y="361468"/>
            <a:ext cx="5891323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1550" b="1" i="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pPr marL="12700">
              <a:spcBef>
                <a:spcPts val="100"/>
              </a:spcBef>
            </a:pPr>
            <a:r>
              <a:rPr lang="ru-RU" sz="1800" dirty="0">
                <a:solidFill>
                  <a:srgbClr val="394850"/>
                </a:solidFill>
                <a:latin typeface="Trebuchet MS"/>
                <a:cs typeface="Trebuchet MS"/>
              </a:rPr>
              <a:t>Поиск коренных проблем. </a:t>
            </a:r>
            <a:endParaRPr lang="ru-RU" sz="1800" dirty="0">
              <a:latin typeface="Trebuchet MS"/>
              <a:cs typeface="Trebuchet MS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6256848"/>
              </p:ext>
            </p:extLst>
          </p:nvPr>
        </p:nvGraphicFramePr>
        <p:xfrm>
          <a:off x="667510" y="988080"/>
          <a:ext cx="8324090" cy="34954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3090">
                  <a:extLst>
                    <a:ext uri="{9D8B030D-6E8A-4147-A177-3AD203B41FA5}">
                      <a16:colId xmlns="" xmlns:a16="http://schemas.microsoft.com/office/drawing/2014/main" val="2444983487"/>
                    </a:ext>
                  </a:extLst>
                </a:gridCol>
                <a:gridCol w="1143000">
                  <a:extLst>
                    <a:ext uri="{9D8B030D-6E8A-4147-A177-3AD203B41FA5}">
                      <a16:colId xmlns="" xmlns:a16="http://schemas.microsoft.com/office/drawing/2014/main" val="4227093511"/>
                    </a:ext>
                  </a:extLst>
                </a:gridCol>
                <a:gridCol w="1219200">
                  <a:extLst>
                    <a:ext uri="{9D8B030D-6E8A-4147-A177-3AD203B41FA5}">
                      <a16:colId xmlns="" xmlns:a16="http://schemas.microsoft.com/office/drawing/2014/main" val="330011628"/>
                    </a:ext>
                  </a:extLst>
                </a:gridCol>
                <a:gridCol w="1600200">
                  <a:extLst>
                    <a:ext uri="{9D8B030D-6E8A-4147-A177-3AD203B41FA5}">
                      <a16:colId xmlns="" xmlns:a16="http://schemas.microsoft.com/office/drawing/2014/main" val="2666789458"/>
                    </a:ext>
                  </a:extLst>
                </a:gridCol>
                <a:gridCol w="1845446">
                  <a:extLst>
                    <a:ext uri="{9D8B030D-6E8A-4147-A177-3AD203B41FA5}">
                      <a16:colId xmlns="" xmlns:a16="http://schemas.microsoft.com/office/drawing/2014/main" val="4228581809"/>
                    </a:ext>
                  </a:extLst>
                </a:gridCol>
                <a:gridCol w="843522">
                  <a:extLst>
                    <a:ext uri="{9D8B030D-6E8A-4147-A177-3AD203B41FA5}">
                      <a16:colId xmlns="" xmlns:a16="http://schemas.microsoft.com/office/drawing/2014/main" val="1352492494"/>
                    </a:ext>
                  </a:extLst>
                </a:gridCol>
                <a:gridCol w="1349632">
                  <a:extLst>
                    <a:ext uri="{9D8B030D-6E8A-4147-A177-3AD203B41FA5}">
                      <a16:colId xmlns="" xmlns:a16="http://schemas.microsoft.com/office/drawing/2014/main" val="2504778638"/>
                    </a:ext>
                  </a:extLst>
                </a:gridCol>
              </a:tblGrid>
              <a:tr h="51853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</a:t>
                      </a:r>
                      <a:endParaRPr lang="ru-RU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Проблема</a:t>
                      </a:r>
                      <a:endParaRPr lang="ru-RU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Коренная проблема</a:t>
                      </a:r>
                      <a:endParaRPr lang="ru-RU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Мероприятие</a:t>
                      </a:r>
                      <a:endParaRPr lang="ru-RU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Ответственные</a:t>
                      </a:r>
                      <a:endParaRPr lang="ru-RU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Сроки</a:t>
                      </a:r>
                      <a:endParaRPr lang="ru-RU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778" marR="6777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Эффект</a:t>
                      </a:r>
                      <a:br>
                        <a:rPr lang="ru-RU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 реализации</a:t>
                      </a:r>
                      <a:br>
                        <a:rPr lang="ru-RU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мероприятия</a:t>
                      </a:r>
                      <a:endParaRPr lang="ru-RU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778" marR="67778" marT="0" marB="0"/>
                </a:tc>
                <a:extLst>
                  <a:ext uri="{0D108BD9-81ED-4DB2-BD59-A6C34878D82A}">
                    <a16:rowId xmlns="" xmlns:a16="http://schemas.microsoft.com/office/drawing/2014/main" val="2582422553"/>
                  </a:ext>
                </a:extLst>
              </a:tr>
              <a:tr h="823832">
                <a:tc>
                  <a:txBody>
                    <a:bodyPr/>
                    <a:lstStyle/>
                    <a:p>
                      <a:pPr algn="ctr"/>
                      <a:r>
                        <a:rPr lang="ru-RU" sz="8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ru-RU" sz="800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kern="1200" baseline="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Отсутствие информационного взаимодействия между органами местного самоуправления и РСО</a:t>
                      </a:r>
                      <a:endParaRPr lang="ru-RU" sz="800" b="0" i="0" u="none" strike="noStrike" dirty="0" smtClean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Отсутствие</a:t>
                      </a:r>
                      <a:r>
                        <a:rPr lang="ru-RU" sz="800" b="0" i="0" u="none" strike="noStrike" baseline="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регламентированных  требований к информационному взаимодействию при планирование ремонтных работ на очередной год</a:t>
                      </a:r>
                      <a:endParaRPr lang="ru-RU" sz="800" dirty="0" smtClean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87313" marR="0" lvl="0" indent="0" algn="l" defTabSz="91440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spc="-1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Разработать и утвердить постановление АЗС «</a:t>
                      </a:r>
                      <a:r>
                        <a:rPr lang="ru-RU" sz="8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 информационном взаимодействии органов Администрации ЗАТО Северск с организациями ЗАТО Северск</a:t>
                      </a:r>
                      <a:r>
                        <a:rPr lang="ru-RU" sz="800" spc="-1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»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7200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ru-RU" sz="800" b="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Шипунов П.А. – начальник Управления капитального строительства Администрации ЗАТО Северск</a:t>
                      </a:r>
                    </a:p>
                    <a:p>
                      <a:pPr marL="7200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ru-RU" sz="800" b="0" dirty="0" err="1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Криницин</a:t>
                      </a:r>
                      <a:r>
                        <a:rPr lang="ru-RU" sz="800" b="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Д.Е. – Управление жилищно-коммунального хозяйства.</a:t>
                      </a:r>
                      <a:r>
                        <a:rPr lang="ru-RU" sz="800" b="0" baseline="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т</a:t>
                      </a:r>
                      <a:r>
                        <a:rPr lang="ru-RU" sz="800" b="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ранспорта и связи Администрации ЗАТО Северск</a:t>
                      </a:r>
                    </a:p>
                    <a:p>
                      <a:pPr marL="7200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ru-RU" sz="800" b="0" dirty="0" err="1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Шарафутдинов</a:t>
                      </a:r>
                      <a:r>
                        <a:rPr lang="ru-RU" sz="800" b="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М.А. – директор АО «Северский водоканал» </a:t>
                      </a:r>
                    </a:p>
                    <a:p>
                      <a:pPr marL="7200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ru-RU" sz="800" b="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Генералов</a:t>
                      </a:r>
                      <a:r>
                        <a:rPr lang="ru-RU" sz="800" b="0" baseline="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В.А. – директор </a:t>
                      </a:r>
                      <a:r>
                        <a:rPr lang="ru-RU" sz="800" b="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ОАО «Тепловые сети»</a:t>
                      </a:r>
                    </a:p>
                    <a:p>
                      <a:pPr marL="7200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ru-RU" sz="800" b="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Макаренко В.А. – директор ООО «Электросети»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8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 </a:t>
                      </a:r>
                      <a:r>
                        <a:rPr lang="ru-RU" sz="8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15.03.2026</a:t>
                      </a:r>
                      <a:endParaRPr lang="en-US" sz="800" dirty="0" smtClean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ru-RU" sz="8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</a:t>
                      </a:r>
                      <a:r>
                        <a:rPr lang="ru-RU" sz="800" baseline="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15.04.2026</a:t>
                      </a:r>
                      <a:endParaRPr lang="ru-RU" sz="800" dirty="0" smtClean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ru-RU" sz="800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lvl="0" algn="ctr"/>
                      <a:r>
                        <a:rPr lang="ru-RU" sz="8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Регламентированы сроки</a:t>
                      </a:r>
                      <a:r>
                        <a:rPr lang="ru-RU" sz="800" baseline="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и порядок взаимодействия в части обмена информации и обратной связи при планировании ремонтных работ на очередной период. </a:t>
                      </a:r>
                      <a:r>
                        <a:rPr lang="ru-RU" sz="8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Исключение непредвиденных затрат при реализации проекта.</a:t>
                      </a:r>
                    </a:p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Исключение повреждений отремонтированного объекта в период планового гарантийного срока инженерно-технических сетей.</a:t>
                      </a:r>
                    </a:p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800" dirty="0" smtClean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34966563"/>
                  </a:ext>
                </a:extLst>
              </a:tr>
              <a:tr h="1841507">
                <a:tc>
                  <a:txBody>
                    <a:bodyPr/>
                    <a:lstStyle/>
                    <a:p>
                      <a:pPr algn="ctr"/>
                      <a:r>
                        <a:rPr lang="ru-RU" sz="8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ru-RU" sz="800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b="0" i="0" u="none" strike="noStrike" kern="1200" baseline="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Несогласованность планов по ремонту сетей с планами ремонтов объектов благоустройства, автомобильных дорог</a:t>
                      </a:r>
                      <a:endParaRPr lang="ru-RU" sz="800" b="0" i="0" u="none" strike="noStrike" dirty="0" smtClean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b="0" i="0" u="none" strike="noStrike" kern="1200" baseline="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Отсутствие информации у структур, отвечающих за ремонт объектов благоустройства и ремонт дорог  о планах по ремонту сетей РСО в границах участков ремонтируемых объектов</a:t>
                      </a:r>
                      <a:endParaRPr lang="ru-RU" sz="800" b="0" i="0" u="none" strike="noStrike" dirty="0" smtClean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800" b="0" i="0" u="none" strike="noStrike" dirty="0" smtClean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800" b="0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800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vl="0" algn="ctr"/>
                      <a:endParaRPr lang="ru-RU" sz="800" dirty="0" smtClean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929489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85696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object 3"/>
          <p:cNvGrpSpPr/>
          <p:nvPr/>
        </p:nvGrpSpPr>
        <p:grpSpPr>
          <a:xfrm>
            <a:off x="95056" y="219456"/>
            <a:ext cx="655320" cy="4832985"/>
            <a:chOff x="95056" y="219456"/>
            <a:chExt cx="655320" cy="4832985"/>
          </a:xfrm>
        </p:grpSpPr>
        <p:pic>
          <p:nvPicPr>
            <p:cNvPr id="5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4883" y="219456"/>
              <a:ext cx="530351" cy="4818888"/>
            </a:xfrm>
            <a:prstGeom prst="rect">
              <a:avLst/>
            </a:prstGeom>
          </p:spPr>
        </p:pic>
        <p:sp>
          <p:nvSpPr>
            <p:cNvPr id="6" name="object 5"/>
            <p:cNvSpPr/>
            <p:nvPr/>
          </p:nvSpPr>
          <p:spPr>
            <a:xfrm>
              <a:off x="146303" y="219456"/>
              <a:ext cx="187960" cy="4832985"/>
            </a:xfrm>
            <a:custGeom>
              <a:avLst/>
              <a:gdLst/>
              <a:ahLst/>
              <a:cxnLst/>
              <a:rect l="l" t="t" r="r" b="b"/>
              <a:pathLst>
                <a:path w="187960" h="4832985">
                  <a:moveTo>
                    <a:pt x="187452" y="0"/>
                  </a:moveTo>
                  <a:lnTo>
                    <a:pt x="0" y="0"/>
                  </a:lnTo>
                  <a:lnTo>
                    <a:pt x="0" y="4832604"/>
                  </a:lnTo>
                  <a:lnTo>
                    <a:pt x="187452" y="4832604"/>
                  </a:lnTo>
                  <a:lnTo>
                    <a:pt x="18745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33756" y="822960"/>
              <a:ext cx="411480" cy="480060"/>
            </a:xfrm>
            <a:prstGeom prst="rect">
              <a:avLst/>
            </a:prstGeom>
          </p:spPr>
        </p:pic>
        <p:pic>
          <p:nvPicPr>
            <p:cNvPr id="8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5056" y="4526279"/>
              <a:ext cx="654748" cy="525778"/>
            </a:xfrm>
            <a:prstGeom prst="rect">
              <a:avLst/>
            </a:prstGeom>
          </p:spPr>
        </p:pic>
        <p:pic>
          <p:nvPicPr>
            <p:cNvPr id="9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38327" y="297180"/>
              <a:ext cx="406908" cy="406908"/>
            </a:xfrm>
            <a:prstGeom prst="rect">
              <a:avLst/>
            </a:prstGeom>
          </p:spPr>
        </p:pic>
      </p:grpSp>
      <p:sp>
        <p:nvSpPr>
          <p:cNvPr id="10" name="object 9"/>
          <p:cNvSpPr txBox="1">
            <a:spLocks/>
          </p:cNvSpPr>
          <p:nvPr/>
        </p:nvSpPr>
        <p:spPr>
          <a:xfrm>
            <a:off x="1034592" y="74117"/>
            <a:ext cx="4223208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1550" b="1" i="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pPr marL="12700">
              <a:spcBef>
                <a:spcPts val="100"/>
              </a:spcBef>
            </a:pPr>
            <a:r>
              <a:rPr lang="ru-RU" sz="1800" dirty="0" smtClean="0">
                <a:solidFill>
                  <a:srgbClr val="394850"/>
                </a:solidFill>
                <a:latin typeface="Trebuchet MS"/>
                <a:cs typeface="Trebuchet MS"/>
              </a:rPr>
              <a:t>Результат реализации проекта</a:t>
            </a:r>
            <a:endParaRPr lang="ru-RU" sz="1800" dirty="0">
              <a:latin typeface="Trebuchet MS"/>
              <a:cs typeface="Trebuchet MS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8677" y="643376"/>
            <a:ext cx="2895600" cy="418156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15000" y="411222"/>
            <a:ext cx="3059875" cy="4449452"/>
          </a:xfrm>
          <a:prstGeom prst="rect">
            <a:avLst/>
          </a:prstGeom>
        </p:spPr>
      </p:pic>
      <p:sp>
        <p:nvSpPr>
          <p:cNvPr id="25" name="Прямоугольник 24"/>
          <p:cNvSpPr/>
          <p:nvPr/>
        </p:nvSpPr>
        <p:spPr>
          <a:xfrm>
            <a:off x="4191000" y="2038350"/>
            <a:ext cx="1621297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b="1" dirty="0" smtClean="0">
                <a:solidFill>
                  <a:srgbClr val="25426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Принято Постановление Администрации ЗАТО Северск от 09.04.2026 № 656-па</a:t>
            </a:r>
            <a:endParaRPr lang="ru-RU"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2479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object 3"/>
          <p:cNvGrpSpPr/>
          <p:nvPr/>
        </p:nvGrpSpPr>
        <p:grpSpPr>
          <a:xfrm>
            <a:off x="95056" y="219456"/>
            <a:ext cx="655320" cy="4832985"/>
            <a:chOff x="95056" y="219456"/>
            <a:chExt cx="655320" cy="4832985"/>
          </a:xfrm>
        </p:grpSpPr>
        <p:pic>
          <p:nvPicPr>
            <p:cNvPr id="5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4883" y="219456"/>
              <a:ext cx="530351" cy="4818888"/>
            </a:xfrm>
            <a:prstGeom prst="rect">
              <a:avLst/>
            </a:prstGeom>
          </p:spPr>
        </p:pic>
        <p:sp>
          <p:nvSpPr>
            <p:cNvPr id="6" name="object 5"/>
            <p:cNvSpPr/>
            <p:nvPr/>
          </p:nvSpPr>
          <p:spPr>
            <a:xfrm>
              <a:off x="146303" y="219456"/>
              <a:ext cx="187960" cy="4832985"/>
            </a:xfrm>
            <a:custGeom>
              <a:avLst/>
              <a:gdLst/>
              <a:ahLst/>
              <a:cxnLst/>
              <a:rect l="l" t="t" r="r" b="b"/>
              <a:pathLst>
                <a:path w="187960" h="4832985">
                  <a:moveTo>
                    <a:pt x="187452" y="0"/>
                  </a:moveTo>
                  <a:lnTo>
                    <a:pt x="0" y="0"/>
                  </a:lnTo>
                  <a:lnTo>
                    <a:pt x="0" y="4832604"/>
                  </a:lnTo>
                  <a:lnTo>
                    <a:pt x="187452" y="4832604"/>
                  </a:lnTo>
                  <a:lnTo>
                    <a:pt x="18745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33756" y="822960"/>
              <a:ext cx="411480" cy="480060"/>
            </a:xfrm>
            <a:prstGeom prst="rect">
              <a:avLst/>
            </a:prstGeom>
          </p:spPr>
        </p:pic>
        <p:pic>
          <p:nvPicPr>
            <p:cNvPr id="8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5056" y="4526279"/>
              <a:ext cx="654748" cy="525778"/>
            </a:xfrm>
            <a:prstGeom prst="rect">
              <a:avLst/>
            </a:prstGeom>
          </p:spPr>
        </p:pic>
        <p:pic>
          <p:nvPicPr>
            <p:cNvPr id="9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38327" y="297180"/>
              <a:ext cx="406908" cy="406908"/>
            </a:xfrm>
            <a:prstGeom prst="rect">
              <a:avLst/>
            </a:prstGeom>
          </p:spPr>
        </p:pic>
      </p:grpSp>
      <p:sp>
        <p:nvSpPr>
          <p:cNvPr id="10" name="object 9"/>
          <p:cNvSpPr txBox="1">
            <a:spLocks/>
          </p:cNvSpPr>
          <p:nvPr/>
        </p:nvSpPr>
        <p:spPr>
          <a:xfrm>
            <a:off x="1034592" y="74117"/>
            <a:ext cx="4223208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1550" b="1" i="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pPr marL="12700">
              <a:spcBef>
                <a:spcPts val="100"/>
              </a:spcBef>
            </a:pPr>
            <a:r>
              <a:rPr lang="ru-RU" sz="1800" dirty="0" smtClean="0">
                <a:solidFill>
                  <a:srgbClr val="394850"/>
                </a:solidFill>
                <a:latin typeface="Trebuchet MS"/>
                <a:cs typeface="Trebuchet MS"/>
              </a:rPr>
              <a:t>Результат реализации проекта</a:t>
            </a:r>
            <a:endParaRPr lang="ru-RU" sz="1800" dirty="0">
              <a:latin typeface="Trebuchet MS"/>
              <a:cs typeface="Trebuchet MS"/>
            </a:endParaRPr>
          </a:p>
        </p:txBody>
      </p:sp>
      <p:grpSp>
        <p:nvGrpSpPr>
          <p:cNvPr id="18" name="Группа 17"/>
          <p:cNvGrpSpPr/>
          <p:nvPr/>
        </p:nvGrpSpPr>
        <p:grpSpPr>
          <a:xfrm>
            <a:off x="1143000" y="854710"/>
            <a:ext cx="2399082" cy="3352070"/>
            <a:chOff x="829626" y="1437098"/>
            <a:chExt cx="2399082" cy="3352070"/>
          </a:xfrm>
        </p:grpSpPr>
        <p:sp>
          <p:nvSpPr>
            <p:cNvPr id="12" name="Shape 356"/>
            <p:cNvSpPr/>
            <p:nvPr/>
          </p:nvSpPr>
          <p:spPr>
            <a:xfrm>
              <a:off x="2207111" y="2440911"/>
              <a:ext cx="0" cy="1033904"/>
            </a:xfrm>
            <a:prstGeom prst="straightConnector1">
              <a:avLst/>
            </a:prstGeom>
            <a:ln>
              <a:tailEnd type="triangl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sp>
        <p:sp>
          <p:nvSpPr>
            <p:cNvPr id="13" name="Shape 357"/>
            <p:cNvSpPr/>
            <p:nvPr/>
          </p:nvSpPr>
          <p:spPr>
            <a:xfrm>
              <a:off x="1245749" y="2591919"/>
              <a:ext cx="546337" cy="2191777"/>
            </a:xfrm>
            <a:prstGeom prst="rect">
              <a:avLst/>
            </a:prstGeom>
            <a:solidFill>
              <a:srgbClr val="5B9BD5"/>
            </a:solidFill>
            <a:ln>
              <a:noFill/>
            </a:ln>
          </p:spPr>
          <p:txBody>
            <a:bodyPr lIns="91440" tIns="45720" rIns="91440" bIns="45720"/>
            <a:lstStyle>
              <a:defPPr/>
              <a:lvl1pPr marL="0" lvl="0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lvl="1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lvl="2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lvl="3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lvl="4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lvl="5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lvl="6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lvl="7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lvl="8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1465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endParaRPr>
            </a:p>
          </p:txBody>
        </p:sp>
        <p:sp>
          <p:nvSpPr>
            <p:cNvPr id="14" name="Shape 358"/>
            <p:cNvSpPr/>
            <p:nvPr/>
          </p:nvSpPr>
          <p:spPr>
            <a:xfrm>
              <a:off x="1919408" y="3687809"/>
              <a:ext cx="546336" cy="1101359"/>
            </a:xfrm>
            <a:prstGeom prst="rect">
              <a:avLst/>
            </a:prstGeom>
            <a:solidFill>
              <a:srgbClr val="BBC4FF"/>
            </a:solidFill>
            <a:ln>
              <a:noFill/>
            </a:ln>
          </p:spPr>
          <p:txBody>
            <a:bodyPr lIns="91440" tIns="45720" rIns="91440" bIns="45720"/>
            <a:lstStyle>
              <a:defPPr/>
              <a:lvl1pPr marL="0" lvl="0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lvl="1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lvl="2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lvl="3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lvl="4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lvl="5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lvl="6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lvl="7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lvl="8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1465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endParaRPr>
            </a:p>
          </p:txBody>
        </p:sp>
        <p:sp>
          <p:nvSpPr>
            <p:cNvPr id="15" name="Shape 359"/>
            <p:cNvSpPr/>
            <p:nvPr/>
          </p:nvSpPr>
          <p:spPr>
            <a:xfrm>
              <a:off x="1326127" y="2440911"/>
              <a:ext cx="889004" cy="0"/>
            </a:xfrm>
            <a:prstGeom prst="line">
              <a:avLst/>
            </a:prstGeom>
            <a:ln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sp>
        <p:sp>
          <p:nvSpPr>
            <p:cNvPr id="17" name="Shape 361"/>
            <p:cNvSpPr/>
            <p:nvPr/>
          </p:nvSpPr>
          <p:spPr>
            <a:xfrm>
              <a:off x="829626" y="1437098"/>
              <a:ext cx="2399082" cy="738664"/>
            </a:xfrm>
            <a:prstGeom prst="rect">
              <a:avLst/>
            </a:prstGeom>
          </p:spPr>
          <p:txBody>
            <a:bodyPr wrap="square" lIns="91440" tIns="45720" rIns="91440" bIns="45720">
              <a:spAutoFit/>
            </a:bodyPr>
            <a:lstStyle/>
            <a:p>
              <a:pPr marL="0" indent="0" algn="just"/>
              <a:r>
                <a:rPr lang="ru-RU" sz="1050" b="1" kern="1200" dirty="0" smtClean="0">
                  <a:solidFill>
                    <a:srgbClr val="25426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Прогнозируемое количество </a:t>
              </a:r>
              <a:r>
                <a:rPr lang="ru-RU" sz="1050" b="1" kern="1200" dirty="0">
                  <a:solidFill>
                    <a:srgbClr val="25426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объектов с нарушением благоустройства после выполнения ремонтных </a:t>
              </a:r>
              <a:r>
                <a:rPr lang="ru-RU" sz="1050" b="1" kern="1200" dirty="0" smtClean="0">
                  <a:solidFill>
                    <a:srgbClr val="25426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работ</a:t>
              </a:r>
              <a:endParaRPr sz="1050" b="1" dirty="0">
                <a:solidFill>
                  <a:srgbClr val="002060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</a:endParaRPr>
            </a:p>
          </p:txBody>
        </p:sp>
        <p:sp>
          <p:nvSpPr>
            <p:cNvPr id="2" name="Прямоугольник 1"/>
            <p:cNvSpPr/>
            <p:nvPr/>
          </p:nvSpPr>
          <p:spPr>
            <a:xfrm>
              <a:off x="1357853" y="3470464"/>
              <a:ext cx="31290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indent="0" algn="ctr"/>
              <a:r>
                <a:rPr lang="en-US" sz="1800" b="1" kern="12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</a:t>
              </a:r>
              <a:endParaRPr lang="en-US" sz="1800" b="1" dirty="0">
                <a:solidFill>
                  <a:schemeClr val="tx1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</a:endParaRPr>
            </a:p>
          </p:txBody>
        </p:sp>
        <p:sp>
          <p:nvSpPr>
            <p:cNvPr id="3" name="Прямоугольник 2"/>
            <p:cNvSpPr/>
            <p:nvPr/>
          </p:nvSpPr>
          <p:spPr>
            <a:xfrm>
              <a:off x="2036123" y="4088115"/>
              <a:ext cx="31290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indent="0" algn="ctr"/>
              <a:r>
                <a:rPr lang="en-US" sz="1800" b="1" kern="12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</a:t>
              </a:r>
              <a:endParaRPr lang="en-US" sz="1800" b="1" dirty="0">
                <a:solidFill>
                  <a:schemeClr val="tx1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</a:endParaRPr>
            </a:p>
          </p:txBody>
        </p:sp>
      </p:grpSp>
      <p:pic>
        <p:nvPicPr>
          <p:cNvPr id="19" name="Рисунок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17332" y="1555274"/>
            <a:ext cx="3445667" cy="1794129"/>
          </a:xfrm>
          <a:prstGeom prst="rect">
            <a:avLst/>
          </a:prstGeom>
        </p:spPr>
      </p:pic>
      <p:sp>
        <p:nvSpPr>
          <p:cNvPr id="20" name="Прямоугольник 19"/>
          <p:cNvSpPr/>
          <p:nvPr/>
        </p:nvSpPr>
        <p:spPr>
          <a:xfrm>
            <a:off x="5410200" y="829310"/>
            <a:ext cx="310164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100" b="1" dirty="0">
                <a:solidFill>
                  <a:srgbClr val="25426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Синхронизация планирования видов работ по ремонту объектов благоустройства и дорог с плановыми ремонтами сетей</a:t>
            </a:r>
            <a:endParaRPr lang="ru-RU"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Стрелка вправо 20"/>
          <p:cNvSpPr/>
          <p:nvPr/>
        </p:nvSpPr>
        <p:spPr>
          <a:xfrm>
            <a:off x="6257451" y="2372183"/>
            <a:ext cx="381000" cy="160309"/>
          </a:xfrm>
          <a:prstGeom prst="rightArrow">
            <a:avLst/>
          </a:prstGeom>
          <a:solidFill>
            <a:srgbClr val="33CC33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трелка вправо 21"/>
          <p:cNvSpPr/>
          <p:nvPr/>
        </p:nvSpPr>
        <p:spPr>
          <a:xfrm>
            <a:off x="7408068" y="2372183"/>
            <a:ext cx="381000" cy="160309"/>
          </a:xfrm>
          <a:prstGeom prst="rightArrow">
            <a:avLst/>
          </a:prstGeom>
          <a:solidFill>
            <a:srgbClr val="33CC33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257800" y="3185645"/>
            <a:ext cx="3505200" cy="1200329"/>
          </a:xfrm>
          <a:prstGeom prst="rect">
            <a:avLst/>
          </a:prstGeom>
          <a:gradFill flip="none" rotWithShape="1">
            <a:gsLst>
              <a:gs pos="11000">
                <a:srgbClr val="92D050">
                  <a:tint val="66000"/>
                  <a:satMod val="160000"/>
                  <a:alpha val="71000"/>
                </a:srgbClr>
              </a:gs>
              <a:gs pos="86000">
                <a:srgbClr val="DBF7C9">
                  <a:alpha val="18000"/>
                </a:srgbClr>
              </a:gs>
              <a:gs pos="56000">
                <a:srgbClr val="D7F6C3">
                  <a:alpha val="38000"/>
                </a:srgbClr>
              </a:gs>
              <a:gs pos="34000">
                <a:srgbClr val="92D050">
                  <a:tint val="44500"/>
                  <a:satMod val="160000"/>
                  <a:alpha val="67000"/>
                </a:srgbClr>
              </a:gs>
              <a:gs pos="0">
                <a:srgbClr val="92D050"/>
              </a:gs>
              <a:gs pos="96000">
                <a:schemeClr val="bg1">
                  <a:alpha val="0"/>
                </a:schemeClr>
              </a:gs>
            </a:gsLst>
            <a:lin ang="0" scaled="1"/>
            <a:tileRect/>
          </a:gradFill>
        </p:spPr>
        <p:txBody>
          <a:bodyPr wrap="square" rtlCol="0">
            <a:spAutoFit/>
          </a:bodyPr>
          <a:lstStyle/>
          <a:p>
            <a:pPr lvl="0" algn="just"/>
            <a:r>
              <a:rPr lang="ru-RU" sz="12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Минимизированы  непредвиденные затраты при реализации проекта и повреждения отремонтированного объекта в период планового гарантийного срока инженерно-технических сетей.</a:t>
            </a:r>
          </a:p>
          <a:p>
            <a:pPr lvl="0" algn="just"/>
            <a:endParaRPr lang="ru-RU" sz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3558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2691</TotalTime>
  <Words>1130</Words>
  <Application>Microsoft Office PowerPoint</Application>
  <PresentationFormat>Экран (16:9)</PresentationFormat>
  <Paragraphs>143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7" baseType="lpstr">
      <vt:lpstr>Arial</vt:lpstr>
      <vt:lpstr>Calibri</vt:lpstr>
      <vt:lpstr>Calibri Light</vt:lpstr>
      <vt:lpstr>Cambria</vt:lpstr>
      <vt:lpstr>Microsoft Sans Serif</vt:lpstr>
      <vt:lpstr>Tahoma</vt:lpstr>
      <vt:lpstr>Times New Roman</vt:lpstr>
      <vt:lpstr>Trebuchet MS</vt:lpstr>
      <vt:lpstr>Тема Office</vt:lpstr>
      <vt:lpstr>Синхронизация планов ремонта дорог, объектов благоустройства с планами ремонта инженерно-технических сетей, располагающихся в границах ремонтируемых объектов</vt:lpstr>
      <vt:lpstr>Презентация PowerPoint</vt:lpstr>
      <vt:lpstr>Обоснование выбора:</vt:lpstr>
      <vt:lpstr>Карта текущего состояния</vt:lpstr>
      <vt:lpstr>Карта целевого состояния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 Оптимизация процесса ведения архивного дела N COLOMBIA</dc:title>
  <dc:creator>Mi</dc:creator>
  <cp:lastModifiedBy>Трапезников В.Ю.</cp:lastModifiedBy>
  <cp:revision>181</cp:revision>
  <cp:lastPrinted>2026-03-12T05:13:00Z</cp:lastPrinted>
  <dcterms:created xsi:type="dcterms:W3CDTF">2025-11-18T06:59:19Z</dcterms:created>
  <dcterms:modified xsi:type="dcterms:W3CDTF">2026-04-28T03:09:37Z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2025-11-17T00:00:00Z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2025-11-18T00:00:00Z</vt:filetime>
  </property>
  <property fmtid="{D5CDD505-2E9C-101B-9397-08002B2CF9AE}" pid="5" name="Producer">
    <vt:lpwstr>Microsoft® PowerPoint® 2016</vt:lpwstr>
  </property>
</Properties>
</file>