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notesMasterIdLst>
    <p:notesMasterId r:id="rId9"/>
  </p:notesMasterIdLst>
  <p:sldIdLst>
    <p:sldId id="256" r:id="rId2"/>
    <p:sldId id="281" r:id="rId3"/>
    <p:sldId id="258" r:id="rId4"/>
    <p:sldId id="280" r:id="rId5"/>
    <p:sldId id="279" r:id="rId6"/>
    <p:sldId id="265" r:id="rId7"/>
    <p:sldId id="272" r:id="rId8"/>
  </p:sldIdLst>
  <p:sldSz cx="9144000" cy="5143500" type="screen16x9"/>
  <p:notesSz cx="9929813" cy="6797675"/>
  <p:defaultTextStyle>
    <a:defPPr>
      <a:defRPr kern="0"/>
    </a:def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CC33"/>
    <a:srgbClr val="FCE6D4"/>
    <a:srgbClr val="339933"/>
    <a:srgbClr val="254265"/>
    <a:srgbClr val="3E2C00"/>
    <a:srgbClr val="1A2E4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2" d="100"/>
          <a:sy n="142" d="100"/>
        </p:scale>
        <p:origin x="-660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4EF5F5-E2A0-4045-BD78-63678F9BFECB}" type="doc">
      <dgm:prSet loTypeId="urn:microsoft.com/office/officeart/2005/8/layout/vList3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A9802E-9DF9-453E-9DBB-4E1FA9269A52}" type="pres">
      <dgm:prSet presAssocID="{B14EF5F5-E2A0-4045-BD78-63678F9BFEC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39B5E796-5F6E-40B7-A636-E522C22843E4}" type="presOf" srcId="{B14EF5F5-E2A0-4045-BD78-63678F9BFECB}" destId="{5DA9802E-9DF9-453E-9DBB-4E1FA9269A52}" srcOrd="0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919" cy="339884"/>
          </a:xfrm>
          <a:prstGeom prst="rect">
            <a:avLst/>
          </a:prstGeom>
        </p:spPr>
        <p:txBody>
          <a:bodyPr vert="horz" lIns="107049" tIns="53524" rIns="107049" bIns="53524" rtlCol="0"/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171" y="1"/>
            <a:ext cx="4302919" cy="339884"/>
          </a:xfrm>
          <a:prstGeom prst="rect">
            <a:avLst/>
          </a:prstGeom>
        </p:spPr>
        <p:txBody>
          <a:bodyPr vert="horz" lIns="107049" tIns="53524" rIns="107049" bIns="53524" rtlCol="0"/>
          <a:lstStyle>
            <a:lvl1pPr algn="r">
              <a:defRPr sz="1400"/>
            </a:lvl1pPr>
          </a:lstStyle>
          <a:p>
            <a:fld id="{00287AB8-7168-4844-B933-2B30F3E087D9}" type="datetimeFigureOut">
              <a:rPr lang="ru-RU" smtClean="0"/>
              <a:pPr/>
              <a:t>07.05.2026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2313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7049" tIns="53524" rIns="107049" bIns="5352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982" y="3228897"/>
            <a:ext cx="7943850" cy="3058954"/>
          </a:xfrm>
          <a:prstGeom prst="rect">
            <a:avLst/>
          </a:prstGeom>
        </p:spPr>
        <p:txBody>
          <a:bodyPr vert="horz" lIns="107049" tIns="53524" rIns="107049" bIns="53524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5694"/>
            <a:ext cx="4302919" cy="339884"/>
          </a:xfrm>
          <a:prstGeom prst="rect">
            <a:avLst/>
          </a:prstGeom>
        </p:spPr>
        <p:txBody>
          <a:bodyPr vert="horz" lIns="107049" tIns="53524" rIns="107049" bIns="53524" rtlCol="0" anchor="b"/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171" y="6455694"/>
            <a:ext cx="4302919" cy="339884"/>
          </a:xfrm>
          <a:prstGeom prst="rect">
            <a:avLst/>
          </a:prstGeom>
        </p:spPr>
        <p:txBody>
          <a:bodyPr vert="horz" lIns="107049" tIns="53524" rIns="107049" bIns="53524" rtlCol="0" anchor="b"/>
          <a:lstStyle>
            <a:lvl1pPr algn="r">
              <a:defRPr sz="1400"/>
            </a:lvl1pPr>
          </a:lstStyle>
          <a:p>
            <a:fld id="{2A6569E2-BAA5-44E8-97B7-6FDAD7C209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88902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569E2-BAA5-44E8-97B7-6FDAD7C209B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96528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569E2-BAA5-44E8-97B7-6FDAD7C209B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08841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5759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35346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2926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68526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0372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72078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2858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96800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1326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3616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5867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056274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5/7/2026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4977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8.jpeg"/><Relationship Id="rId7" Type="http://schemas.openxmlformats.org/officeDocument/2006/relationships/image" Target="../media/image5.jpeg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diagramColors" Target="../diagrams/colors1.xml"/><Relationship Id="rId5" Type="http://schemas.openxmlformats.org/officeDocument/2006/relationships/image" Target="../media/image3.png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2.png"/><Relationship Id="rId9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5.jpeg"/><Relationship Id="rId10" Type="http://schemas.openxmlformats.org/officeDocument/2006/relationships/image" Target="../media/image17.png"/><Relationship Id="rId4" Type="http://schemas.openxmlformats.org/officeDocument/2006/relationships/image" Target="../media/image4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5.jpe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8597" y="1433311"/>
            <a:ext cx="5425403" cy="3710189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4" name="object 4"/>
          <p:cNvSpPr txBox="1"/>
          <p:nvPr/>
        </p:nvSpPr>
        <p:spPr>
          <a:xfrm>
            <a:off x="817767" y="3638550"/>
            <a:ext cx="4276725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Докладчик: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Начальник</a:t>
            </a:r>
            <a:r>
              <a:rPr sz="20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Управления</a:t>
            </a:r>
            <a:r>
              <a:rPr sz="2000" b="1" spc="-8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spc="-10" dirty="0" smtClean="0">
                <a:latin typeface="Arial" panose="020B0604020202020204" pitchFamily="34" charset="0"/>
                <a:cs typeface="Arial" panose="020B0604020202020204" pitchFamily="34" charset="0"/>
              </a:rPr>
              <a:t>капитального строительства</a:t>
            </a:r>
            <a:r>
              <a:rPr sz="2000" b="1" spc="-1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Шипунов</a:t>
            </a:r>
            <a:r>
              <a:rPr sz="2000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latin typeface="Arial" panose="020B0604020202020204" pitchFamily="34" charset="0"/>
                <a:cs typeface="Arial" panose="020B0604020202020204" pitchFamily="34" charset="0"/>
              </a:rPr>
              <a:t>Павел 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Александрович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371600" y="113377"/>
            <a:ext cx="6781800" cy="148886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0"/>
              </a:spcBef>
            </a:pPr>
            <a:r>
              <a:rPr lang="ru-RU" sz="2400" b="0" dirty="0">
                <a:latin typeface="Arial" panose="020B0604020202020204" pitchFamily="34" charset="0"/>
                <a:cs typeface="Arial" panose="020B0604020202020204" pitchFamily="34" charset="0"/>
              </a:rPr>
              <a:t>Оптимизация процесса информирования граждан ЗАТО Северск о планируемых работах по ремонту </a:t>
            </a:r>
            <a:r>
              <a:rPr lang="ru-RU" sz="2400" b="0">
                <a:latin typeface="Arial" panose="020B0604020202020204" pitchFamily="34" charset="0"/>
                <a:cs typeface="Arial" panose="020B0604020202020204" pitchFamily="34" charset="0"/>
              </a:rPr>
              <a:t>автомобильных </a:t>
            </a:r>
            <a:r>
              <a:rPr lang="ru-RU" sz="2400" b="0" smtClean="0">
                <a:latin typeface="Arial" panose="020B0604020202020204" pitchFamily="34" charset="0"/>
                <a:cs typeface="Arial" panose="020B0604020202020204" pitchFamily="34" charset="0"/>
              </a:rPr>
              <a:t>дорог и </a:t>
            </a:r>
            <a:r>
              <a:rPr lang="ru-RU" sz="2400" b="0" smtClean="0">
                <a:latin typeface="Arial" panose="020B0604020202020204" pitchFamily="34" charset="0"/>
                <a:cs typeface="Arial" panose="020B0604020202020204" pitchFamily="34" charset="0"/>
              </a:rPr>
              <a:t>объектов </a:t>
            </a:r>
            <a:r>
              <a:rPr lang="ru-RU" sz="2400" b="0" smtClean="0">
                <a:latin typeface="Arial" panose="020B0604020202020204" pitchFamily="34" charset="0"/>
                <a:cs typeface="Arial" panose="020B0604020202020204" pitchFamily="34" charset="0"/>
              </a:rPr>
              <a:t>благоустройства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64" y="96011"/>
            <a:ext cx="178435" cy="4942840"/>
          </a:xfrm>
          <a:custGeom>
            <a:avLst/>
            <a:gdLst/>
            <a:ahLst/>
            <a:cxnLst/>
            <a:rect l="l" t="t" r="r" b="b"/>
            <a:pathLst>
              <a:path w="178435" h="4942840">
                <a:moveTo>
                  <a:pt x="178308" y="0"/>
                </a:moveTo>
                <a:lnTo>
                  <a:pt x="0" y="0"/>
                </a:lnTo>
                <a:lnTo>
                  <a:pt x="0" y="4942332"/>
                </a:lnTo>
                <a:lnTo>
                  <a:pt x="178308" y="4942332"/>
                </a:lnTo>
                <a:lnTo>
                  <a:pt x="17830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-26194" y="16669"/>
            <a:ext cx="5155470" cy="5180839"/>
            <a:chOff x="0" y="0"/>
            <a:chExt cx="5792724" cy="5143500"/>
          </a:xfrm>
        </p:grpSpPr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8871" y="96011"/>
              <a:ext cx="498347" cy="492861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3172" y="713231"/>
              <a:ext cx="384047" cy="49377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80" y="4503420"/>
              <a:ext cx="614108" cy="53492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7743" y="178307"/>
              <a:ext cx="379475" cy="41147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0"/>
              <a:ext cx="5792724" cy="51435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2500" t="11481" b="1148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6917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62600" y="178307"/>
            <a:ext cx="3297860" cy="2357442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glow rad="127000">
              <a:schemeClr val="bg1">
                <a:lumMod val="85000"/>
              </a:schemeClr>
            </a:glow>
            <a:softEdge rad="596900"/>
          </a:effectLst>
        </p:spPr>
      </p:pic>
      <p:grpSp>
        <p:nvGrpSpPr>
          <p:cNvPr id="7" name="object 7"/>
          <p:cNvGrpSpPr/>
          <p:nvPr/>
        </p:nvGrpSpPr>
        <p:grpSpPr>
          <a:xfrm>
            <a:off x="7680" y="96011"/>
            <a:ext cx="614108" cy="4942840"/>
            <a:chOff x="7680" y="96011"/>
            <a:chExt cx="614108" cy="4942840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8871" y="96011"/>
              <a:ext cx="498347" cy="492861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4863" y="96011"/>
              <a:ext cx="178435" cy="4942840"/>
            </a:xfrm>
            <a:custGeom>
              <a:avLst/>
              <a:gdLst/>
              <a:ahLst/>
              <a:cxnLst/>
              <a:rect l="l" t="t" r="r" b="b"/>
              <a:pathLst>
                <a:path w="178435" h="4942840">
                  <a:moveTo>
                    <a:pt x="178308" y="0"/>
                  </a:moveTo>
                  <a:lnTo>
                    <a:pt x="0" y="0"/>
                  </a:lnTo>
                  <a:lnTo>
                    <a:pt x="0" y="4942332"/>
                  </a:lnTo>
                  <a:lnTo>
                    <a:pt x="178308" y="4942332"/>
                  </a:lnTo>
                  <a:lnTo>
                    <a:pt x="1783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3171" y="713231"/>
              <a:ext cx="384047" cy="49377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80" y="4503420"/>
              <a:ext cx="614108" cy="53492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37744" y="178307"/>
              <a:ext cx="379475" cy="411479"/>
            </a:xfrm>
            <a:prstGeom prst="rect">
              <a:avLst/>
            </a:prstGeom>
          </p:spPr>
        </p:pic>
      </p:grp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737994" y="220155"/>
            <a:ext cx="2880995" cy="3327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800" dirty="0">
                <a:latin typeface="Arial" panose="020B0604020202020204" pitchFamily="34" charset="0"/>
                <a:cs typeface="Arial" panose="020B0604020202020204" pitchFamily="34" charset="0"/>
              </a:rPr>
              <a:t>Обоснование</a:t>
            </a:r>
            <a:r>
              <a:rPr sz="1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800" spc="-10" dirty="0">
                <a:latin typeface="Arial" panose="020B0604020202020204" pitchFamily="34" charset="0"/>
                <a:cs typeface="Arial" panose="020B0604020202020204" pitchFamily="34" charset="0"/>
              </a:rPr>
              <a:t>выбора</a:t>
            </a:r>
            <a:r>
              <a:rPr sz="2000" spc="-1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xmlns="" val="1879570384"/>
              </p:ext>
            </p:extLst>
          </p:nvPr>
        </p:nvGraphicFramePr>
        <p:xfrm>
          <a:off x="4593729" y="2558907"/>
          <a:ext cx="4116704" cy="7938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0" name="object 40"/>
          <p:cNvSpPr txBox="1"/>
          <p:nvPr/>
        </p:nvSpPr>
        <p:spPr>
          <a:xfrm>
            <a:off x="758042" y="2369061"/>
            <a:ext cx="3390265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Цели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000" b="1" spc="-5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object 40">
            <a:extLst>
              <a:ext uri="{FF2B5EF4-FFF2-40B4-BE49-F238E27FC236}">
                <a16:creationId xmlns:a16="http://schemas.microsoft.com/office/drawing/2014/main" xmlns="" id="{570F97D3-6CC5-3438-20BA-F866504562EE}"/>
              </a:ext>
            </a:extLst>
          </p:cNvPr>
          <p:cNvSpPr txBox="1"/>
          <p:nvPr/>
        </p:nvSpPr>
        <p:spPr>
          <a:xfrm>
            <a:off x="758041" y="1410526"/>
            <a:ext cx="3390265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Проблемы</a:t>
            </a:r>
            <a:r>
              <a:rPr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53773173"/>
              </p:ext>
            </p:extLst>
          </p:nvPr>
        </p:nvGraphicFramePr>
        <p:xfrm>
          <a:off x="756946" y="2734319"/>
          <a:ext cx="8234654" cy="1448011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60285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5176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432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948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8576" marR="38576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Текущее значение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8576" marR="38576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Целевое значение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8576" marR="38576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43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i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Охват граждан (экономически активного населения)  информированием о предстоящих ремонтах, %</a:t>
                      </a:r>
                    </a:p>
                  </a:txBody>
                  <a:tcPr marL="38576" marR="38576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3%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8576" marR="38576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44%</a:t>
                      </a:r>
                    </a:p>
                  </a:txBody>
                  <a:tcPr marL="38576" marR="38576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4325"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Количество каналов, ед.</a:t>
                      </a:r>
                    </a:p>
                  </a:txBody>
                  <a:tcPr marL="38576" marR="38576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</a:t>
                      </a:r>
                      <a:endParaRPr lang="ru-RU" sz="16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8576" marR="38576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38576" marR="38576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7216" y="1669433"/>
            <a:ext cx="51461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313" indent="0" algn="l"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ru-RU" sz="12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Недостаточно информации в социальных сетях о планируемых ремонтах участков дорог и объектов благоустройства </a:t>
            </a:r>
          </a:p>
          <a:p>
            <a:pPr marL="87313" indent="0" algn="l"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ru-RU" sz="12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Не большое количество каналов взаимодействия с жителями города.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617217" y="503469"/>
            <a:ext cx="51461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313" indent="0" algn="l"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ru-RU" sz="1200" kern="1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Основная доля жителей города, примерно 60 % экономически активного населения не располагают информацией о планируемых ремонтах в городе и часть из них сталкивается с проблемами изменения маршрутов, планов своих дел в связи ремонтом дорог или объектов благоустройства. </a:t>
            </a:r>
            <a:endParaRPr lang="ru-RU" sz="1200" kern="1200" baseline="0" dirty="0" smtClean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95056" y="219456"/>
            <a:ext cx="655320" cy="4832985"/>
            <a:chOff x="95056" y="219456"/>
            <a:chExt cx="655320" cy="483298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034592" y="74117"/>
            <a:ext cx="3890084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 panose="020B0604020202020204" pitchFamily="34" charset="0"/>
                <a:cs typeface="Arial" panose="020B0604020202020204" pitchFamily="34" charset="0"/>
              </a:rPr>
              <a:t>Карта</a:t>
            </a:r>
            <a:r>
              <a:rPr sz="18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800" dirty="0">
                <a:latin typeface="Arial" panose="020B0604020202020204" pitchFamily="34" charset="0"/>
                <a:cs typeface="Arial" panose="020B0604020202020204" pitchFamily="34" charset="0"/>
              </a:rPr>
              <a:t>текущего</a:t>
            </a:r>
            <a:r>
              <a:rPr sz="18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800" spc="-10" dirty="0">
                <a:latin typeface="Arial" panose="020B0604020202020204" pitchFamily="34" charset="0"/>
                <a:cs typeface="Arial" panose="020B0604020202020204" pitchFamily="34" charset="0"/>
              </a:rPr>
              <a:t>состояния</a:t>
            </a:r>
            <a:endParaRPr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82396" y="448055"/>
            <a:ext cx="8114665" cy="11430"/>
          </a:xfrm>
          <a:custGeom>
            <a:avLst/>
            <a:gdLst/>
            <a:ahLst/>
            <a:cxnLst/>
            <a:rect l="l" t="t" r="r" b="b"/>
            <a:pathLst>
              <a:path w="8114665" h="11429">
                <a:moveTo>
                  <a:pt x="0" y="10922"/>
                </a:moveTo>
                <a:lnTo>
                  <a:pt x="8114410" y="0"/>
                </a:lnTo>
              </a:path>
            </a:pathLst>
          </a:custGeom>
          <a:ln w="18288">
            <a:solidFill>
              <a:srgbClr val="EE8500"/>
            </a:solidFill>
          </a:ln>
        </p:spPr>
        <p:txBody>
          <a:bodyPr wrap="square" lIns="0" tIns="0" rIns="0" bIns="0" rtlCol="0"/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62246" y="3793266"/>
            <a:ext cx="8034815" cy="705321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878205" algn="ctr">
              <a:lnSpc>
                <a:spcPct val="100000"/>
              </a:lnSpc>
              <a:spcBef>
                <a:spcPts val="700"/>
              </a:spcBef>
            </a:pPr>
            <a:r>
              <a:rPr sz="1000" b="1" u="sng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Проблемы</a:t>
            </a:r>
            <a:endParaRPr sz="10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41300" indent="-228600">
              <a:lnSpc>
                <a:spcPts val="1195"/>
              </a:lnSpc>
              <a:spcBef>
                <a:spcPts val="25"/>
              </a:spcBef>
              <a:buAutoNum type="arabicPeriod"/>
              <a:tabLst>
                <a:tab pos="153035" algn="l"/>
              </a:tabLst>
            </a:pPr>
            <a:r>
              <a:rPr lang="ru-RU" sz="1000" spc="-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Малый охват каналов взаимодействия с жителями ЗАТО Северск</a:t>
            </a:r>
          </a:p>
          <a:p>
            <a:pPr marL="241300" indent="-228600">
              <a:lnSpc>
                <a:spcPts val="1195"/>
              </a:lnSpc>
              <a:spcBef>
                <a:spcPts val="25"/>
              </a:spcBef>
              <a:buAutoNum type="arabicPeriod"/>
              <a:tabLst>
                <a:tab pos="153035" algn="l"/>
              </a:tabLst>
            </a:pPr>
            <a:r>
              <a:rPr lang="ru-RU" sz="1000" spc="-1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Основная доля экономически активного населения города не информирована (</a:t>
            </a:r>
            <a:r>
              <a:rPr lang="ru-RU" sz="80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 </a:t>
            </a:r>
            <a:r>
              <a:rPr lang="ru-RU" sz="800" spc="-1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тыс.человек</a:t>
            </a:r>
            <a:r>
              <a:rPr lang="ru-RU" sz="80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экономически активного населения)</a:t>
            </a:r>
            <a:endParaRPr kumimoji="0" lang="ru-RU" sz="800" b="0" i="0" u="none" strike="noStrike" kern="0" cap="none" spc="-1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1195"/>
              </a:lnSpc>
              <a:spcBef>
                <a:spcPts val="25"/>
              </a:spcBef>
              <a:tabLst>
                <a:tab pos="153035" algn="l"/>
              </a:tabLst>
            </a:pP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854963" y="3527171"/>
            <a:ext cx="8026400" cy="77470"/>
          </a:xfrm>
          <a:custGeom>
            <a:avLst/>
            <a:gdLst/>
            <a:ahLst/>
            <a:cxnLst/>
            <a:rect l="l" t="t" r="r" b="b"/>
            <a:pathLst>
              <a:path w="8026400" h="77470">
                <a:moveTo>
                  <a:pt x="76136" y="888"/>
                </a:moveTo>
                <a:lnTo>
                  <a:pt x="0" y="39115"/>
                </a:lnTo>
                <a:lnTo>
                  <a:pt x="76263" y="77088"/>
                </a:lnTo>
                <a:lnTo>
                  <a:pt x="76210" y="45338"/>
                </a:lnTo>
                <a:lnTo>
                  <a:pt x="63538" y="45338"/>
                </a:lnTo>
                <a:lnTo>
                  <a:pt x="63512" y="32638"/>
                </a:lnTo>
                <a:lnTo>
                  <a:pt x="76189" y="32638"/>
                </a:lnTo>
                <a:lnTo>
                  <a:pt x="76136" y="888"/>
                </a:lnTo>
                <a:close/>
              </a:path>
              <a:path w="8026400" h="77470">
                <a:moveTo>
                  <a:pt x="7975473" y="0"/>
                </a:moveTo>
                <a:lnTo>
                  <a:pt x="7975475" y="888"/>
                </a:lnTo>
                <a:lnTo>
                  <a:pt x="7975600" y="50799"/>
                </a:lnTo>
                <a:lnTo>
                  <a:pt x="8013466" y="31771"/>
                </a:lnTo>
                <a:lnTo>
                  <a:pt x="7988300" y="31771"/>
                </a:lnTo>
                <a:lnTo>
                  <a:pt x="7988300" y="19071"/>
                </a:lnTo>
                <a:lnTo>
                  <a:pt x="8013904" y="19071"/>
                </a:lnTo>
                <a:lnTo>
                  <a:pt x="7975473" y="0"/>
                </a:lnTo>
                <a:close/>
              </a:path>
              <a:path w="8026400" h="77470">
                <a:moveTo>
                  <a:pt x="7975520" y="19071"/>
                </a:moveTo>
                <a:lnTo>
                  <a:pt x="63512" y="32638"/>
                </a:lnTo>
                <a:lnTo>
                  <a:pt x="63538" y="45338"/>
                </a:lnTo>
                <a:lnTo>
                  <a:pt x="76210" y="45338"/>
                </a:lnTo>
                <a:lnTo>
                  <a:pt x="76189" y="32638"/>
                </a:lnTo>
                <a:lnTo>
                  <a:pt x="7469857" y="32638"/>
                </a:lnTo>
                <a:lnTo>
                  <a:pt x="7975552" y="31771"/>
                </a:lnTo>
                <a:lnTo>
                  <a:pt x="7975520" y="19071"/>
                </a:lnTo>
                <a:close/>
              </a:path>
              <a:path w="8026400" h="77470">
                <a:moveTo>
                  <a:pt x="7469857" y="32638"/>
                </a:moveTo>
                <a:lnTo>
                  <a:pt x="76189" y="32638"/>
                </a:lnTo>
                <a:lnTo>
                  <a:pt x="76210" y="45338"/>
                </a:lnTo>
                <a:lnTo>
                  <a:pt x="63538" y="45338"/>
                </a:lnTo>
                <a:lnTo>
                  <a:pt x="7469857" y="32638"/>
                </a:lnTo>
                <a:close/>
              </a:path>
              <a:path w="8026400" h="77470">
                <a:moveTo>
                  <a:pt x="8013904" y="19071"/>
                </a:moveTo>
                <a:lnTo>
                  <a:pt x="7988300" y="19071"/>
                </a:lnTo>
                <a:lnTo>
                  <a:pt x="7988300" y="31771"/>
                </a:lnTo>
                <a:lnTo>
                  <a:pt x="8013466" y="31771"/>
                </a:lnTo>
                <a:lnTo>
                  <a:pt x="8026400" y="25272"/>
                </a:lnTo>
                <a:lnTo>
                  <a:pt x="8013904" y="19071"/>
                </a:lnTo>
                <a:close/>
              </a:path>
            </a:pathLst>
          </a:custGeom>
          <a:solidFill>
            <a:srgbClr val="3B81F3"/>
          </a:solidFill>
        </p:spPr>
        <p:txBody>
          <a:bodyPr wrap="square" lIns="0" tIns="0" rIns="0" bIns="0" rtlCol="0"/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3" name="object 173"/>
          <p:cNvSpPr txBox="1"/>
          <p:nvPr/>
        </p:nvSpPr>
        <p:spPr>
          <a:xfrm>
            <a:off x="957676" y="3645329"/>
            <a:ext cx="2398415" cy="19428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302385" algn="l"/>
              </a:tabLst>
            </a:pPr>
            <a:r>
              <a:rPr sz="1725" baseline="2415" dirty="0" smtClean="0">
                <a:latin typeface="Arial" panose="020B0604020202020204" pitchFamily="34" charset="0"/>
                <a:cs typeface="Arial" panose="020B0604020202020204" pitchFamily="34" charset="0"/>
              </a:rPr>
              <a:t>Обозначения</a:t>
            </a:r>
            <a:r>
              <a:rPr lang="ru-RU" sz="1725" baseline="2415" dirty="0" smtClean="0">
                <a:latin typeface="Arial" panose="020B0604020202020204" pitchFamily="34" charset="0"/>
                <a:cs typeface="Arial" panose="020B0604020202020204" pitchFamily="34" charset="0"/>
              </a:rPr>
              <a:t>:    </a:t>
            </a:r>
            <a:r>
              <a:rPr lang="ru-RU" sz="1725" spc="254" baseline="241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725" baseline="2415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725" baseline="2415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ru-RU" sz="1725" spc="-15" baseline="2415" dirty="0" smtClean="0">
                <a:latin typeface="Arial" panose="020B0604020202020204" pitchFamily="34" charset="0"/>
                <a:cs typeface="Arial" panose="020B0604020202020204" pitchFamily="34" charset="0"/>
              </a:rPr>
              <a:t>проблемы             </a:t>
            </a:r>
            <a:endParaRPr sz="1725" baseline="241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16-конечная звезда 161"/>
          <p:cNvSpPr/>
          <p:nvPr/>
        </p:nvSpPr>
        <p:spPr>
          <a:xfrm>
            <a:off x="2086463" y="3571262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47" name="object 112"/>
          <p:cNvSpPr txBox="1"/>
          <p:nvPr/>
        </p:nvSpPr>
        <p:spPr>
          <a:xfrm>
            <a:off x="2805205" y="1240266"/>
            <a:ext cx="914400" cy="3010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marL="0" marR="0" lvl="0" indent="3175" algn="ctr" defTabSz="914400" eaLnBrk="1" fontAlgn="auto" latinLnBrk="0" hangingPunct="1">
              <a:lnSpc>
                <a:spcPts val="77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Размещают информацию на:</a:t>
            </a:r>
            <a:b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 сайте Администрации</a:t>
            </a:r>
          </a:p>
        </p:txBody>
      </p:sp>
      <p:sp>
        <p:nvSpPr>
          <p:cNvPr id="48" name="object 114"/>
          <p:cNvSpPr txBox="1"/>
          <p:nvPr/>
        </p:nvSpPr>
        <p:spPr>
          <a:xfrm>
            <a:off x="2805205" y="768642"/>
            <a:ext cx="920943" cy="470642"/>
          </a:xfrm>
          <a:prstGeom prst="rect">
            <a:avLst/>
          </a:prstGeom>
          <a:solidFill>
            <a:srgbClr val="78909C"/>
          </a:solidFill>
          <a:ln w="3175">
            <a:solidFill>
              <a:srgbClr val="748D99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Отдел информационной политики</a:t>
            </a:r>
            <a:r>
              <a:rPr kumimoji="0" lang="ru-RU" sz="700" b="1" i="0" u="none" strike="noStrike" kern="0" cap="none" spc="-1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7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Администрации</a:t>
            </a:r>
          </a:p>
        </p:txBody>
      </p:sp>
      <p:sp>
        <p:nvSpPr>
          <p:cNvPr id="49" name="object 146"/>
          <p:cNvSpPr txBox="1"/>
          <p:nvPr/>
        </p:nvSpPr>
        <p:spPr>
          <a:xfrm>
            <a:off x="921554" y="1098395"/>
            <a:ext cx="878222" cy="407804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382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УКС-Администрация ЗАТО Северск</a:t>
            </a:r>
          </a:p>
        </p:txBody>
      </p:sp>
      <p:sp>
        <p:nvSpPr>
          <p:cNvPr id="50" name="object 27"/>
          <p:cNvSpPr txBox="1"/>
          <p:nvPr/>
        </p:nvSpPr>
        <p:spPr>
          <a:xfrm>
            <a:off x="921781" y="1506267"/>
            <a:ext cx="877768" cy="5129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Заключил контракт на ремонт дорог или на ремонт объектов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object 27"/>
          <p:cNvSpPr txBox="1"/>
          <p:nvPr/>
        </p:nvSpPr>
        <p:spPr>
          <a:xfrm>
            <a:off x="6178463" y="1659851"/>
            <a:ext cx="1136737" cy="659155"/>
          </a:xfrm>
          <a:prstGeom prst="rect">
            <a:avLst/>
          </a:prstGeom>
          <a:solidFill>
            <a:srgbClr val="FCE6D4"/>
          </a:solidFill>
          <a:ln>
            <a:solidFill>
              <a:srgbClr val="FF0000"/>
            </a:solidFill>
          </a:ln>
        </p:spPr>
        <p:txBody>
          <a:bodyPr vert="horz" wrap="square" lIns="0" tIns="1270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Жители </a:t>
            </a:r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города не имеют информацию о планах ремонта и не планируют </a:t>
            </a: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свои </a:t>
            </a:r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перемещения по городу с учетом ремонтируемых объектов</a:t>
            </a:r>
            <a:endParaRPr lang="ru-RU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1754492" y="1362032"/>
            <a:ext cx="10931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Направляет информацию о планах проведения работ</a:t>
            </a:r>
            <a:endParaRPr lang="ru-RU" sz="600" spc="-1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7" name="Прямая со стрелкой 56"/>
          <p:cNvCxnSpPr>
            <a:endCxn id="48" idx="1"/>
          </p:cNvCxnSpPr>
          <p:nvPr/>
        </p:nvCxnSpPr>
        <p:spPr>
          <a:xfrm flipV="1">
            <a:off x="1829074" y="1003963"/>
            <a:ext cx="976131" cy="511796"/>
          </a:xfrm>
          <a:prstGeom prst="straightConnector1">
            <a:avLst/>
          </a:prstGeom>
          <a:ln w="3810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>
            <a:stCxn id="50" idx="2"/>
          </p:cNvCxnSpPr>
          <p:nvPr/>
        </p:nvCxnSpPr>
        <p:spPr>
          <a:xfrm>
            <a:off x="1360665" y="2019228"/>
            <a:ext cx="0" cy="366656"/>
          </a:xfrm>
          <a:prstGeom prst="straightConnector1">
            <a:avLst/>
          </a:prstGeom>
          <a:ln w="3810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bject 27"/>
          <p:cNvSpPr txBox="1"/>
          <p:nvPr/>
        </p:nvSpPr>
        <p:spPr>
          <a:xfrm>
            <a:off x="921781" y="2372809"/>
            <a:ext cx="877768" cy="31290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Разместил информацию на своем сайте</a:t>
            </a:r>
          </a:p>
        </p:txBody>
      </p:sp>
      <p:cxnSp>
        <p:nvCxnSpPr>
          <p:cNvPr id="63" name="Прямая со стрелкой 62"/>
          <p:cNvCxnSpPr>
            <a:stCxn id="48" idx="3"/>
          </p:cNvCxnSpPr>
          <p:nvPr/>
        </p:nvCxnSpPr>
        <p:spPr>
          <a:xfrm>
            <a:off x="3726148" y="1003963"/>
            <a:ext cx="894789" cy="420997"/>
          </a:xfrm>
          <a:prstGeom prst="straightConnector1">
            <a:avLst/>
          </a:prstGeom>
          <a:ln w="3810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object 27"/>
          <p:cNvSpPr txBox="1"/>
          <p:nvPr/>
        </p:nvSpPr>
        <p:spPr>
          <a:xfrm>
            <a:off x="2806629" y="1539016"/>
            <a:ext cx="877768" cy="2128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(1500 человек охват аудитории)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object 27"/>
          <p:cNvSpPr txBox="1"/>
          <p:nvPr/>
        </p:nvSpPr>
        <p:spPr>
          <a:xfrm>
            <a:off x="925652" y="2685966"/>
            <a:ext cx="877768" cy="2128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(278 человек охват аудитории)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16-конечная звезда 161"/>
          <p:cNvSpPr/>
          <p:nvPr/>
        </p:nvSpPr>
        <p:spPr>
          <a:xfrm>
            <a:off x="6549237" y="1367440"/>
            <a:ext cx="340948" cy="317363"/>
          </a:xfrm>
          <a:prstGeom prst="irregularSeal2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215968"/>
              </a:solidFill>
              <a:effectLst/>
              <a:uLnTx/>
              <a:uFillTx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99549" y="2726518"/>
            <a:ext cx="238483" cy="182240"/>
          </a:xfrm>
          <a:prstGeom prst="rect">
            <a:avLst/>
          </a:prstGeom>
        </p:spPr>
      </p:pic>
      <p:pic>
        <p:nvPicPr>
          <p:cNvPr id="85" name="Рисунок 8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77576" y="1526122"/>
            <a:ext cx="306778" cy="234428"/>
          </a:xfrm>
          <a:prstGeom prst="rect">
            <a:avLst/>
          </a:prstGeom>
        </p:spPr>
      </p:pic>
      <p:sp>
        <p:nvSpPr>
          <p:cNvPr id="86" name="16-конечная звезда 161"/>
          <p:cNvSpPr/>
          <p:nvPr/>
        </p:nvSpPr>
        <p:spPr>
          <a:xfrm>
            <a:off x="2038032" y="939713"/>
            <a:ext cx="340948" cy="317363"/>
          </a:xfrm>
          <a:prstGeom prst="irregularSeal2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215968"/>
              </a:solidFill>
              <a:effectLst/>
              <a:uLnTx/>
              <a:uFillTx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16-конечная звезда 161"/>
          <p:cNvSpPr/>
          <p:nvPr/>
        </p:nvSpPr>
        <p:spPr>
          <a:xfrm>
            <a:off x="1409238" y="1993190"/>
            <a:ext cx="340948" cy="317363"/>
          </a:xfrm>
          <a:prstGeom prst="irregularSeal2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215968"/>
              </a:solidFill>
              <a:effectLst/>
              <a:uLnTx/>
              <a:uFillTx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object 112"/>
          <p:cNvSpPr txBox="1"/>
          <p:nvPr/>
        </p:nvSpPr>
        <p:spPr>
          <a:xfrm>
            <a:off x="4627480" y="1436571"/>
            <a:ext cx="914400" cy="1984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marL="0" marR="0" lvl="0" indent="3175" algn="ctr" defTabSz="914400" eaLnBrk="1" fontAlgn="auto" latinLnBrk="0" hangingPunct="1">
              <a:lnSpc>
                <a:spcPts val="77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Проводит ремонтные работы</a:t>
            </a:r>
          </a:p>
        </p:txBody>
      </p:sp>
      <p:sp>
        <p:nvSpPr>
          <p:cNvPr id="35" name="object 114"/>
          <p:cNvSpPr txBox="1"/>
          <p:nvPr/>
        </p:nvSpPr>
        <p:spPr>
          <a:xfrm>
            <a:off x="4620937" y="1263421"/>
            <a:ext cx="920943" cy="147476"/>
          </a:xfrm>
          <a:prstGeom prst="rect">
            <a:avLst/>
          </a:prstGeom>
          <a:solidFill>
            <a:srgbClr val="78909C"/>
          </a:solidFill>
          <a:ln w="3175">
            <a:solidFill>
              <a:srgbClr val="748D99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УКС</a:t>
            </a:r>
          </a:p>
        </p:txBody>
      </p:sp>
      <p:cxnSp>
        <p:nvCxnSpPr>
          <p:cNvPr id="37" name="Прямая со стрелкой 36"/>
          <p:cNvCxnSpPr>
            <a:endCxn id="53" idx="1"/>
          </p:cNvCxnSpPr>
          <p:nvPr/>
        </p:nvCxnSpPr>
        <p:spPr>
          <a:xfrm>
            <a:off x="5513176" y="1424524"/>
            <a:ext cx="665287" cy="564905"/>
          </a:xfrm>
          <a:prstGeom prst="straightConnector1">
            <a:avLst/>
          </a:prstGeom>
          <a:ln w="3810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Рисунок 3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338486" y="1645594"/>
            <a:ext cx="709258" cy="706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0016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83" grpId="0" animBg="1"/>
      <p:bldP spid="86" grpId="0" animBg="1"/>
      <p:bldP spid="8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95056" y="219456"/>
            <a:ext cx="655320" cy="4832985"/>
            <a:chOff x="95056" y="219456"/>
            <a:chExt cx="655320" cy="48329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034592" y="74117"/>
            <a:ext cx="297815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Карта</a:t>
            </a:r>
            <a:r>
              <a:rPr lang="ru-RU" sz="18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spc="-30" dirty="0" smtClean="0">
                <a:latin typeface="Arial" panose="020B0604020202020204" pitchFamily="34" charset="0"/>
                <a:cs typeface="Arial" panose="020B0604020202020204" pitchFamily="34" charset="0"/>
              </a:rPr>
              <a:t>целевого состояния</a:t>
            </a:r>
            <a:endParaRPr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82396" y="448055"/>
            <a:ext cx="8114665" cy="11430"/>
          </a:xfrm>
          <a:custGeom>
            <a:avLst/>
            <a:gdLst/>
            <a:ahLst/>
            <a:cxnLst/>
            <a:rect l="l" t="t" r="r" b="b"/>
            <a:pathLst>
              <a:path w="8114665" h="11429">
                <a:moveTo>
                  <a:pt x="0" y="10922"/>
                </a:moveTo>
                <a:lnTo>
                  <a:pt x="8114410" y="0"/>
                </a:lnTo>
              </a:path>
            </a:pathLst>
          </a:custGeom>
          <a:ln w="18288">
            <a:solidFill>
              <a:srgbClr val="EE8500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62246" y="3793266"/>
            <a:ext cx="7419753" cy="85921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ts val="1195"/>
              </a:lnSpc>
              <a:spcBef>
                <a:spcPts val="25"/>
              </a:spcBef>
              <a:spcAft>
                <a:spcPts val="0"/>
              </a:spcAft>
              <a:buClrTx/>
              <a:buSzTx/>
              <a:buFontTx/>
              <a:buNone/>
              <a:tabLst>
                <a:tab pos="153035" algn="l"/>
              </a:tabLst>
              <a:defRPr/>
            </a:pPr>
            <a:endParaRPr kumimoji="0" lang="en-US" sz="1000" b="0" i="0" u="none" strike="noStrike" kern="0" cap="none" spc="-1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1195"/>
              </a:lnSpc>
              <a:spcBef>
                <a:spcPts val="25"/>
              </a:spcBef>
              <a:tabLst>
                <a:tab pos="153035" algn="l"/>
              </a:tabLst>
              <a:defRPr/>
            </a:pPr>
            <a:r>
              <a:rPr kumimoji="0" lang="ru-RU" sz="100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100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Охватить информацией </a:t>
            </a:r>
            <a:r>
              <a:rPr lang="ru-RU" sz="100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 каналы Администрации ЗАТО Северск</a:t>
            </a:r>
            <a:endParaRPr kumimoji="0" lang="ru-RU" sz="1000" b="0" i="0" u="none" strike="noStrike" kern="0" cap="none" spc="-1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1195"/>
              </a:lnSpc>
              <a:spcBef>
                <a:spcPts val="25"/>
              </a:spcBef>
              <a:tabLst>
                <a:tab pos="153035" algn="l"/>
              </a:tabLst>
              <a:defRPr/>
            </a:pPr>
            <a:r>
              <a:rPr lang="ru-RU" sz="100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kumimoji="0" lang="ru-RU" sz="100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Охватить </a:t>
            </a:r>
            <a:r>
              <a:rPr lang="ru-RU" sz="100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информацией градообразующее предприятие </a:t>
            </a:r>
            <a:r>
              <a:rPr kumimoji="0" lang="ru-RU" sz="100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и через их каналы информирования (</a:t>
            </a:r>
            <a:r>
              <a:rPr lang="ru-RU" sz="100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радио завода АО «СХК», газета АО «СХК</a:t>
            </a:r>
            <a:r>
              <a:rPr lang="ru-RU" sz="100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») </a:t>
            </a:r>
            <a:r>
              <a:rPr kumimoji="0" lang="ru-RU" sz="100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доводить информацию.</a:t>
            </a:r>
          </a:p>
          <a:p>
            <a:pPr marL="12700" marR="0" lvl="0" indent="0" defTabSz="914400" eaLnBrk="1" fontAlgn="auto" latinLnBrk="0" hangingPunct="1">
              <a:lnSpc>
                <a:spcPts val="1195"/>
              </a:lnSpc>
              <a:spcBef>
                <a:spcPts val="25"/>
              </a:spcBef>
              <a:spcAft>
                <a:spcPts val="0"/>
              </a:spcAft>
              <a:buClrTx/>
              <a:buSzTx/>
              <a:buFontTx/>
              <a:buNone/>
              <a:tabLst>
                <a:tab pos="153035" algn="l"/>
              </a:tabLst>
              <a:defRPr/>
            </a:pPr>
            <a:r>
              <a:rPr kumimoji="0" lang="ru-RU" sz="100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3. Размещать информацию через домовые чаты в МАХ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854963" y="3527171"/>
            <a:ext cx="8026400" cy="77470"/>
          </a:xfrm>
          <a:custGeom>
            <a:avLst/>
            <a:gdLst/>
            <a:ahLst/>
            <a:cxnLst/>
            <a:rect l="l" t="t" r="r" b="b"/>
            <a:pathLst>
              <a:path w="8026400" h="77470">
                <a:moveTo>
                  <a:pt x="76136" y="888"/>
                </a:moveTo>
                <a:lnTo>
                  <a:pt x="0" y="39115"/>
                </a:lnTo>
                <a:lnTo>
                  <a:pt x="76263" y="77088"/>
                </a:lnTo>
                <a:lnTo>
                  <a:pt x="76210" y="45338"/>
                </a:lnTo>
                <a:lnTo>
                  <a:pt x="63538" y="45338"/>
                </a:lnTo>
                <a:lnTo>
                  <a:pt x="63512" y="32638"/>
                </a:lnTo>
                <a:lnTo>
                  <a:pt x="76189" y="32638"/>
                </a:lnTo>
                <a:lnTo>
                  <a:pt x="76136" y="888"/>
                </a:lnTo>
                <a:close/>
              </a:path>
              <a:path w="8026400" h="77470">
                <a:moveTo>
                  <a:pt x="7975473" y="0"/>
                </a:moveTo>
                <a:lnTo>
                  <a:pt x="7975475" y="888"/>
                </a:lnTo>
                <a:lnTo>
                  <a:pt x="7975600" y="50799"/>
                </a:lnTo>
                <a:lnTo>
                  <a:pt x="8013466" y="31771"/>
                </a:lnTo>
                <a:lnTo>
                  <a:pt x="7988300" y="31771"/>
                </a:lnTo>
                <a:lnTo>
                  <a:pt x="7988300" y="19071"/>
                </a:lnTo>
                <a:lnTo>
                  <a:pt x="8013904" y="19071"/>
                </a:lnTo>
                <a:lnTo>
                  <a:pt x="7975473" y="0"/>
                </a:lnTo>
                <a:close/>
              </a:path>
              <a:path w="8026400" h="77470">
                <a:moveTo>
                  <a:pt x="7975520" y="19071"/>
                </a:moveTo>
                <a:lnTo>
                  <a:pt x="63512" y="32638"/>
                </a:lnTo>
                <a:lnTo>
                  <a:pt x="63538" y="45338"/>
                </a:lnTo>
                <a:lnTo>
                  <a:pt x="76210" y="45338"/>
                </a:lnTo>
                <a:lnTo>
                  <a:pt x="76189" y="32638"/>
                </a:lnTo>
                <a:lnTo>
                  <a:pt x="7469857" y="32638"/>
                </a:lnTo>
                <a:lnTo>
                  <a:pt x="7975552" y="31771"/>
                </a:lnTo>
                <a:lnTo>
                  <a:pt x="7975520" y="19071"/>
                </a:lnTo>
                <a:close/>
              </a:path>
              <a:path w="8026400" h="77470">
                <a:moveTo>
                  <a:pt x="7469857" y="32638"/>
                </a:moveTo>
                <a:lnTo>
                  <a:pt x="76189" y="32638"/>
                </a:lnTo>
                <a:lnTo>
                  <a:pt x="76210" y="45338"/>
                </a:lnTo>
                <a:lnTo>
                  <a:pt x="63538" y="45338"/>
                </a:lnTo>
                <a:lnTo>
                  <a:pt x="7469857" y="32638"/>
                </a:lnTo>
                <a:close/>
              </a:path>
              <a:path w="8026400" h="77470">
                <a:moveTo>
                  <a:pt x="8013904" y="19071"/>
                </a:moveTo>
                <a:lnTo>
                  <a:pt x="7988300" y="19071"/>
                </a:lnTo>
                <a:lnTo>
                  <a:pt x="7988300" y="31771"/>
                </a:lnTo>
                <a:lnTo>
                  <a:pt x="8013466" y="31771"/>
                </a:lnTo>
                <a:lnTo>
                  <a:pt x="8026400" y="25272"/>
                </a:lnTo>
                <a:lnTo>
                  <a:pt x="8013904" y="19071"/>
                </a:lnTo>
                <a:close/>
              </a:path>
            </a:pathLst>
          </a:custGeom>
          <a:solidFill>
            <a:srgbClr val="3B81F3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2805205" y="1240266"/>
            <a:ext cx="914400" cy="53860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marL="0" marR="0" lvl="0" indent="3175" algn="ctr" defTabSz="914400" eaLnBrk="1" fontAlgn="auto" latinLnBrk="0" hangingPunct="1">
              <a:lnSpc>
                <a:spcPts val="77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Размещают информацию на:</a:t>
            </a:r>
            <a:b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 сайте Администрации</a:t>
            </a:r>
          </a:p>
          <a:p>
            <a:pPr marL="0" marR="0" lvl="0" indent="3175" algn="ctr" defTabSz="914400" eaLnBrk="1" fontAlgn="auto" latinLnBrk="0" hangingPunct="1">
              <a:lnSpc>
                <a:spcPts val="77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 телевидение</a:t>
            </a:r>
          </a:p>
          <a:p>
            <a:pPr marL="0" marR="0" lvl="0" indent="3175" algn="ctr" defTabSz="914400" eaLnBrk="1" fontAlgn="auto" latinLnBrk="0" hangingPunct="1">
              <a:lnSpc>
                <a:spcPts val="77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 радио</a:t>
            </a:r>
          </a:p>
        </p:txBody>
      </p:sp>
      <p:sp>
        <p:nvSpPr>
          <p:cNvPr id="114" name="object 114"/>
          <p:cNvSpPr txBox="1"/>
          <p:nvPr/>
        </p:nvSpPr>
        <p:spPr>
          <a:xfrm>
            <a:off x="2805205" y="768642"/>
            <a:ext cx="920943" cy="470642"/>
          </a:xfrm>
          <a:prstGeom prst="rect">
            <a:avLst/>
          </a:prstGeom>
          <a:solidFill>
            <a:srgbClr val="78909C"/>
          </a:solidFill>
          <a:ln w="3175">
            <a:solidFill>
              <a:srgbClr val="748D99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Отдел информационной политики</a:t>
            </a:r>
            <a:r>
              <a:rPr kumimoji="0" lang="ru-RU" sz="700" b="1" i="0" u="none" strike="noStrike" kern="0" cap="none" spc="-1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7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Администрации</a:t>
            </a:r>
          </a:p>
        </p:txBody>
      </p:sp>
      <p:sp>
        <p:nvSpPr>
          <p:cNvPr id="173" name="object 173"/>
          <p:cNvSpPr txBox="1"/>
          <p:nvPr/>
        </p:nvSpPr>
        <p:spPr>
          <a:xfrm>
            <a:off x="957676" y="3645329"/>
            <a:ext cx="4909724" cy="19428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35"/>
              </a:spcBef>
              <a:spcAft>
                <a:spcPts val="0"/>
              </a:spcAft>
              <a:buClrTx/>
              <a:buSzTx/>
              <a:buFontTx/>
              <a:buNone/>
              <a:tabLst>
                <a:tab pos="1302385" algn="l"/>
              </a:tabLst>
              <a:defRPr/>
            </a:pPr>
            <a:r>
              <a:rPr kumimoji="0" sz="1725" b="0" i="0" u="none" strike="noStrike" kern="0" cap="none" spc="0" normalizeH="0" baseline="2415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Обозначения</a:t>
            </a:r>
            <a:r>
              <a:rPr kumimoji="0" lang="ru-RU" sz="1725" b="0" i="0" u="none" strike="noStrike" kern="0" cap="none" spc="0" normalizeH="0" baseline="2415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:    </a:t>
            </a:r>
            <a:r>
              <a:rPr kumimoji="0" lang="ru-RU" sz="1725" b="0" i="0" u="none" strike="noStrike" kern="0" cap="none" spc="254" normalizeH="0" baseline="2415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1725" b="0" i="0" u="none" strike="noStrike" kern="0" cap="none" spc="0" normalizeH="0" baseline="2415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kumimoji="0" lang="ru-RU" sz="1725" b="0" i="0" u="none" strike="noStrike" kern="0" cap="none" spc="0" normalizeH="0" baseline="2415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kumimoji="0" lang="ru-RU" sz="1725" b="0" i="0" u="none" strike="noStrike" kern="0" cap="none" spc="-15" normalizeH="0" baseline="2415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решения;            </a:t>
            </a:r>
            <a:endParaRPr kumimoji="0" sz="1725" b="0" i="0" u="none" strike="noStrike" kern="0" cap="none" spc="0" normalizeH="0" baseline="2415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16-конечная звезда 161"/>
          <p:cNvSpPr/>
          <p:nvPr/>
        </p:nvSpPr>
        <p:spPr>
          <a:xfrm>
            <a:off x="2033028" y="3565906"/>
            <a:ext cx="457199" cy="371357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33993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215968"/>
              </a:solidFill>
              <a:effectLst/>
              <a:uLnTx/>
              <a:uFillTx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8" name="object 146"/>
          <p:cNvSpPr txBox="1"/>
          <p:nvPr/>
        </p:nvSpPr>
        <p:spPr>
          <a:xfrm>
            <a:off x="921554" y="1098395"/>
            <a:ext cx="878222" cy="407804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382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УКС-Администрация ЗАТО Северск</a:t>
            </a:r>
          </a:p>
        </p:txBody>
      </p:sp>
      <p:sp>
        <p:nvSpPr>
          <p:cNvPr id="147" name="object 27"/>
          <p:cNvSpPr txBox="1"/>
          <p:nvPr/>
        </p:nvSpPr>
        <p:spPr>
          <a:xfrm>
            <a:off x="921781" y="1506267"/>
            <a:ext cx="877768" cy="5129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Заключил контракт на ремонт дорог или на ремонт объектов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object 146"/>
          <p:cNvSpPr txBox="1"/>
          <p:nvPr/>
        </p:nvSpPr>
        <p:spPr>
          <a:xfrm>
            <a:off x="7357699" y="1324018"/>
            <a:ext cx="1130194" cy="192360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382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Жители </a:t>
            </a:r>
            <a:r>
              <a:rPr kumimoji="0" lang="ru-RU" sz="700" b="1" i="0" u="none" strike="noStrike" kern="0" cap="none" spc="-1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г.Северск</a:t>
            </a:r>
            <a:endParaRPr kumimoji="0" lang="ru-RU" sz="700" b="1" i="0" u="none" strike="noStrike" kern="0" cap="none" spc="-1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16-конечная звезда 161"/>
          <p:cNvSpPr/>
          <p:nvPr/>
        </p:nvSpPr>
        <p:spPr>
          <a:xfrm>
            <a:off x="3805403" y="2297136"/>
            <a:ext cx="340948" cy="317363"/>
          </a:xfrm>
          <a:prstGeom prst="irregularSeal2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215968"/>
              </a:solidFill>
              <a:effectLst/>
              <a:uLnTx/>
              <a:uFillTx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object 27"/>
          <p:cNvSpPr txBox="1"/>
          <p:nvPr/>
        </p:nvSpPr>
        <p:spPr>
          <a:xfrm>
            <a:off x="7351156" y="1518687"/>
            <a:ext cx="1136737" cy="6591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Жители города </a:t>
            </a:r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имеют информацию о планах ремонта и планируют </a:t>
            </a:r>
            <a:r>
              <a:rPr lang="ru-RU" sz="700" dirty="0">
                <a:latin typeface="Arial" panose="020B0604020202020204" pitchFamily="34" charset="0"/>
                <a:cs typeface="Arial" panose="020B0604020202020204" pitchFamily="34" charset="0"/>
              </a:rPr>
              <a:t>свои </a:t>
            </a:r>
            <a:r>
              <a:rPr lang="ru-RU" sz="7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перемещения по городу с учетом ремонтируемых объектов</a:t>
            </a:r>
            <a:endParaRPr lang="ru-RU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object 146"/>
          <p:cNvSpPr txBox="1"/>
          <p:nvPr/>
        </p:nvSpPr>
        <p:spPr>
          <a:xfrm>
            <a:off x="4475857" y="764364"/>
            <a:ext cx="944859" cy="192360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382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АО СХК</a:t>
            </a:r>
          </a:p>
        </p:txBody>
      </p:sp>
      <p:sp>
        <p:nvSpPr>
          <p:cNvPr id="48" name="object 27"/>
          <p:cNvSpPr txBox="1"/>
          <p:nvPr/>
        </p:nvSpPr>
        <p:spPr>
          <a:xfrm>
            <a:off x="4487902" y="944526"/>
            <a:ext cx="932815" cy="7130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дублирует информацию о предстоящих ремонтах в своих каналах информирования работников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4492" y="1362032"/>
            <a:ext cx="10931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Направляет информацию о планах проведения работ</a:t>
            </a:r>
            <a:endParaRPr lang="ru-RU" sz="600" spc="-1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Прямая со стрелкой 12"/>
          <p:cNvCxnSpPr>
            <a:endCxn id="114" idx="1"/>
          </p:cNvCxnSpPr>
          <p:nvPr/>
        </p:nvCxnSpPr>
        <p:spPr>
          <a:xfrm flipV="1">
            <a:off x="1829074" y="1003963"/>
            <a:ext cx="976131" cy="511796"/>
          </a:xfrm>
          <a:prstGeom prst="straightConnector1">
            <a:avLst/>
          </a:prstGeom>
          <a:ln w="3810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>
            <a:stCxn id="147" idx="2"/>
          </p:cNvCxnSpPr>
          <p:nvPr/>
        </p:nvCxnSpPr>
        <p:spPr>
          <a:xfrm>
            <a:off x="1360665" y="2019228"/>
            <a:ext cx="0" cy="366656"/>
          </a:xfrm>
          <a:prstGeom prst="straightConnector1">
            <a:avLst/>
          </a:prstGeom>
          <a:ln w="3810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object 27"/>
          <p:cNvSpPr txBox="1"/>
          <p:nvPr/>
        </p:nvSpPr>
        <p:spPr>
          <a:xfrm>
            <a:off x="921781" y="2372809"/>
            <a:ext cx="877768" cy="31290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Разместил информацию на своем сайте</a:t>
            </a:r>
          </a:p>
        </p:txBody>
      </p:sp>
      <p:cxnSp>
        <p:nvCxnSpPr>
          <p:cNvPr id="67" name="Прямая со стрелкой 66"/>
          <p:cNvCxnSpPr>
            <a:endCxn id="77" idx="1"/>
          </p:cNvCxnSpPr>
          <p:nvPr/>
        </p:nvCxnSpPr>
        <p:spPr>
          <a:xfrm>
            <a:off x="1810547" y="1896487"/>
            <a:ext cx="988115" cy="281355"/>
          </a:xfrm>
          <a:prstGeom prst="straightConnector1">
            <a:avLst/>
          </a:prstGeom>
          <a:ln w="3810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object 114"/>
          <p:cNvSpPr txBox="1"/>
          <p:nvPr/>
        </p:nvSpPr>
        <p:spPr>
          <a:xfrm>
            <a:off x="2798662" y="2104104"/>
            <a:ext cx="920943" cy="147476"/>
          </a:xfrm>
          <a:prstGeom prst="rect">
            <a:avLst/>
          </a:prstGeom>
          <a:solidFill>
            <a:srgbClr val="78909C"/>
          </a:solidFill>
          <a:ln w="3175">
            <a:solidFill>
              <a:srgbClr val="748D99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УЖКХ </a:t>
            </a:r>
            <a:r>
              <a:rPr kumimoji="0" lang="ru-RU" sz="700" b="1" i="0" u="none" strike="noStrike" kern="0" cap="none" spc="-1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ТиС</a:t>
            </a:r>
            <a:endParaRPr kumimoji="0" lang="ru-RU" sz="700" b="1" i="0" u="none" strike="noStrike" kern="0" cap="none" spc="-1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object 112"/>
          <p:cNvSpPr txBox="1"/>
          <p:nvPr/>
        </p:nvSpPr>
        <p:spPr>
          <a:xfrm>
            <a:off x="2798662" y="2252741"/>
            <a:ext cx="914400" cy="5129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marL="0" marR="0" lvl="0" indent="3175" algn="ctr" defTabSz="914400" eaLnBrk="1" fontAlgn="auto" latinLnBrk="0" hangingPunct="1">
              <a:lnSpc>
                <a:spcPts val="77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Размещают информацию на:</a:t>
            </a:r>
            <a:b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 своем сайте и транслирует ее в домовые чаты МАХ</a:t>
            </a:r>
          </a:p>
        </p:txBody>
      </p:sp>
      <p:cxnSp>
        <p:nvCxnSpPr>
          <p:cNvPr id="79" name="Прямая со стрелкой 78"/>
          <p:cNvCxnSpPr>
            <a:stCxn id="112" idx="3"/>
            <a:endCxn id="46" idx="1"/>
          </p:cNvCxnSpPr>
          <p:nvPr/>
        </p:nvCxnSpPr>
        <p:spPr>
          <a:xfrm flipV="1">
            <a:off x="3719605" y="860544"/>
            <a:ext cx="756252" cy="649027"/>
          </a:xfrm>
          <a:prstGeom prst="straightConnector1">
            <a:avLst/>
          </a:prstGeom>
          <a:ln w="3810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object 27"/>
          <p:cNvSpPr txBox="1"/>
          <p:nvPr/>
        </p:nvSpPr>
        <p:spPr>
          <a:xfrm>
            <a:off x="4487902" y="1659490"/>
            <a:ext cx="932814" cy="2128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 тыс. человек работников)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object 27"/>
          <p:cNvSpPr txBox="1"/>
          <p:nvPr/>
        </p:nvSpPr>
        <p:spPr>
          <a:xfrm>
            <a:off x="2803828" y="1777741"/>
            <a:ext cx="877768" cy="2128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 тыс. человек охват аудитории)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object 27"/>
          <p:cNvSpPr txBox="1"/>
          <p:nvPr/>
        </p:nvSpPr>
        <p:spPr>
          <a:xfrm>
            <a:off x="7351155" y="2183062"/>
            <a:ext cx="1136737" cy="2128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(более 23тыс. человек </a:t>
            </a:r>
            <a:r>
              <a:rPr lang="ru-RU" sz="650" spc="-1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охват аудитории</a:t>
            </a:r>
            <a:r>
              <a:rPr lang="ru-RU" sz="65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3" name="Прямая со стрелкой 82"/>
          <p:cNvCxnSpPr>
            <a:stCxn id="46" idx="3"/>
            <a:endCxn id="74" idx="1"/>
          </p:cNvCxnSpPr>
          <p:nvPr/>
        </p:nvCxnSpPr>
        <p:spPr>
          <a:xfrm>
            <a:off x="5420716" y="860544"/>
            <a:ext cx="1936983" cy="559654"/>
          </a:xfrm>
          <a:prstGeom prst="straightConnector1">
            <a:avLst/>
          </a:prstGeom>
          <a:ln w="3810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object 114"/>
          <p:cNvSpPr txBox="1"/>
          <p:nvPr/>
        </p:nvSpPr>
        <p:spPr>
          <a:xfrm>
            <a:off x="4319211" y="2095799"/>
            <a:ext cx="920943" cy="255198"/>
          </a:xfrm>
          <a:prstGeom prst="rect">
            <a:avLst/>
          </a:prstGeom>
          <a:solidFill>
            <a:srgbClr val="78909C"/>
          </a:solidFill>
          <a:ln w="3175">
            <a:solidFill>
              <a:srgbClr val="748D99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Домовые чаты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МАХ</a:t>
            </a:r>
          </a:p>
        </p:txBody>
      </p:sp>
      <p:sp>
        <p:nvSpPr>
          <p:cNvPr id="88" name="16-конечная звезда 161"/>
          <p:cNvSpPr/>
          <p:nvPr/>
        </p:nvSpPr>
        <p:spPr>
          <a:xfrm>
            <a:off x="3931046" y="734565"/>
            <a:ext cx="340948" cy="317363"/>
          </a:xfrm>
          <a:prstGeom prst="irregularSeal2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rgbClr val="215968"/>
              </a:solidFill>
              <a:effectLst/>
              <a:uLnTx/>
              <a:uFillTx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object 27"/>
          <p:cNvSpPr txBox="1"/>
          <p:nvPr/>
        </p:nvSpPr>
        <p:spPr>
          <a:xfrm>
            <a:off x="2792119" y="2758648"/>
            <a:ext cx="877768" cy="2128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(500 человек охват аудитории)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object 27"/>
          <p:cNvSpPr txBox="1"/>
          <p:nvPr/>
        </p:nvSpPr>
        <p:spPr>
          <a:xfrm>
            <a:off x="925652" y="2685966"/>
            <a:ext cx="877768" cy="2128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(100 человек охват аудитории)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2" name="Прямая со стрелкой 91"/>
          <p:cNvCxnSpPr>
            <a:stCxn id="77" idx="3"/>
            <a:endCxn id="86" idx="1"/>
          </p:cNvCxnSpPr>
          <p:nvPr/>
        </p:nvCxnSpPr>
        <p:spPr>
          <a:xfrm>
            <a:off x="3719605" y="2177842"/>
            <a:ext cx="599606" cy="45556"/>
          </a:xfrm>
          <a:prstGeom prst="straightConnector1">
            <a:avLst/>
          </a:prstGeom>
          <a:ln w="3810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object 27"/>
          <p:cNvSpPr txBox="1"/>
          <p:nvPr/>
        </p:nvSpPr>
        <p:spPr>
          <a:xfrm>
            <a:off x="4319209" y="2349377"/>
            <a:ext cx="914401" cy="2128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13030" marR="107314" lvl="0" indent="0" algn="ctr" defTabSz="914400" eaLnBrk="1" fontAlgn="auto" latinLnBrk="0" hangingPunct="1">
              <a:lnSpc>
                <a:spcPct val="10009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50" spc="-1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 тыс. человек охват аудитории)</a:t>
            </a:r>
            <a:endParaRPr kumimoji="0" lang="ru-RU" sz="650" b="0" i="0" u="none" strike="noStrike" kern="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6" name="Прямая со стрелкой 95"/>
          <p:cNvCxnSpPr>
            <a:stCxn id="50" idx="3"/>
            <a:endCxn id="74" idx="1"/>
          </p:cNvCxnSpPr>
          <p:nvPr/>
        </p:nvCxnSpPr>
        <p:spPr>
          <a:xfrm flipV="1">
            <a:off x="6808432" y="1420198"/>
            <a:ext cx="549267" cy="222326"/>
          </a:xfrm>
          <a:prstGeom prst="straightConnector1">
            <a:avLst/>
          </a:prstGeom>
          <a:ln w="3810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16-конечная звезда 161"/>
          <p:cNvSpPr/>
          <p:nvPr/>
        </p:nvSpPr>
        <p:spPr>
          <a:xfrm>
            <a:off x="2281183" y="776762"/>
            <a:ext cx="340948" cy="317363"/>
          </a:xfrm>
          <a:prstGeom prst="irregularSeal2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37229" y="779012"/>
            <a:ext cx="750663" cy="573628"/>
          </a:xfrm>
          <a:prstGeom prst="rect">
            <a:avLst/>
          </a:prstGeom>
        </p:spPr>
      </p:pic>
      <p:pic>
        <p:nvPicPr>
          <p:cNvPr id="102" name="Рисунок 10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91535" y="2912315"/>
            <a:ext cx="332340" cy="253962"/>
          </a:xfrm>
          <a:prstGeom prst="rect">
            <a:avLst/>
          </a:prstGeom>
        </p:spPr>
      </p:pic>
      <p:pic>
        <p:nvPicPr>
          <p:cNvPr id="103" name="Рисунок 102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79732" y="1642524"/>
            <a:ext cx="462002" cy="353045"/>
          </a:xfrm>
          <a:prstGeom prst="rect">
            <a:avLst/>
          </a:prstGeom>
        </p:spPr>
      </p:pic>
      <p:pic>
        <p:nvPicPr>
          <p:cNvPr id="104" name="Рисунок 10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33609" y="1610432"/>
            <a:ext cx="462002" cy="353045"/>
          </a:xfrm>
          <a:prstGeom prst="rect">
            <a:avLst/>
          </a:prstGeom>
        </p:spPr>
      </p:pic>
      <p:pic>
        <p:nvPicPr>
          <p:cNvPr id="105" name="Рисунок 10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91202" y="2340163"/>
            <a:ext cx="731103" cy="558682"/>
          </a:xfrm>
          <a:prstGeom prst="rect">
            <a:avLst/>
          </a:prstGeom>
        </p:spPr>
      </p:pic>
      <p:pic>
        <p:nvPicPr>
          <p:cNvPr id="106" name="Рисунок 10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549526" y="2773552"/>
            <a:ext cx="312321" cy="238664"/>
          </a:xfrm>
          <a:prstGeom prst="rect">
            <a:avLst/>
          </a:prstGeom>
        </p:spPr>
      </p:pic>
      <p:sp>
        <p:nvSpPr>
          <p:cNvPr id="49" name="object 112"/>
          <p:cNvSpPr txBox="1"/>
          <p:nvPr/>
        </p:nvSpPr>
        <p:spPr>
          <a:xfrm>
            <a:off x="5894032" y="1741936"/>
            <a:ext cx="914400" cy="1984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marL="0" marR="0" lvl="0" indent="3175" algn="ctr" defTabSz="914400" eaLnBrk="1" fontAlgn="auto" latinLnBrk="0" hangingPunct="1">
              <a:lnSpc>
                <a:spcPts val="77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50" b="0" i="0" u="none" strike="noStrike" kern="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Проводит ремонтные работы</a:t>
            </a:r>
          </a:p>
        </p:txBody>
      </p:sp>
      <p:sp>
        <p:nvSpPr>
          <p:cNvPr id="50" name="object 114"/>
          <p:cNvSpPr txBox="1"/>
          <p:nvPr/>
        </p:nvSpPr>
        <p:spPr>
          <a:xfrm>
            <a:off x="5887489" y="1568786"/>
            <a:ext cx="920943" cy="147476"/>
          </a:xfrm>
          <a:prstGeom prst="rect">
            <a:avLst/>
          </a:prstGeom>
          <a:solidFill>
            <a:srgbClr val="78909C"/>
          </a:solidFill>
          <a:ln w="3175">
            <a:solidFill>
              <a:srgbClr val="748D99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УКС</a:t>
            </a:r>
          </a:p>
        </p:txBody>
      </p:sp>
      <p:cxnSp>
        <p:nvCxnSpPr>
          <p:cNvPr id="53" name="Прямая со стрелкой 52"/>
          <p:cNvCxnSpPr>
            <a:endCxn id="49" idx="1"/>
          </p:cNvCxnSpPr>
          <p:nvPr/>
        </p:nvCxnSpPr>
        <p:spPr>
          <a:xfrm flipV="1">
            <a:off x="5241225" y="1841162"/>
            <a:ext cx="652807" cy="310376"/>
          </a:xfrm>
          <a:prstGeom prst="straightConnector1">
            <a:avLst/>
          </a:prstGeom>
          <a:ln w="38100">
            <a:solidFill>
              <a:srgbClr val="3399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21293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2" grpId="0" animBg="1"/>
      <p:bldP spid="88" grpId="0" animBg="1"/>
      <p:bldP spid="10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0"/>
            <a:ext cx="645160" cy="5143500"/>
            <a:chOff x="0" y="0"/>
            <a:chExt cx="645160" cy="514350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1440" y="0"/>
              <a:ext cx="548640" cy="51435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2859" y="0"/>
              <a:ext cx="196850" cy="5143500"/>
            </a:xfrm>
            <a:custGeom>
              <a:avLst/>
              <a:gdLst/>
              <a:ahLst/>
              <a:cxnLst/>
              <a:rect l="l" t="t" r="r" b="b"/>
              <a:pathLst>
                <a:path w="196850" h="5143500">
                  <a:moveTo>
                    <a:pt x="196596" y="0"/>
                  </a:moveTo>
                  <a:lnTo>
                    <a:pt x="0" y="0"/>
                  </a:lnTo>
                  <a:lnTo>
                    <a:pt x="0" y="5143499"/>
                  </a:lnTo>
                  <a:lnTo>
                    <a:pt x="196596" y="5143499"/>
                  </a:lnTo>
                  <a:lnTo>
                    <a:pt x="1965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9456" y="640080"/>
              <a:ext cx="420623" cy="51663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599432"/>
              <a:ext cx="644646" cy="54406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4028" y="82296"/>
              <a:ext cx="416052" cy="434339"/>
            </a:xfrm>
            <a:prstGeom prst="rect">
              <a:avLst/>
            </a:prstGeom>
          </p:spPr>
        </p:pic>
      </p:grpSp>
      <p:sp>
        <p:nvSpPr>
          <p:cNvPr id="29" name="object 3">
            <a:extLst>
              <a:ext uri="{FF2B5EF4-FFF2-40B4-BE49-F238E27FC236}">
                <a16:creationId xmlns:a16="http://schemas.microsoft.com/office/drawing/2014/main" xmlns="" id="{A4BDE7BC-4FFF-3E4A-7256-A9909B904F80}"/>
              </a:ext>
            </a:extLst>
          </p:cNvPr>
          <p:cNvSpPr txBox="1">
            <a:spLocks/>
          </p:cNvSpPr>
          <p:nvPr/>
        </p:nvSpPr>
        <p:spPr>
          <a:xfrm>
            <a:off x="914400" y="201220"/>
            <a:ext cx="29667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ru-RU" b="1" dirty="0">
                <a:solidFill>
                  <a:srgbClr val="3948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мероприятий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09298326"/>
              </p:ext>
            </p:extLst>
          </p:nvPr>
        </p:nvGraphicFramePr>
        <p:xfrm>
          <a:off x="768096" y="501575"/>
          <a:ext cx="7994905" cy="4108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462">
                  <a:extLst>
                    <a:ext uri="{9D8B030D-6E8A-4147-A177-3AD203B41FA5}">
                      <a16:colId xmlns:a16="http://schemas.microsoft.com/office/drawing/2014/main" xmlns="" val="2866598116"/>
                    </a:ext>
                  </a:extLst>
                </a:gridCol>
                <a:gridCol w="1070231">
                  <a:extLst>
                    <a:ext uri="{9D8B030D-6E8A-4147-A177-3AD203B41FA5}">
                      <a16:colId xmlns:a16="http://schemas.microsoft.com/office/drawing/2014/main" xmlns="" val="3892257080"/>
                    </a:ext>
                  </a:extLst>
                </a:gridCol>
                <a:gridCol w="1700211">
                  <a:extLst>
                    <a:ext uri="{9D8B030D-6E8A-4147-A177-3AD203B41FA5}">
                      <a16:colId xmlns:a16="http://schemas.microsoft.com/office/drawing/2014/main" xmlns="" val="1875224046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xmlns="" val="330118994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xmlns="" val="3416851808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xmlns="" val="2129321079"/>
                    </a:ext>
                  </a:extLst>
                </a:gridCol>
                <a:gridCol w="1295401">
                  <a:extLst>
                    <a:ext uri="{9D8B030D-6E8A-4147-A177-3AD203B41FA5}">
                      <a16:colId xmlns:a16="http://schemas.microsoft.com/office/drawing/2014/main" xmlns="" val="3869910382"/>
                    </a:ext>
                  </a:extLst>
                </a:gridCol>
              </a:tblGrid>
              <a:tr h="27710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Проблемы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Коренная проблема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Мероприятия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Исполнители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Сроки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Эффект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xmlns="" val="3127855873"/>
                  </a:ext>
                </a:extLst>
              </a:tr>
              <a:tr h="578293">
                <a:tc rowSpan="2"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ru-RU" sz="900" spc="-1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Малый охват каналов взаимодействия с жителями ЗАТО Северск</a:t>
                      </a:r>
                      <a:endParaRPr lang="ru-RU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Используется только сайт </a:t>
                      </a:r>
                      <a:r>
                        <a:rPr lang="ru-RU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УКСа</a:t>
                      </a:r>
                      <a:r>
                        <a:rPr lang="ru-RU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и Администрации (около 1600 подписчиков)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Добавить в каналы взаимодействия с жителями города через</a:t>
                      </a:r>
                      <a:r>
                        <a:rPr lang="ru-RU" sz="9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домовые</a:t>
                      </a:r>
                      <a:r>
                        <a:rPr lang="ru-RU" sz="9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чаты МАХ, радио АО «СХК», газеты)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Шипунов П.А.</a:t>
                      </a:r>
                      <a:r>
                        <a:rPr lang="ru-RU" sz="9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9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Криницин</a:t>
                      </a:r>
                      <a:r>
                        <a:rPr lang="ru-RU" sz="9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Д.Е.</a:t>
                      </a:r>
                    </a:p>
                    <a:p>
                      <a:pPr algn="ctr"/>
                      <a:r>
                        <a:rPr lang="ru-RU" sz="9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Санникова И.М.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08.03.2026</a:t>
                      </a:r>
                      <a:r>
                        <a:rPr lang="ru-RU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– 20.04.2026</a:t>
                      </a:r>
                      <a:endParaRPr lang="ru-RU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lvl="0" algn="ctr"/>
                      <a:r>
                        <a:rPr lang="ru-RU" sz="900" b="0" i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1.Широкий охват информирования граждан о предстоящих ремонтах.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Жители города грамотно планируют свои перемещения.</a:t>
                      </a:r>
                    </a:p>
                    <a:p>
                      <a:pPr lvl="0"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Повышение уровня </a:t>
                      </a:r>
                    </a:p>
                    <a:p>
                      <a:pPr lvl="0"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удовлетворённости граждан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92004679"/>
                  </a:ext>
                </a:extLst>
              </a:tr>
              <a:tr h="578293"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vl="0" algn="ctr"/>
                      <a:endParaRPr lang="ru-RU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Работники градообразующего предприятия СХК не обладают информацией (более 3000 </a:t>
                      </a:r>
                      <a:r>
                        <a:rPr lang="ru-RU" sz="9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тыс.человек</a:t>
                      </a:r>
                      <a:r>
                        <a:rPr lang="ru-RU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Настроить канал взаимодействия на</a:t>
                      </a:r>
                      <a:r>
                        <a:rPr lang="ru-RU" sz="9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АО «СХК»</a:t>
                      </a:r>
                      <a:endParaRPr lang="ru-RU" sz="9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Лазор</a:t>
                      </a:r>
                      <a:r>
                        <a:rPr lang="ru-RU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Д.В.</a:t>
                      </a:r>
                    </a:p>
                    <a:p>
                      <a:pPr algn="ctr"/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01.04.2026-</a:t>
                      </a:r>
                    </a:p>
                    <a:p>
                      <a:pPr algn="ctr"/>
                      <a:r>
                        <a:rPr lang="ru-RU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05.05.2026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782396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spc="-1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Основная масса экономически активного населения города не информированы</a:t>
                      </a:r>
                    </a:p>
                    <a:p>
                      <a:pPr lvl="0" algn="ctr"/>
                      <a:endParaRPr lang="ru-RU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spc="-10" dirty="0" smtClean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городе более 60 </a:t>
                      </a:r>
                      <a:r>
                        <a:rPr lang="ru-RU" sz="900" spc="-10" dirty="0" err="1" smtClean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тыс.человек</a:t>
                      </a:r>
                      <a:r>
                        <a:rPr lang="ru-RU" sz="900" spc="-10" dirty="0" smtClean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экономически активного населения, не располагает </a:t>
                      </a:r>
                      <a:r>
                        <a:rPr lang="ru-RU" sz="900" spc="-10" baseline="0" dirty="0" smtClean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информацией  и сталкиваются с проблемами перемещения и выражают недовольство в отношении органов власти</a:t>
                      </a:r>
                      <a:endParaRPr kumimoji="0" lang="ru-RU" sz="900" b="0" i="0" u="none" strike="noStrike" kern="0" cap="none" spc="-10" normalizeH="0" baseline="0" noProof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Добавить в каналы взаимодействия с жителями города через</a:t>
                      </a:r>
                      <a:r>
                        <a:rPr lang="ru-RU" sz="9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домовые</a:t>
                      </a:r>
                      <a:r>
                        <a:rPr lang="ru-RU" sz="9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чаты МАХ, радио АО «СХК», газеты)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Шипунов П.А.</a:t>
                      </a:r>
                      <a:r>
                        <a:rPr lang="ru-RU" sz="9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9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Криницин</a:t>
                      </a:r>
                      <a:r>
                        <a:rPr lang="ru-RU" sz="9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Д.Е.</a:t>
                      </a:r>
                    </a:p>
                    <a:p>
                      <a:pPr algn="ctr"/>
                      <a:r>
                        <a:rPr lang="ru-RU" sz="9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Санникова И.М.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08.03.2026</a:t>
                      </a:r>
                      <a:r>
                        <a:rPr lang="ru-RU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– 20.04.2026</a:t>
                      </a:r>
                      <a:endParaRPr lang="ru-RU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25690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spc="-1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Низкая удовлетворённость жителей города</a:t>
                      </a:r>
                    </a:p>
                    <a:p>
                      <a:pPr lvl="0" algn="ctr"/>
                      <a:endParaRPr lang="ru-RU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994384F-00E6-176F-4484-2DBACDB4F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>
            <a:extLst>
              <a:ext uri="{FF2B5EF4-FFF2-40B4-BE49-F238E27FC236}">
                <a16:creationId xmlns:a16="http://schemas.microsoft.com/office/drawing/2014/main" xmlns="" id="{F62D8F36-DA0C-048D-E387-3A697BD46AE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1159" y="204532"/>
            <a:ext cx="3725041" cy="336758"/>
          </a:xfrm>
          <a:prstGeom prst="rect">
            <a:avLst/>
          </a:prstGeom>
        </p:spPr>
        <p:txBody>
          <a:bodyPr vert="horz" wrap="square" lIns="0" tIns="59181" rIns="0" bIns="0" rtlCol="0">
            <a:spAutoFit/>
          </a:bodyPr>
          <a:lstStyle/>
          <a:p>
            <a:pPr marL="913130">
              <a:lnSpc>
                <a:spcPct val="100000"/>
              </a:lnSpc>
              <a:spcBef>
                <a:spcPts val="135"/>
              </a:spcBef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Итоги реализации</a:t>
            </a:r>
            <a:endParaRPr sz="1800" spc="-2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6" name="object 26">
            <a:extLst>
              <a:ext uri="{FF2B5EF4-FFF2-40B4-BE49-F238E27FC236}">
                <a16:creationId xmlns:a16="http://schemas.microsoft.com/office/drawing/2014/main" xmlns="" id="{86965269-3342-06BF-898D-85242463A47C}"/>
              </a:ext>
            </a:extLst>
          </p:cNvPr>
          <p:cNvGrpSpPr/>
          <p:nvPr/>
        </p:nvGrpSpPr>
        <p:grpSpPr>
          <a:xfrm>
            <a:off x="0" y="0"/>
            <a:ext cx="594360" cy="5143500"/>
            <a:chOff x="0" y="0"/>
            <a:chExt cx="594360" cy="5143500"/>
          </a:xfrm>
        </p:grpSpPr>
        <p:pic>
          <p:nvPicPr>
            <p:cNvPr id="27" name="object 27">
              <a:extLst>
                <a:ext uri="{FF2B5EF4-FFF2-40B4-BE49-F238E27FC236}">
                  <a16:creationId xmlns:a16="http://schemas.microsoft.com/office/drawing/2014/main" xmlns="" id="{07CD0D0D-132A-4380-2DDF-C64F825B9794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719" y="0"/>
              <a:ext cx="548640" cy="5143500"/>
            </a:xfrm>
            <a:prstGeom prst="rect">
              <a:avLst/>
            </a:prstGeom>
          </p:spPr>
        </p:pic>
        <p:sp>
          <p:nvSpPr>
            <p:cNvPr id="28" name="object 28">
              <a:extLst>
                <a:ext uri="{FF2B5EF4-FFF2-40B4-BE49-F238E27FC236}">
                  <a16:creationId xmlns:a16="http://schemas.microsoft.com/office/drawing/2014/main" xmlns="" id="{80F1BBBD-083D-432B-3361-B361947F08F7}"/>
                </a:ext>
              </a:extLst>
            </p:cNvPr>
            <p:cNvSpPr/>
            <p:nvPr/>
          </p:nvSpPr>
          <p:spPr>
            <a:xfrm>
              <a:off x="0" y="0"/>
              <a:ext cx="169545" cy="5143500"/>
            </a:xfrm>
            <a:custGeom>
              <a:avLst/>
              <a:gdLst/>
              <a:ahLst/>
              <a:cxnLst/>
              <a:rect l="l" t="t" r="r" b="b"/>
              <a:pathLst>
                <a:path w="169545" h="5143500">
                  <a:moveTo>
                    <a:pt x="0" y="0"/>
                  </a:moveTo>
                  <a:lnTo>
                    <a:pt x="169164" y="0"/>
                  </a:lnTo>
                  <a:lnTo>
                    <a:pt x="169164" y="5143499"/>
                  </a:lnTo>
                  <a:lnTo>
                    <a:pt x="0" y="51434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9" name="object 29">
              <a:extLst>
                <a:ext uri="{FF2B5EF4-FFF2-40B4-BE49-F238E27FC236}">
                  <a16:creationId xmlns:a16="http://schemas.microsoft.com/office/drawing/2014/main" xmlns="" id="{C7CC4975-1472-5269-D8C0-33C11674E7F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9163" y="640080"/>
              <a:ext cx="425195" cy="516636"/>
            </a:xfrm>
            <a:prstGeom prst="rect">
              <a:avLst/>
            </a:prstGeom>
          </p:spPr>
        </p:pic>
        <p:pic>
          <p:nvPicPr>
            <p:cNvPr id="30" name="object 30">
              <a:extLst>
                <a:ext uri="{FF2B5EF4-FFF2-40B4-BE49-F238E27FC236}">
                  <a16:creationId xmlns:a16="http://schemas.microsoft.com/office/drawing/2014/main" xmlns="" id="{AF556AF2-D825-372A-E448-47E887DDF4D1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99432"/>
              <a:ext cx="594360" cy="544067"/>
            </a:xfrm>
            <a:prstGeom prst="rect">
              <a:avLst/>
            </a:prstGeom>
          </p:spPr>
        </p:pic>
        <p:pic>
          <p:nvPicPr>
            <p:cNvPr id="31" name="object 31">
              <a:extLst>
                <a:ext uri="{FF2B5EF4-FFF2-40B4-BE49-F238E27FC236}">
                  <a16:creationId xmlns:a16="http://schemas.microsoft.com/office/drawing/2014/main" xmlns="" id="{C1828D2A-B77C-2A0E-00D2-08BE977B6B19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3736" y="82296"/>
              <a:ext cx="416052" cy="434339"/>
            </a:xfrm>
            <a:prstGeom prst="rect">
              <a:avLst/>
            </a:prstGeom>
          </p:spPr>
        </p:pic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1814" y="2828638"/>
            <a:ext cx="3292913" cy="2195275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33" name="object 8">
            <a:extLst>
              <a:ext uri="{FF2B5EF4-FFF2-40B4-BE49-F238E27FC236}">
                <a16:creationId xmlns:a16="http://schemas.microsoft.com/office/drawing/2014/main" xmlns="" id="{7F0A2ABD-A647-3EFC-7FCE-FA252BF37681}"/>
              </a:ext>
            </a:extLst>
          </p:cNvPr>
          <p:cNvSpPr/>
          <p:nvPr/>
        </p:nvSpPr>
        <p:spPr>
          <a:xfrm>
            <a:off x="1124444" y="3736951"/>
            <a:ext cx="501878" cy="441960"/>
          </a:xfrm>
          <a:custGeom>
            <a:avLst/>
            <a:gdLst/>
            <a:ahLst/>
            <a:cxnLst/>
            <a:rect l="l" t="t" r="r" b="b"/>
            <a:pathLst>
              <a:path w="421004" h="1737360">
                <a:moveTo>
                  <a:pt x="420624" y="0"/>
                </a:moveTo>
                <a:lnTo>
                  <a:pt x="0" y="0"/>
                </a:lnTo>
                <a:lnTo>
                  <a:pt x="0" y="1737360"/>
                </a:lnTo>
                <a:lnTo>
                  <a:pt x="420624" y="1737360"/>
                </a:lnTo>
                <a:lnTo>
                  <a:pt x="420624" y="0"/>
                </a:lnTo>
                <a:close/>
              </a:path>
            </a:pathLst>
          </a:custGeom>
          <a:solidFill>
            <a:srgbClr val="46413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object 9">
            <a:extLst>
              <a:ext uri="{FF2B5EF4-FFF2-40B4-BE49-F238E27FC236}">
                <a16:creationId xmlns:a16="http://schemas.microsoft.com/office/drawing/2014/main" xmlns="" id="{36E24FE3-3712-8615-1A25-431DA722A201}"/>
              </a:ext>
            </a:extLst>
          </p:cNvPr>
          <p:cNvSpPr/>
          <p:nvPr/>
        </p:nvSpPr>
        <p:spPr>
          <a:xfrm>
            <a:off x="1669339" y="1964132"/>
            <a:ext cx="504410" cy="2214779"/>
          </a:xfrm>
          <a:custGeom>
            <a:avLst/>
            <a:gdLst/>
            <a:ahLst/>
            <a:cxnLst/>
            <a:rect l="l" t="t" r="r" b="b"/>
            <a:pathLst>
              <a:path w="421004" h="868679">
                <a:moveTo>
                  <a:pt x="420624" y="0"/>
                </a:moveTo>
                <a:lnTo>
                  <a:pt x="0" y="0"/>
                </a:lnTo>
                <a:lnTo>
                  <a:pt x="0" y="868680"/>
                </a:lnTo>
                <a:lnTo>
                  <a:pt x="420624" y="868680"/>
                </a:lnTo>
                <a:lnTo>
                  <a:pt x="420624" y="0"/>
                </a:lnTo>
                <a:close/>
              </a:path>
            </a:pathLst>
          </a:custGeom>
          <a:solidFill>
            <a:srgbClr val="9D807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44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object 13">
            <a:extLst>
              <a:ext uri="{FF2B5EF4-FFF2-40B4-BE49-F238E27FC236}">
                <a16:creationId xmlns:a16="http://schemas.microsoft.com/office/drawing/2014/main" xmlns="" id="{D025B078-D12E-BD39-C749-07AC8FEAFD4A}"/>
              </a:ext>
            </a:extLst>
          </p:cNvPr>
          <p:cNvSpPr txBox="1"/>
          <p:nvPr/>
        </p:nvSpPr>
        <p:spPr>
          <a:xfrm>
            <a:off x="731862" y="2215519"/>
            <a:ext cx="935869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kumimoji="0" sz="1400" b="0" i="0" u="none" strike="noStrike" kern="0" cap="none" spc="175" normalizeH="0" baseline="0" noProof="0" dirty="0" smtClean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1400" b="0" i="0" u="none" strike="noStrike" kern="0" cap="none" spc="-25" normalizeH="0" baseline="0" noProof="0" dirty="0" smtClean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14,6 раза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21938" y="928266"/>
            <a:ext cx="2931695" cy="99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Охват граждан (экономически активного населения)  информированием о предстоящих ремонтах, %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218930" y="3741610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884271" y="627731"/>
            <a:ext cx="3048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1400" b="1" i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Широкий охват информирования граждан о предстоящих ремонтах</a:t>
            </a:r>
            <a:r>
              <a:rPr lang="en-US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400" b="1" i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Жители города грамотно планируют свои перемещения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уровня удовлетворённости жителей города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5884271" y="297355"/>
            <a:ext cx="293169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Качественные показатели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819920" y="577533"/>
            <a:ext cx="293169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Количественные показатели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трелка вниз 1"/>
          <p:cNvSpPr/>
          <p:nvPr/>
        </p:nvSpPr>
        <p:spPr>
          <a:xfrm rot="10800000">
            <a:off x="1275526" y="2572493"/>
            <a:ext cx="189460" cy="816712"/>
          </a:xfrm>
          <a:prstGeom prst="down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object 8">
            <a:extLst>
              <a:ext uri="{FF2B5EF4-FFF2-40B4-BE49-F238E27FC236}">
                <a16:creationId xmlns:a16="http://schemas.microsoft.com/office/drawing/2014/main" xmlns="" id="{7F0A2ABD-A647-3EFC-7FCE-FA252BF37681}"/>
              </a:ext>
            </a:extLst>
          </p:cNvPr>
          <p:cNvSpPr/>
          <p:nvPr/>
        </p:nvSpPr>
        <p:spPr>
          <a:xfrm>
            <a:off x="3932751" y="3675123"/>
            <a:ext cx="501878" cy="503787"/>
          </a:xfrm>
          <a:custGeom>
            <a:avLst/>
            <a:gdLst/>
            <a:ahLst/>
            <a:cxnLst/>
            <a:rect l="l" t="t" r="r" b="b"/>
            <a:pathLst>
              <a:path w="421004" h="1737360">
                <a:moveTo>
                  <a:pt x="420624" y="0"/>
                </a:moveTo>
                <a:lnTo>
                  <a:pt x="0" y="0"/>
                </a:lnTo>
                <a:lnTo>
                  <a:pt x="0" y="1737360"/>
                </a:lnTo>
                <a:lnTo>
                  <a:pt x="420624" y="1737360"/>
                </a:lnTo>
                <a:lnTo>
                  <a:pt x="420624" y="0"/>
                </a:lnTo>
                <a:close/>
              </a:path>
            </a:pathLst>
          </a:custGeom>
          <a:solidFill>
            <a:srgbClr val="46413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bject 9">
            <a:extLst>
              <a:ext uri="{FF2B5EF4-FFF2-40B4-BE49-F238E27FC236}">
                <a16:creationId xmlns:a16="http://schemas.microsoft.com/office/drawing/2014/main" xmlns="" id="{36E24FE3-3712-8615-1A25-431DA722A201}"/>
              </a:ext>
            </a:extLst>
          </p:cNvPr>
          <p:cNvSpPr/>
          <p:nvPr/>
        </p:nvSpPr>
        <p:spPr>
          <a:xfrm>
            <a:off x="4477646" y="3209737"/>
            <a:ext cx="504410" cy="969173"/>
          </a:xfrm>
          <a:custGeom>
            <a:avLst/>
            <a:gdLst/>
            <a:ahLst/>
            <a:cxnLst/>
            <a:rect l="l" t="t" r="r" b="b"/>
            <a:pathLst>
              <a:path w="421004" h="868679">
                <a:moveTo>
                  <a:pt x="420624" y="0"/>
                </a:moveTo>
                <a:lnTo>
                  <a:pt x="0" y="0"/>
                </a:lnTo>
                <a:lnTo>
                  <a:pt x="0" y="868680"/>
                </a:lnTo>
                <a:lnTo>
                  <a:pt x="420624" y="868680"/>
                </a:lnTo>
                <a:lnTo>
                  <a:pt x="420624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5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027237" y="3741610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Стрелка вниз 31"/>
          <p:cNvSpPr/>
          <p:nvPr/>
        </p:nvSpPr>
        <p:spPr>
          <a:xfrm rot="10800000">
            <a:off x="4087694" y="3280328"/>
            <a:ext cx="189460" cy="361552"/>
          </a:xfrm>
          <a:prstGeom prst="downArrow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553633" y="2227831"/>
            <a:ext cx="1713872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kern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каналов, ед.</a:t>
            </a:r>
          </a:p>
        </p:txBody>
      </p:sp>
      <p:sp>
        <p:nvSpPr>
          <p:cNvPr id="40" name="object 13">
            <a:extLst>
              <a:ext uri="{FF2B5EF4-FFF2-40B4-BE49-F238E27FC236}">
                <a16:creationId xmlns:a16="http://schemas.microsoft.com/office/drawing/2014/main" xmlns="" id="{D025B078-D12E-BD39-C749-07AC8FEAFD4A}"/>
              </a:ext>
            </a:extLst>
          </p:cNvPr>
          <p:cNvSpPr txBox="1"/>
          <p:nvPr/>
        </p:nvSpPr>
        <p:spPr>
          <a:xfrm>
            <a:off x="3871901" y="2921305"/>
            <a:ext cx="1522629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Рост </a:t>
            </a:r>
            <a:r>
              <a:rPr kumimoji="0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kumimoji="0" sz="1400" b="0" i="0" u="none" strike="noStrike" kern="0" cap="none" spc="175" normalizeH="0" baseline="0" noProof="0" dirty="0" smtClean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1400" b="0" i="0" u="none" strike="noStrike" kern="0" cap="none" spc="-25" normalizeH="0" baseline="0" noProof="0" dirty="0" smtClean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 раза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46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2524</TotalTime>
  <Words>657</Words>
  <Application>Microsoft Office PowerPoint</Application>
  <PresentationFormat>Экран (16:9)</PresentationFormat>
  <Paragraphs>138</Paragraphs>
  <Slides>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Оптимизация процесса информирования граждан ЗАТО Северск о планируемых работах по ремонту автомобильных дорог и объектов благоустройства</vt:lpstr>
      <vt:lpstr>Слайд 2</vt:lpstr>
      <vt:lpstr>Обоснование выбора:</vt:lpstr>
      <vt:lpstr>Карта текущего состояния</vt:lpstr>
      <vt:lpstr>Карта целевого состояния</vt:lpstr>
      <vt:lpstr>Слайд 6</vt:lpstr>
      <vt:lpstr>Итоги реализации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 Оптимизация процесса ведения архивного дела N COLOMBIA</dc:title>
  <dc:creator>Mi</dc:creator>
  <cp:lastModifiedBy>Андрей</cp:lastModifiedBy>
  <cp:revision>187</cp:revision>
  <cp:lastPrinted>2026-03-12T05:13:00Z</cp:lastPrinted>
  <dcterms:created xsi:type="dcterms:W3CDTF">2025-11-18T06:59:19Z</dcterms:created>
  <dcterms:modified xsi:type="dcterms:W3CDTF">2026-05-07T01:43:08Z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2025-11-17T00:00:00Z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2025-11-18T00:00:00Z</vt:filetime>
  </property>
  <property fmtid="{D5CDD505-2E9C-101B-9397-08002B2CF9AE}" pid="5" name="Producer">
    <vt:lpwstr>Microsoft® PowerPoint® 2016</vt:lpwstr>
  </property>
</Properties>
</file>