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0"/>
  </p:notesMasterIdLst>
  <p:sldIdLst>
    <p:sldId id="256" r:id="rId2"/>
    <p:sldId id="292" r:id="rId3"/>
    <p:sldId id="258" r:id="rId4"/>
    <p:sldId id="282" r:id="rId5"/>
    <p:sldId id="284" r:id="rId6"/>
    <p:sldId id="290" r:id="rId7"/>
    <p:sldId id="291" r:id="rId8"/>
    <p:sldId id="288" r:id="rId9"/>
  </p:sldIdLst>
  <p:sldSz cx="9144000" cy="5143500" type="screen16x9"/>
  <p:notesSz cx="9947275" cy="685800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54265"/>
    <a:srgbClr val="3E2C00"/>
    <a:srgbClr val="339933"/>
    <a:srgbClr val="33CC33"/>
    <a:srgbClr val="1A2E4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45" d="100"/>
          <a:sy n="145" d="100"/>
        </p:scale>
        <p:origin x="624" y="12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60D1FE2-453D-4507-95F6-07BC1473F674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971177B9-8020-4C82-9014-D9720C6F52BB}" type="pres">
      <dgm:prSet presAssocID="{D60D1FE2-453D-4507-95F6-07BC1473F674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</dgm:ptLst>
  <dgm:cxnLst>
    <dgm:cxn modelId="{0B9D5060-5171-4BBC-AA2C-DDB0B957B75E}" type="presOf" srcId="{D60D1FE2-453D-4507-95F6-07BC1473F674}" destId="{971177B9-8020-4C82-9014-D9720C6F52BB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83E64BA-B593-4814-B775-030F4DF91694}" type="doc">
      <dgm:prSet loTypeId="urn:microsoft.com/office/officeart/2005/8/layout/vList3#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1928693-1CE1-4F5D-9651-1AB3CA4F4C1F}">
      <dgm:prSet custT="1"/>
      <dgm:spPr>
        <a:solidFill>
          <a:srgbClr val="254265"/>
        </a:solidFill>
      </dgm:spPr>
      <dgm:t>
        <a:bodyPr/>
        <a:lstStyle/>
        <a:p>
          <a:r>
            <a:rPr lang="ru-RU" sz="1000" b="1" dirty="0" smtClean="0"/>
            <a:t>Несоответствие муниципальной услуги «Выдача разрешения (дубликата или копии разрешения) на право организации розничного рынка» описанию целевого состояния типовой муниципальной услуги.</a:t>
          </a:r>
          <a:endParaRPr lang="ru-RU" sz="1000" b="1" dirty="0"/>
        </a:p>
      </dgm:t>
    </dgm:pt>
    <dgm:pt modelId="{8F60BBF8-72D5-47A7-A582-E7BF83B9E8E8}" type="parTrans" cxnId="{62DA79CC-3A42-4074-BA6B-ABA841DA49F8}">
      <dgm:prSet/>
      <dgm:spPr/>
      <dgm:t>
        <a:bodyPr/>
        <a:lstStyle/>
        <a:p>
          <a:endParaRPr lang="ru-RU" sz="1000"/>
        </a:p>
      </dgm:t>
    </dgm:pt>
    <dgm:pt modelId="{87F8A2F5-94A8-43C4-953E-7FF949002043}" type="sibTrans" cxnId="{62DA79CC-3A42-4074-BA6B-ABA841DA49F8}">
      <dgm:prSet/>
      <dgm:spPr/>
      <dgm:t>
        <a:bodyPr/>
        <a:lstStyle/>
        <a:p>
          <a:endParaRPr lang="ru-RU" sz="1000"/>
        </a:p>
      </dgm:t>
    </dgm:pt>
    <dgm:pt modelId="{33A9F31A-B23C-4BC8-92DB-5032855039EE}" type="pres">
      <dgm:prSet presAssocID="{B83E64BA-B593-4814-B775-030F4DF91694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48C663F-7DE6-458D-89D9-FDAA33B9856A}" type="pres">
      <dgm:prSet presAssocID="{01928693-1CE1-4F5D-9651-1AB3CA4F4C1F}" presName="composite" presStyleCnt="0"/>
      <dgm:spPr/>
    </dgm:pt>
    <dgm:pt modelId="{763FD1C3-7D3D-4D48-A2CC-6E4250D3E41D}" type="pres">
      <dgm:prSet presAssocID="{01928693-1CE1-4F5D-9651-1AB3CA4F4C1F}" presName="imgShp" presStyleLbl="fgImgPlace1" presStyleIdx="0" presStyleCn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endParaRPr lang="ru-RU"/>
        </a:p>
      </dgm:t>
    </dgm:pt>
    <dgm:pt modelId="{93D1A1DC-6EC5-484E-95EE-35A5E17E709A}" type="pres">
      <dgm:prSet presAssocID="{01928693-1CE1-4F5D-9651-1AB3CA4F4C1F}" presName="txShp" presStyleLbl="node1" presStyleIdx="0" presStyleCnt="1" custScaleX="110372" custLinFactY="-19745" custLinFactNeighborX="22234" custLinFactNeighborY="-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7DBB12E-7A55-431E-AA17-6DC7FB18F4AF}" type="presOf" srcId="{B83E64BA-B593-4814-B775-030F4DF91694}" destId="{33A9F31A-B23C-4BC8-92DB-5032855039EE}" srcOrd="0" destOrd="0" presId="urn:microsoft.com/office/officeart/2005/8/layout/vList3#1"/>
    <dgm:cxn modelId="{3FF656D9-7BBE-4F23-BA71-D0A6787C7C32}" type="presOf" srcId="{01928693-1CE1-4F5D-9651-1AB3CA4F4C1F}" destId="{93D1A1DC-6EC5-484E-95EE-35A5E17E709A}" srcOrd="0" destOrd="0" presId="urn:microsoft.com/office/officeart/2005/8/layout/vList3#1"/>
    <dgm:cxn modelId="{62DA79CC-3A42-4074-BA6B-ABA841DA49F8}" srcId="{B83E64BA-B593-4814-B775-030F4DF91694}" destId="{01928693-1CE1-4F5D-9651-1AB3CA4F4C1F}" srcOrd="0" destOrd="0" parTransId="{8F60BBF8-72D5-47A7-A582-E7BF83B9E8E8}" sibTransId="{87F8A2F5-94A8-43C4-953E-7FF949002043}"/>
    <dgm:cxn modelId="{9A47C9BF-D737-4077-89DD-60239B71FB8F}" type="presParOf" srcId="{33A9F31A-B23C-4BC8-92DB-5032855039EE}" destId="{B48C663F-7DE6-458D-89D9-FDAA33B9856A}" srcOrd="0" destOrd="0" presId="urn:microsoft.com/office/officeart/2005/8/layout/vList3#1"/>
    <dgm:cxn modelId="{09A5CA64-A26A-468F-A76E-CFC5751F5F9A}" type="presParOf" srcId="{B48C663F-7DE6-458D-89D9-FDAA33B9856A}" destId="{763FD1C3-7D3D-4D48-A2CC-6E4250D3E41D}" srcOrd="0" destOrd="0" presId="urn:microsoft.com/office/officeart/2005/8/layout/vList3#1"/>
    <dgm:cxn modelId="{37F82DEC-35BA-48F9-AEF3-A07EB969FACB}" type="presParOf" srcId="{B48C663F-7DE6-458D-89D9-FDAA33B9856A}" destId="{93D1A1DC-6EC5-484E-95EE-35A5E17E709A}" srcOrd="1" destOrd="0" presId="urn:microsoft.com/office/officeart/2005/8/layout/vList3#1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1F3E47ED-C014-4874-8A38-9B3158D32951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9B873FC7-B2C6-4BBB-B977-DB3DCB6DF81E}" type="pres">
      <dgm:prSet presAssocID="{1F3E47ED-C014-4874-8A38-9B3158D32951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</dgm:ptLst>
  <dgm:cxnLst>
    <dgm:cxn modelId="{56679063-0F6E-4C02-9268-730734834518}" type="presOf" srcId="{1F3E47ED-C014-4874-8A38-9B3158D32951}" destId="{9B873FC7-B2C6-4BBB-B977-DB3DCB6DF81E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2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3#1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4310486" cy="342900"/>
          </a:xfrm>
          <a:prstGeom prst="rect">
            <a:avLst/>
          </a:prstGeom>
        </p:spPr>
        <p:txBody>
          <a:bodyPr vert="horz" lIns="107552" tIns="53776" rIns="107552" bIns="53776" rtlCol="0"/>
          <a:lstStyle>
            <a:lvl1pPr algn="l">
              <a:defRPr sz="14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5635063" y="1"/>
            <a:ext cx="4310486" cy="342900"/>
          </a:xfrm>
          <a:prstGeom prst="rect">
            <a:avLst/>
          </a:prstGeom>
        </p:spPr>
        <p:txBody>
          <a:bodyPr vert="horz" lIns="107552" tIns="53776" rIns="107552" bIns="53776" rtlCol="0"/>
          <a:lstStyle>
            <a:lvl1pPr algn="r">
              <a:defRPr sz="1400"/>
            </a:lvl1pPr>
          </a:lstStyle>
          <a:p>
            <a:fld id="{00287AB8-7168-4844-B933-2B30F3E087D9}" type="datetimeFigureOut">
              <a:rPr lang="ru-RU" smtClean="0"/>
              <a:pPr/>
              <a:t>28.04.2026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2687638" y="514350"/>
            <a:ext cx="4572000" cy="257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107552" tIns="53776" rIns="107552" bIns="53776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994728" y="3257551"/>
            <a:ext cx="7957820" cy="3086100"/>
          </a:xfrm>
          <a:prstGeom prst="rect">
            <a:avLst/>
          </a:prstGeom>
        </p:spPr>
        <p:txBody>
          <a:bodyPr vert="horz" lIns="107552" tIns="53776" rIns="107552" bIns="53776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6512985"/>
            <a:ext cx="4310486" cy="342900"/>
          </a:xfrm>
          <a:prstGeom prst="rect">
            <a:avLst/>
          </a:prstGeom>
        </p:spPr>
        <p:txBody>
          <a:bodyPr vert="horz" lIns="107552" tIns="53776" rIns="107552" bIns="53776" rtlCol="0" anchor="b"/>
          <a:lstStyle>
            <a:lvl1pPr algn="l">
              <a:defRPr sz="14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5635063" y="6512985"/>
            <a:ext cx="4310486" cy="342900"/>
          </a:xfrm>
          <a:prstGeom prst="rect">
            <a:avLst/>
          </a:prstGeom>
        </p:spPr>
        <p:txBody>
          <a:bodyPr vert="horz" lIns="107552" tIns="53776" rIns="107552" bIns="53776" rtlCol="0" anchor="b"/>
          <a:lstStyle>
            <a:lvl1pPr algn="r">
              <a:defRPr sz="1400"/>
            </a:lvl1pPr>
          </a:lstStyle>
          <a:p>
            <a:fld id="{2A6569E2-BAA5-44E8-97B7-6FDAD7C209B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363459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9FF093-9761-4A20-8082-ADAD0A3F8014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8036313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9FF093-9761-4A20-8082-ADAD0A3F8014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732932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9FF093-9761-4A20-8082-ADAD0A3F8014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4796944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9FF093-9761-4A20-8082-ADAD0A3F8014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1877809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9FF093-9761-4A20-8082-ADAD0A3F8014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85442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685800" y="1594485"/>
            <a:ext cx="7772400" cy="108013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550" b="1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371600" y="2880360"/>
            <a:ext cx="6400800" cy="12858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400" b="0" i="0">
                <a:solidFill>
                  <a:schemeClr val="tx1"/>
                </a:solidFill>
                <a:latin typeface="Microsoft Sans Serif"/>
                <a:cs typeface="Microsoft Sans Serif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4/28/2026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550" b="1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1400" b="0" i="0">
                <a:solidFill>
                  <a:schemeClr val="tx1"/>
                </a:solidFill>
                <a:latin typeface="Microsoft Sans Serif"/>
                <a:cs typeface="Microsoft Sans Serif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4/28/2026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550" b="1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457200" y="1183005"/>
            <a:ext cx="3977640" cy="339471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709160" y="1183005"/>
            <a:ext cx="3977640" cy="339471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4/28/2026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550" b="1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4/28/2026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4/28/2026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706932" y="367741"/>
            <a:ext cx="4830013" cy="514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550" b="1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844702" y="1120622"/>
            <a:ext cx="4564380" cy="226758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400" b="0" i="0">
                <a:solidFill>
                  <a:schemeClr val="tx1"/>
                </a:solidFill>
                <a:latin typeface="Microsoft Sans Serif"/>
                <a:cs typeface="Microsoft Sans Serif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108960" y="4783455"/>
            <a:ext cx="2926080" cy="2571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57200" y="4783455"/>
            <a:ext cx="2103120" cy="2571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4/28/2026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6583680" y="4783455"/>
            <a:ext cx="2103120" cy="2571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6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13" Type="http://schemas.openxmlformats.org/officeDocument/2006/relationships/diagramLayout" Target="../diagrams/layout2.xml"/><Relationship Id="rId18" Type="http://schemas.openxmlformats.org/officeDocument/2006/relationships/diagramLayout" Target="../diagrams/layout3.xml"/><Relationship Id="rId3" Type="http://schemas.openxmlformats.org/officeDocument/2006/relationships/diagramData" Target="../diagrams/data1.xml"/><Relationship Id="rId21" Type="http://schemas.microsoft.com/office/2007/relationships/diagramDrawing" Target="../diagrams/drawing3.xml"/><Relationship Id="rId7" Type="http://schemas.microsoft.com/office/2007/relationships/diagramDrawing" Target="../diagrams/drawing1.xml"/><Relationship Id="rId12" Type="http://schemas.openxmlformats.org/officeDocument/2006/relationships/diagramData" Target="../diagrams/data2.xml"/><Relationship Id="rId17" Type="http://schemas.openxmlformats.org/officeDocument/2006/relationships/diagramData" Target="../diagrams/data3.xml"/><Relationship Id="rId2" Type="http://schemas.openxmlformats.org/officeDocument/2006/relationships/image" Target="../media/image8.jpg"/><Relationship Id="rId16" Type="http://schemas.microsoft.com/office/2007/relationships/diagramDrawing" Target="../diagrams/drawing2.xml"/><Relationship Id="rId20" Type="http://schemas.openxmlformats.org/officeDocument/2006/relationships/diagramColors" Target="../diagrams/colors3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11" Type="http://schemas.openxmlformats.org/officeDocument/2006/relationships/image" Target="../media/image6.jpeg"/><Relationship Id="rId5" Type="http://schemas.openxmlformats.org/officeDocument/2006/relationships/diagramQuickStyle" Target="../diagrams/quickStyle1.xml"/><Relationship Id="rId15" Type="http://schemas.openxmlformats.org/officeDocument/2006/relationships/diagramColors" Target="../diagrams/colors2.xml"/><Relationship Id="rId10" Type="http://schemas.openxmlformats.org/officeDocument/2006/relationships/image" Target="../media/image5.png"/><Relationship Id="rId19" Type="http://schemas.openxmlformats.org/officeDocument/2006/relationships/diagramQuickStyle" Target="../diagrams/quickStyle3.xml"/><Relationship Id="rId4" Type="http://schemas.openxmlformats.org/officeDocument/2006/relationships/diagramLayout" Target="../diagrams/layout1.xml"/><Relationship Id="rId9" Type="http://schemas.openxmlformats.org/officeDocument/2006/relationships/image" Target="../media/image4.png"/><Relationship Id="rId14" Type="http://schemas.openxmlformats.org/officeDocument/2006/relationships/diagramQuickStyle" Target="../diagrams/quickStyle2.xml"/><Relationship Id="rId22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tags" Target="../tags/tag8.xml"/><Relationship Id="rId13" Type="http://schemas.openxmlformats.org/officeDocument/2006/relationships/image" Target="../media/image10.png"/><Relationship Id="rId3" Type="http://schemas.openxmlformats.org/officeDocument/2006/relationships/tags" Target="../tags/tag3.xml"/><Relationship Id="rId7" Type="http://schemas.openxmlformats.org/officeDocument/2006/relationships/tags" Target="../tags/tag7.xml"/><Relationship Id="rId12" Type="http://schemas.openxmlformats.org/officeDocument/2006/relationships/notesSlide" Target="../notesSlides/notesSlide1.xml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tags" Target="../tags/tag6.xml"/><Relationship Id="rId11" Type="http://schemas.openxmlformats.org/officeDocument/2006/relationships/slideLayout" Target="../slideLayouts/slideLayout1.xml"/><Relationship Id="rId5" Type="http://schemas.openxmlformats.org/officeDocument/2006/relationships/tags" Target="../tags/tag5.xml"/><Relationship Id="rId15" Type="http://schemas.openxmlformats.org/officeDocument/2006/relationships/image" Target="../media/image12.jpeg"/><Relationship Id="rId10" Type="http://schemas.openxmlformats.org/officeDocument/2006/relationships/tags" Target="../tags/tag10.xml"/><Relationship Id="rId4" Type="http://schemas.openxmlformats.org/officeDocument/2006/relationships/tags" Target="../tags/tag4.xml"/><Relationship Id="rId9" Type="http://schemas.openxmlformats.org/officeDocument/2006/relationships/tags" Target="../tags/tag9.xml"/><Relationship Id="rId1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jpeg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jpe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jpeg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3.pn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jpe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ement/>
                    </a14:imgEffect>
                    <a14:imgEffect>
                      <a14:sharpenSoften amount="-50000"/>
                    </a14:imgEffect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2309" y="209550"/>
            <a:ext cx="4860818" cy="287831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10" name="object 10"/>
          <p:cNvSpPr txBox="1">
            <a:spLocks noGrp="1"/>
          </p:cNvSpPr>
          <p:nvPr>
            <p:ph type="title"/>
          </p:nvPr>
        </p:nvSpPr>
        <p:spPr>
          <a:xfrm>
            <a:off x="880871" y="85646"/>
            <a:ext cx="3005329" cy="2966197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065" marR="5080" algn="l">
              <a:lnSpc>
                <a:spcPct val="100000"/>
              </a:lnSpc>
              <a:spcBef>
                <a:spcPts val="90"/>
              </a:spcBef>
            </a:pPr>
            <a:r>
              <a:rPr lang="ru-RU" sz="2400" dirty="0" smtClean="0">
                <a:latin typeface="Cambria" pitchFamily="18" charset="0"/>
                <a:cs typeface="Arial" panose="020B0604020202020204" pitchFamily="34" charset="0"/>
              </a:rPr>
              <a:t>Оптимизация процесса «Выдача разрешения (дубликата или копии разрешения) на право организации розничного рынка»</a:t>
            </a:r>
            <a:endParaRPr sz="2400" dirty="0">
              <a:latin typeface="Cambria" pitchFamily="18" charset="0"/>
              <a:cs typeface="Cambria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54864" y="96011"/>
            <a:ext cx="178435" cy="4942840"/>
          </a:xfrm>
          <a:custGeom>
            <a:avLst/>
            <a:gdLst/>
            <a:ahLst/>
            <a:cxnLst/>
            <a:rect l="l" t="t" r="r" b="b"/>
            <a:pathLst>
              <a:path w="178435" h="4942840">
                <a:moveTo>
                  <a:pt x="178308" y="0"/>
                </a:moveTo>
                <a:lnTo>
                  <a:pt x="0" y="0"/>
                </a:lnTo>
                <a:lnTo>
                  <a:pt x="0" y="4942332"/>
                </a:lnTo>
                <a:lnTo>
                  <a:pt x="178308" y="4942332"/>
                </a:lnTo>
                <a:lnTo>
                  <a:pt x="17830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12" name="object 12"/>
          <p:cNvGrpSpPr/>
          <p:nvPr/>
        </p:nvGrpSpPr>
        <p:grpSpPr>
          <a:xfrm>
            <a:off x="-7558" y="0"/>
            <a:ext cx="769558" cy="5143500"/>
            <a:chOff x="7680" y="96011"/>
            <a:chExt cx="614108" cy="4942331"/>
          </a:xfrm>
        </p:grpSpPr>
        <p:pic>
          <p:nvPicPr>
            <p:cNvPr id="13" name="object 13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18871" y="96011"/>
              <a:ext cx="498347" cy="4928616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33172" y="713231"/>
              <a:ext cx="384047" cy="493775"/>
            </a:xfrm>
            <a:prstGeom prst="rect">
              <a:avLst/>
            </a:prstGeom>
          </p:spPr>
        </p:pic>
        <p:pic>
          <p:nvPicPr>
            <p:cNvPr id="15" name="object 15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7680" y="4503420"/>
              <a:ext cx="614108" cy="534922"/>
            </a:xfrm>
            <a:prstGeom prst="rect">
              <a:avLst/>
            </a:prstGeom>
          </p:spPr>
        </p:pic>
        <p:pic>
          <p:nvPicPr>
            <p:cNvPr id="16" name="object 16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37743" y="178307"/>
              <a:ext cx="379475" cy="411479"/>
            </a:xfrm>
            <a:prstGeom prst="rect">
              <a:avLst/>
            </a:prstGeom>
          </p:spPr>
        </p:pic>
      </p:grpSp>
      <p:sp>
        <p:nvSpPr>
          <p:cNvPr id="17" name="object 10"/>
          <p:cNvSpPr txBox="1">
            <a:spLocks/>
          </p:cNvSpPr>
          <p:nvPr/>
        </p:nvSpPr>
        <p:spPr>
          <a:xfrm>
            <a:off x="4800227" y="4019550"/>
            <a:ext cx="4082900" cy="763029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>
            <a:lvl1pPr>
              <a:defRPr sz="1550" b="1" i="0">
                <a:solidFill>
                  <a:schemeClr val="tx1"/>
                </a:solidFill>
                <a:latin typeface="Arial"/>
                <a:ea typeface="+mj-ea"/>
                <a:cs typeface="Arial"/>
              </a:defRPr>
            </a:lvl1pPr>
          </a:lstStyle>
          <a:p>
            <a:pPr marL="12065" marR="5080" algn="r">
              <a:spcBef>
                <a:spcPts val="90"/>
              </a:spcBef>
            </a:pPr>
            <a:r>
              <a:rPr lang="ru-RU" sz="2400" dirty="0" smtClean="0">
                <a:latin typeface="Cambria" pitchFamily="18" charset="0"/>
                <a:cs typeface="Arial" panose="020B0604020202020204" pitchFamily="34" charset="0"/>
              </a:rPr>
              <a:t>Докладчик:</a:t>
            </a:r>
          </a:p>
          <a:p>
            <a:pPr marL="12065" marR="5080" algn="r">
              <a:spcBef>
                <a:spcPts val="90"/>
              </a:spcBef>
            </a:pPr>
            <a:r>
              <a:rPr lang="ru-RU" sz="2400" dirty="0" err="1" smtClean="0">
                <a:latin typeface="Cambria" pitchFamily="18" charset="0"/>
                <a:cs typeface="Arial" panose="020B0604020202020204" pitchFamily="34" charset="0"/>
              </a:rPr>
              <a:t>Кильчинская</a:t>
            </a:r>
            <a:r>
              <a:rPr lang="ru-RU" sz="2400" dirty="0" smtClean="0">
                <a:latin typeface="Cambria" pitchFamily="18" charset="0"/>
                <a:cs typeface="Arial" panose="020B0604020202020204" pitchFamily="34" charset="0"/>
              </a:rPr>
              <a:t> Яна Юрьевна</a:t>
            </a:r>
            <a:endParaRPr lang="ru-RU" sz="2400" dirty="0">
              <a:latin typeface="Cambria" pitchFamily="18" charset="0"/>
              <a:cs typeface="Cambria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12963" t="1666" r="10000"/>
          <a:stretch/>
        </p:blipFill>
        <p:spPr>
          <a:xfrm rot="5400000">
            <a:off x="2000249" y="-2000252"/>
            <a:ext cx="5143500" cy="91440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378826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>
            <a:lumMod val="95000"/>
            <a:alpha val="44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3292" y="446852"/>
            <a:ext cx="3832107" cy="2047706"/>
          </a:xfrm>
          <a:prstGeom prst="round2DiagRect">
            <a:avLst>
              <a:gd name="adj1" fmla="val 16667"/>
              <a:gd name="adj2" fmla="val 1594"/>
            </a:avLst>
          </a:prstGeom>
        </p:spPr>
      </p:pic>
      <p:graphicFrame>
        <p:nvGraphicFramePr>
          <p:cNvPr id="52" name="Схема 51"/>
          <p:cNvGraphicFramePr/>
          <p:nvPr>
            <p:extLst>
              <p:ext uri="{D42A27DB-BD31-4B8C-83A1-F6EECF244321}">
                <p14:modId xmlns:p14="http://schemas.microsoft.com/office/powerpoint/2010/main" val="2406690523"/>
              </p:ext>
            </p:extLst>
          </p:nvPr>
        </p:nvGraphicFramePr>
        <p:xfrm>
          <a:off x="5257800" y="894284"/>
          <a:ext cx="3458210" cy="5289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pSp>
        <p:nvGrpSpPr>
          <p:cNvPr id="7" name="object 7"/>
          <p:cNvGrpSpPr/>
          <p:nvPr/>
        </p:nvGrpSpPr>
        <p:grpSpPr>
          <a:xfrm>
            <a:off x="-35047" y="0"/>
            <a:ext cx="694053" cy="5143500"/>
            <a:chOff x="7680" y="96011"/>
            <a:chExt cx="614108" cy="4942840"/>
          </a:xfrm>
        </p:grpSpPr>
        <p:pic>
          <p:nvPicPr>
            <p:cNvPr id="8" name="object 8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18871" y="96011"/>
              <a:ext cx="498347" cy="4928616"/>
            </a:xfrm>
            <a:prstGeom prst="rect">
              <a:avLst/>
            </a:prstGeom>
          </p:spPr>
        </p:pic>
        <p:sp>
          <p:nvSpPr>
            <p:cNvPr id="9" name="object 9"/>
            <p:cNvSpPr/>
            <p:nvPr/>
          </p:nvSpPr>
          <p:spPr>
            <a:xfrm>
              <a:off x="54863" y="96011"/>
              <a:ext cx="178435" cy="4942840"/>
            </a:xfrm>
            <a:custGeom>
              <a:avLst/>
              <a:gdLst/>
              <a:ahLst/>
              <a:cxnLst/>
              <a:rect l="l" t="t" r="r" b="b"/>
              <a:pathLst>
                <a:path w="178435" h="4942840">
                  <a:moveTo>
                    <a:pt x="178308" y="0"/>
                  </a:moveTo>
                  <a:lnTo>
                    <a:pt x="0" y="0"/>
                  </a:lnTo>
                  <a:lnTo>
                    <a:pt x="0" y="4942332"/>
                  </a:lnTo>
                  <a:lnTo>
                    <a:pt x="178308" y="4942332"/>
                  </a:lnTo>
                  <a:lnTo>
                    <a:pt x="178308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0" name="object 10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233171" y="713231"/>
              <a:ext cx="384047" cy="493775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7680" y="4503420"/>
              <a:ext cx="614108" cy="534922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237744" y="178307"/>
              <a:ext cx="379475" cy="411479"/>
            </a:xfrm>
            <a:prstGeom prst="rect">
              <a:avLst/>
            </a:prstGeom>
          </p:spPr>
        </p:pic>
      </p:grp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2387560522"/>
              </p:ext>
            </p:extLst>
          </p:nvPr>
        </p:nvGraphicFramePr>
        <p:xfrm>
          <a:off x="458708" y="1087696"/>
          <a:ext cx="4113291" cy="110305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sp>
        <p:nvSpPr>
          <p:cNvPr id="23" name="object 23"/>
          <p:cNvSpPr txBox="1">
            <a:spLocks noGrp="1"/>
          </p:cNvSpPr>
          <p:nvPr>
            <p:ph type="title"/>
          </p:nvPr>
        </p:nvSpPr>
        <p:spPr>
          <a:xfrm>
            <a:off x="858395" y="275521"/>
            <a:ext cx="2880995" cy="332740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sz="2000" dirty="0"/>
              <a:t>Обоснование</a:t>
            </a:r>
            <a:r>
              <a:rPr sz="2000" spc="-85" dirty="0"/>
              <a:t> </a:t>
            </a:r>
            <a:r>
              <a:rPr sz="2000" spc="-10" dirty="0"/>
              <a:t>выбора:</a:t>
            </a:r>
            <a:endParaRPr sz="2000" dirty="0"/>
          </a:p>
        </p:txBody>
      </p:sp>
      <p:sp>
        <p:nvSpPr>
          <p:cNvPr id="40" name="object 40"/>
          <p:cNvSpPr txBox="1"/>
          <p:nvPr/>
        </p:nvSpPr>
        <p:spPr>
          <a:xfrm>
            <a:off x="930129" y="2363894"/>
            <a:ext cx="3390265" cy="333375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sz="2000" b="1" dirty="0">
                <a:latin typeface="Arial"/>
                <a:cs typeface="Arial"/>
              </a:rPr>
              <a:t>Цели</a:t>
            </a:r>
            <a:r>
              <a:rPr sz="2000" b="1" spc="-55" dirty="0">
                <a:latin typeface="Arial"/>
                <a:cs typeface="Arial"/>
              </a:rPr>
              <a:t> </a:t>
            </a:r>
            <a:r>
              <a:rPr sz="2000" b="1" dirty="0">
                <a:latin typeface="Arial"/>
                <a:cs typeface="Arial"/>
              </a:rPr>
              <a:t>и</a:t>
            </a:r>
            <a:r>
              <a:rPr sz="2000" b="1" spc="-20" dirty="0">
                <a:latin typeface="Arial"/>
                <a:cs typeface="Arial"/>
              </a:rPr>
              <a:t> </a:t>
            </a:r>
            <a:r>
              <a:rPr sz="2000" b="1" dirty="0">
                <a:latin typeface="Arial"/>
                <a:cs typeface="Arial"/>
              </a:rPr>
              <a:t>плановый</a:t>
            </a:r>
            <a:r>
              <a:rPr sz="2000" b="1" spc="-50" dirty="0">
                <a:latin typeface="Arial"/>
                <a:cs typeface="Arial"/>
              </a:rPr>
              <a:t> </a:t>
            </a:r>
            <a:r>
              <a:rPr sz="2000" b="1" spc="-10" dirty="0">
                <a:latin typeface="Arial"/>
                <a:cs typeface="Arial"/>
              </a:rPr>
              <a:t>эффект:</a:t>
            </a:r>
            <a:endParaRPr sz="2000" dirty="0">
              <a:latin typeface="Arial"/>
              <a:cs typeface="Arial"/>
            </a:endParaRPr>
          </a:p>
        </p:txBody>
      </p:sp>
      <p:graphicFrame>
        <p:nvGraphicFramePr>
          <p:cNvPr id="53" name="Схема 52"/>
          <p:cNvGraphicFramePr/>
          <p:nvPr>
            <p:extLst>
              <p:ext uri="{D42A27DB-BD31-4B8C-83A1-F6EECF244321}">
                <p14:modId xmlns:p14="http://schemas.microsoft.com/office/powerpoint/2010/main" val="2688681560"/>
              </p:ext>
            </p:extLst>
          </p:nvPr>
        </p:nvGraphicFramePr>
        <p:xfrm>
          <a:off x="5257800" y="1512700"/>
          <a:ext cx="3458210" cy="6018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7" r:lo="rId18" r:qs="rId19" r:cs="rId20"/>
          </a:graphicData>
        </a:graphic>
      </p:graphicFrame>
      <p:sp>
        <p:nvSpPr>
          <p:cNvPr id="49" name="object 40">
            <a:extLst>
              <a:ext uri="{FF2B5EF4-FFF2-40B4-BE49-F238E27FC236}">
                <a16:creationId xmlns:a16="http://schemas.microsoft.com/office/drawing/2014/main" xmlns="" id="{570F97D3-6CC5-3438-20BA-F866504562EE}"/>
              </a:ext>
            </a:extLst>
          </p:cNvPr>
          <p:cNvSpPr txBox="1"/>
          <p:nvPr/>
        </p:nvSpPr>
        <p:spPr>
          <a:xfrm>
            <a:off x="939997" y="663253"/>
            <a:ext cx="3390265" cy="333375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lang="ru-RU" sz="2000" b="1" dirty="0" smtClean="0">
                <a:latin typeface="Arial"/>
                <a:cs typeface="Arial"/>
              </a:rPr>
              <a:t>Проблема</a:t>
            </a:r>
            <a:r>
              <a:rPr sz="2000" b="1" spc="-10" dirty="0" smtClean="0">
                <a:latin typeface="Arial"/>
                <a:cs typeface="Arial"/>
              </a:rPr>
              <a:t>:</a:t>
            </a:r>
            <a:endParaRPr sz="2000" dirty="0">
              <a:latin typeface="Arial"/>
              <a:cs typeface="Arial"/>
            </a:endParaRPr>
          </a:p>
        </p:txBody>
      </p:sp>
      <p:pic>
        <p:nvPicPr>
          <p:cNvPr id="36" name="Рисунок 35">
            <a:extLst>
              <a:ext uri="{FF2B5EF4-FFF2-40B4-BE49-F238E27FC236}">
                <a16:creationId xmlns:a16="http://schemas.microsoft.com/office/drawing/2014/main" xmlns="" id="{9D148F3D-D7B4-BA8B-DE82-C81BED5F25B4}"/>
              </a:ext>
            </a:extLst>
          </p:cNvPr>
          <p:cNvPicPr>
            <a:picLocks noChangeAspect="1"/>
          </p:cNvPicPr>
          <p:nvPr/>
        </p:nvPicPr>
        <p:blipFill>
          <a:blip r:embed="rId22" cstate="print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939997" y="1207392"/>
            <a:ext cx="629072" cy="610983"/>
          </a:xfrm>
          <a:prstGeom prst="rect">
            <a:avLst/>
          </a:prstGeom>
        </p:spPr>
      </p:pic>
      <p:graphicFrame>
        <p:nvGraphicFramePr>
          <p:cNvPr id="37" name="Таблица 3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23941877"/>
              </p:ext>
            </p:extLst>
          </p:nvPr>
        </p:nvGraphicFramePr>
        <p:xfrm>
          <a:off x="825074" y="2874566"/>
          <a:ext cx="8090325" cy="2185805"/>
        </p:xfrm>
        <a:graphic>
          <a:graphicData uri="http://schemas.openxmlformats.org/drawingml/2006/table">
            <a:tbl>
              <a:tblPr firstRow="1" firstCol="1" bandRow="1">
                <a:tableStyleId>{7DF18680-E054-41AD-8BC1-D1AEF772440D}</a:tableStyleId>
              </a:tblPr>
              <a:tblGrid>
                <a:gridCol w="5763031"/>
                <a:gridCol w="1163648"/>
                <a:gridCol w="1163646"/>
              </a:tblGrid>
              <a:tr h="389014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50" b="1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показателя</a:t>
                      </a:r>
                      <a:endParaRPr lang="ru-RU" sz="1050" b="1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38576" marR="38576" marT="0" marB="0" anchor="ctr">
                    <a:lnL w="12700" cmpd="sng">
                      <a:noFill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50" b="1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Текущее значение</a:t>
                      </a:r>
                      <a:endParaRPr lang="ru-RU" sz="1050" b="1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38576" marR="38576" marT="0" marB="0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50" b="1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Целевое значение</a:t>
                      </a:r>
                      <a:endParaRPr lang="ru-RU" sz="1050" b="1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38576" marR="38576" marT="0" marB="0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2060"/>
                    </a:solidFill>
                  </a:tcPr>
                </a:tc>
              </a:tr>
              <a:tr h="256416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50" b="1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Срок</a:t>
                      </a:r>
                      <a:r>
                        <a:rPr lang="ru-RU" sz="1050" b="1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 предоставления муниципальной услуги</a:t>
                      </a:r>
                      <a:endParaRPr lang="ru-RU" sz="105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38576" marR="38576" marT="0" marB="0" anchor="ctr">
                    <a:lnL w="12700" cmpd="sng">
                      <a:noFill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</a:t>
                      </a:r>
                      <a:endParaRPr lang="ru-RU" sz="105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8576" marR="38576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</a:t>
                      </a:r>
                      <a:endParaRPr lang="ru-RU" sz="105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8576" marR="38576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45394"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Доля заявлений при приеме которых потребитель проинформирован о действиях, которые от него ожидаются в рамках получения услуги</a:t>
                      </a:r>
                      <a:endParaRPr lang="ru-RU" sz="105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12700" cmpd="sng">
                      <a:noFill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5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0</a:t>
                      </a:r>
                      <a:endParaRPr lang="ru-RU" sz="105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50" b="1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Не менее 90%</a:t>
                      </a:r>
                      <a:endParaRPr lang="ru-RU" sz="105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83522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5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Определены условия, при которых услуга проверяется на соответствие потребностям клиентов и при необходимости направляется на реинжиниринг</a:t>
                      </a:r>
                      <a:endParaRPr lang="ru-RU" sz="105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38576" marR="38576" marT="0" marB="0" anchor="ctr">
                    <a:lnL w="12700" cmpd="sng">
                      <a:noFill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5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0</a:t>
                      </a:r>
                      <a:endParaRPr lang="ru-RU" sz="105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38576" marR="38576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50" b="1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38576" marR="38576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11459">
                <a:tc>
                  <a:txBody>
                    <a:bodyPr/>
                    <a:lstStyle/>
                    <a:p>
                      <a:pPr algn="l"/>
                      <a:r>
                        <a:rPr lang="ru-RU" sz="105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Соответствие муниципальной услуги описаниям целевых состояний  (ОЦС) типовых муниципальных услуг</a:t>
                      </a:r>
                    </a:p>
                  </a:txBody>
                  <a:tcPr marL="38576" marR="38576" marT="0" marB="0" anchor="ctr">
                    <a:lnL w="12700" cmpd="sng">
                      <a:noFill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73,53%</a:t>
                      </a:r>
                      <a:endParaRPr lang="ru-RU" sz="105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8576" marR="38576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97,06%</a:t>
                      </a:r>
                      <a:endParaRPr lang="ru-RU" sz="105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8576" marR="38576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Прямоугольник 20"/>
          <p:cNvSpPr/>
          <p:nvPr/>
        </p:nvSpPr>
        <p:spPr>
          <a:xfrm rot="5400000">
            <a:off x="-1939717" y="1918994"/>
            <a:ext cx="4785994" cy="948011"/>
          </a:xfrm>
          <a:prstGeom prst="rect">
            <a:avLst/>
          </a:prstGeom>
          <a:gradFill flip="none" rotWithShape="1">
            <a:gsLst>
              <a:gs pos="64000">
                <a:srgbClr val="0070C0"/>
              </a:gs>
              <a:gs pos="19000">
                <a:srgbClr val="002060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Прямоугольник 21"/>
          <p:cNvSpPr/>
          <p:nvPr/>
        </p:nvSpPr>
        <p:spPr>
          <a:xfrm rot="5400000">
            <a:off x="-2273875" y="2294072"/>
            <a:ext cx="5143496" cy="555366"/>
          </a:xfrm>
          <a:prstGeom prst="rect">
            <a:avLst/>
          </a:prstGeom>
          <a:gradFill flip="none" rotWithShape="1">
            <a:gsLst>
              <a:gs pos="56000">
                <a:srgbClr val="002060"/>
              </a:gs>
              <a:gs pos="90000">
                <a:srgbClr val="002060"/>
              </a:gs>
              <a:gs pos="100000">
                <a:srgbClr val="0070C0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Прямоугольник 22"/>
          <p:cNvSpPr/>
          <p:nvPr/>
        </p:nvSpPr>
        <p:spPr>
          <a:xfrm rot="5400000">
            <a:off x="-1366402" y="2211990"/>
            <a:ext cx="4677983" cy="254008"/>
          </a:xfrm>
          <a:prstGeom prst="rect">
            <a:avLst/>
          </a:prstGeom>
          <a:gradFill flip="none" rotWithShape="1">
            <a:gsLst>
              <a:gs pos="9000">
                <a:srgbClr val="E74106"/>
              </a:gs>
              <a:gs pos="35000">
                <a:srgbClr val="F0742F"/>
              </a:gs>
              <a:gs pos="96000">
                <a:srgbClr val="F9B100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Прямоугольник 23"/>
          <p:cNvSpPr/>
          <p:nvPr/>
        </p:nvSpPr>
        <p:spPr>
          <a:xfrm rot="5400000">
            <a:off x="-2391984" y="2391985"/>
            <a:ext cx="5143496" cy="35953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747" y="269771"/>
            <a:ext cx="612527" cy="746699"/>
          </a:xfrm>
          <a:prstGeom prst="rect">
            <a:avLst/>
          </a:prstGeom>
        </p:spPr>
      </p:pic>
      <p:pic>
        <p:nvPicPr>
          <p:cNvPr id="29" name="Рисунок 28"/>
          <p:cNvPicPr>
            <a:picLocks noChangeAspect="1"/>
          </p:cNvPicPr>
          <p:nvPr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222" t="2846" r="2294" b="2770"/>
          <a:stretch/>
        </p:blipFill>
        <p:spPr>
          <a:xfrm>
            <a:off x="-59871" y="4299942"/>
            <a:ext cx="1159466" cy="843558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46" r="15548"/>
          <a:stretch/>
        </p:blipFill>
        <p:spPr>
          <a:xfrm>
            <a:off x="258591" y="1286235"/>
            <a:ext cx="972108" cy="951570"/>
          </a:xfrm>
          <a:prstGeom prst="rect">
            <a:avLst/>
          </a:prstGeom>
        </p:spPr>
      </p:pic>
      <p:sp>
        <p:nvSpPr>
          <p:cNvPr id="4" name="Номер слайда 3"/>
          <p:cNvSpPr>
            <a:spLocks noGrp="1"/>
          </p:cNvSpPr>
          <p:nvPr>
            <p:ph type="sldNum" sz="quarter" idx="4294967295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68580" tIns="34290" rIns="68580" bIns="34290" rtlCol="0" anchor="ctr"/>
          <a:lstStyle/>
          <a:p>
            <a:fld id="{BDB73AAF-9B73-427B-9824-A0989AA7157C}" type="slidenum">
              <a:rPr lang="ru-RU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/>
              <a:t>4</a:t>
            </a:fld>
            <a:endParaRPr lang="ru-RU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73" name="Группа 72"/>
          <p:cNvGrpSpPr/>
          <p:nvPr/>
        </p:nvGrpSpPr>
        <p:grpSpPr>
          <a:xfrm>
            <a:off x="1227243" y="648454"/>
            <a:ext cx="7698335" cy="4029531"/>
            <a:chOff x="95250" y="-1"/>
            <a:chExt cx="10277475" cy="5550544"/>
          </a:xfrm>
        </p:grpSpPr>
        <p:sp>
          <p:nvSpPr>
            <p:cNvPr id="74" name="Блок-схема: процесс 73"/>
            <p:cNvSpPr/>
            <p:nvPr/>
          </p:nvSpPr>
          <p:spPr>
            <a:xfrm>
              <a:off x="95250" y="0"/>
              <a:ext cx="1504950" cy="1562101"/>
            </a:xfrm>
            <a:prstGeom prst="flowChartProcess">
              <a:avLst/>
            </a:prstGeom>
            <a:solidFill>
              <a:schemeClr val="accent5">
                <a:lumMod val="20000"/>
                <a:lumOff val="80000"/>
                <a:alpha val="53000"/>
              </a:schemeClr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68580" tIns="34290" rIns="68580" bIns="3429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07000"/>
                </a:lnSpc>
              </a:pPr>
              <a:r>
                <a:rPr lang="ru-RU" sz="600" dirty="0">
                  <a:solidFill>
                    <a:srgbClr val="000000"/>
                  </a:solidFill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Подача заявления и приложенных к нему документов в </a:t>
              </a:r>
              <a:r>
                <a:rPr lang="ru-RU" sz="600" dirty="0" smtClean="0">
                  <a:solidFill>
                    <a:srgbClr val="000000"/>
                  </a:solidFill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Общий </a:t>
              </a:r>
              <a:r>
                <a:rPr lang="ru-RU" sz="600" dirty="0">
                  <a:solidFill>
                    <a:srgbClr val="000000"/>
                  </a:solidFill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отдел Администрации ЗАТО Северск</a:t>
              </a:r>
              <a:endParaRPr lang="ru-RU" sz="600" dirty="0">
                <a:latin typeface="Arial" panose="020B0604020202020204" pitchFamily="34" charset="0"/>
                <a:ea typeface="Calibri"/>
                <a:cs typeface="Arial" panose="020B0604020202020204" pitchFamily="34" charset="0"/>
              </a:endParaRPr>
            </a:p>
            <a:p>
              <a:pPr>
                <a:lnSpc>
                  <a:spcPct val="107000"/>
                </a:lnSpc>
              </a:pPr>
              <a:r>
                <a:rPr lang="ru-RU" sz="600" b="1" dirty="0">
                  <a:solidFill>
                    <a:srgbClr val="FF0000"/>
                  </a:solidFill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Заявитель не информируется о действиях, ожидаемых от него в процессе оказания </a:t>
              </a:r>
              <a:r>
                <a:rPr lang="ru-RU" sz="600" b="1" dirty="0" smtClean="0">
                  <a:solidFill>
                    <a:srgbClr val="FF0000"/>
                  </a:solidFill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услуги </a:t>
              </a:r>
              <a:endParaRPr lang="ru-RU" sz="600" dirty="0">
                <a:latin typeface="Arial" panose="020B0604020202020204" pitchFamily="34" charset="0"/>
                <a:ea typeface="Calibri"/>
                <a:cs typeface="Arial" panose="020B0604020202020204" pitchFamily="34" charset="0"/>
              </a:endParaRPr>
            </a:p>
          </p:txBody>
        </p:sp>
        <p:sp>
          <p:nvSpPr>
            <p:cNvPr id="75" name="Блок-схема: процесс 74"/>
            <p:cNvSpPr/>
            <p:nvPr/>
          </p:nvSpPr>
          <p:spPr>
            <a:xfrm>
              <a:off x="1809750" y="-1"/>
              <a:ext cx="1504950" cy="1562101"/>
            </a:xfrm>
            <a:prstGeom prst="flowChartProcess">
              <a:avLst/>
            </a:prstGeom>
            <a:solidFill>
              <a:schemeClr val="accent5">
                <a:lumMod val="20000"/>
                <a:lumOff val="80000"/>
                <a:alpha val="53000"/>
              </a:schemeClr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68580" tIns="34290" rIns="68580" bIns="3429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07000"/>
                </a:lnSpc>
                <a:spcAft>
                  <a:spcPts val="600"/>
                </a:spcAft>
              </a:pPr>
              <a:r>
                <a:rPr lang="ru-RU" sz="600" dirty="0">
                  <a:solidFill>
                    <a:srgbClr val="000000"/>
                  </a:solidFill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Регистрация документов в Системе электронного документооборота (СЭД)</a:t>
              </a:r>
              <a:endParaRPr lang="ru-RU" sz="600" dirty="0">
                <a:latin typeface="Arial" panose="020B0604020202020204" pitchFamily="34" charset="0"/>
                <a:ea typeface="Calibri"/>
                <a:cs typeface="Arial" panose="020B0604020202020204" pitchFamily="34" charset="0"/>
              </a:endParaRPr>
            </a:p>
          </p:txBody>
        </p:sp>
        <p:sp>
          <p:nvSpPr>
            <p:cNvPr id="77" name="Блок-схема: процесс 76"/>
            <p:cNvSpPr/>
            <p:nvPr/>
          </p:nvSpPr>
          <p:spPr>
            <a:xfrm>
              <a:off x="3524250" y="0"/>
              <a:ext cx="1504950" cy="1499876"/>
            </a:xfrm>
            <a:prstGeom prst="flowChartProcess">
              <a:avLst/>
            </a:prstGeom>
            <a:solidFill>
              <a:schemeClr val="accent5">
                <a:lumMod val="20000"/>
                <a:lumOff val="80000"/>
                <a:alpha val="53000"/>
              </a:schemeClr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68580" tIns="34290" rIns="68580" bIns="3429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07000"/>
                </a:lnSpc>
                <a:spcAft>
                  <a:spcPts val="600"/>
                </a:spcAft>
              </a:pPr>
              <a:r>
                <a:rPr lang="ru-RU" sz="600" dirty="0">
                  <a:solidFill>
                    <a:srgbClr val="000000"/>
                  </a:solidFill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Вынесение резолюции для исполнения Отделу потребительского рынка и защиты прав потребителей Мэром ЗАТО Северск (далее – Отдел) в СЭД</a:t>
              </a:r>
            </a:p>
          </p:txBody>
        </p:sp>
        <p:sp>
          <p:nvSpPr>
            <p:cNvPr id="80" name="Блок-схема: процесс 79"/>
            <p:cNvSpPr/>
            <p:nvPr/>
          </p:nvSpPr>
          <p:spPr>
            <a:xfrm>
              <a:off x="5257638" y="21308"/>
              <a:ext cx="1600359" cy="1502695"/>
            </a:xfrm>
            <a:prstGeom prst="flowChartProcess">
              <a:avLst/>
            </a:prstGeom>
            <a:solidFill>
              <a:schemeClr val="accent5">
                <a:lumMod val="20000"/>
                <a:lumOff val="80000"/>
                <a:alpha val="53000"/>
              </a:schemeClr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68580" tIns="34290" rIns="68580" bIns="3429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07000"/>
                </a:lnSpc>
                <a:spcAft>
                  <a:spcPts val="600"/>
                </a:spcAft>
              </a:pPr>
              <a:r>
                <a:rPr lang="ru-RU" sz="600" dirty="0">
                  <a:solidFill>
                    <a:srgbClr val="000000"/>
                  </a:solidFill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Формирование специалистом запроса необходимых сведений в рамках системы межведомственного взаимодействия (СМЭВ</a:t>
              </a:r>
              <a:r>
                <a:rPr lang="ru-RU" sz="600" dirty="0" smtClean="0">
                  <a:solidFill>
                    <a:srgbClr val="000000"/>
                  </a:solidFill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) и получение ответа на запрос</a:t>
              </a:r>
              <a:endParaRPr lang="ru-RU" sz="600" dirty="0">
                <a:latin typeface="Arial" panose="020B0604020202020204" pitchFamily="34" charset="0"/>
                <a:ea typeface="Calibri"/>
                <a:cs typeface="Arial" panose="020B0604020202020204" pitchFamily="34" charset="0"/>
              </a:endParaRPr>
            </a:p>
          </p:txBody>
        </p:sp>
        <p:sp>
          <p:nvSpPr>
            <p:cNvPr id="82" name="Блок-схема: процесс 81"/>
            <p:cNvSpPr/>
            <p:nvPr/>
          </p:nvSpPr>
          <p:spPr>
            <a:xfrm>
              <a:off x="7065023" y="21307"/>
              <a:ext cx="1474301" cy="1477006"/>
            </a:xfrm>
            <a:prstGeom prst="flowChartProcess">
              <a:avLst/>
            </a:prstGeom>
            <a:solidFill>
              <a:schemeClr val="accent5">
                <a:lumMod val="20000"/>
                <a:lumOff val="80000"/>
                <a:alpha val="53000"/>
              </a:schemeClr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68580" tIns="34290" rIns="68580" bIns="3429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07000"/>
                </a:lnSpc>
                <a:spcAft>
                  <a:spcPts val="600"/>
                </a:spcAft>
              </a:pPr>
              <a:r>
                <a:rPr lang="ru-RU" sz="600" dirty="0">
                  <a:solidFill>
                    <a:srgbClr val="000000"/>
                  </a:solidFill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Анализ документов заявителя, и сведений, полученных посредством СМЭВ, на наличие оснований для отказа  в услуге</a:t>
              </a:r>
              <a:endParaRPr lang="ru-RU" sz="675" dirty="0">
                <a:latin typeface="Arial" panose="020B0604020202020204" pitchFamily="34" charset="0"/>
                <a:ea typeface="Calibri"/>
                <a:cs typeface="Arial" panose="020B0604020202020204" pitchFamily="34" charset="0"/>
              </a:endParaRPr>
            </a:p>
          </p:txBody>
        </p:sp>
        <p:sp>
          <p:nvSpPr>
            <p:cNvPr id="83" name="Блок-схема: процесс 82"/>
            <p:cNvSpPr/>
            <p:nvPr/>
          </p:nvSpPr>
          <p:spPr>
            <a:xfrm>
              <a:off x="8807566" y="33088"/>
              <a:ext cx="1360534" cy="1465223"/>
            </a:xfrm>
            <a:prstGeom prst="flowChartProcess">
              <a:avLst/>
            </a:prstGeom>
            <a:solidFill>
              <a:schemeClr val="accent5">
                <a:lumMod val="20000"/>
                <a:lumOff val="80000"/>
                <a:alpha val="53000"/>
              </a:schemeClr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68580" tIns="34290" rIns="68580" bIns="3429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07000"/>
                </a:lnSpc>
                <a:spcAft>
                  <a:spcPts val="600"/>
                </a:spcAft>
              </a:pPr>
              <a:r>
                <a:rPr lang="ru-RU" sz="600" dirty="0">
                  <a:solidFill>
                    <a:srgbClr val="000000"/>
                  </a:solidFill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Подготовка специалистом проекта решения о предоставлении услуги либо об отказе в предоставлении услуги</a:t>
              </a:r>
              <a:endParaRPr lang="ru-RU" sz="600" dirty="0">
                <a:latin typeface="Arial" panose="020B0604020202020204" pitchFamily="34" charset="0"/>
                <a:ea typeface="Calibri"/>
                <a:cs typeface="Arial" panose="020B0604020202020204" pitchFamily="34" charset="0"/>
              </a:endParaRPr>
            </a:p>
          </p:txBody>
        </p:sp>
        <p:sp>
          <p:nvSpPr>
            <p:cNvPr id="84" name="Блок-схема: процесс 83"/>
            <p:cNvSpPr/>
            <p:nvPr/>
          </p:nvSpPr>
          <p:spPr>
            <a:xfrm>
              <a:off x="8796177" y="1704975"/>
              <a:ext cx="1336406" cy="1405601"/>
            </a:xfrm>
            <a:prstGeom prst="flowChartProcess">
              <a:avLst/>
            </a:prstGeom>
            <a:solidFill>
              <a:schemeClr val="accent5">
                <a:lumMod val="20000"/>
                <a:lumOff val="80000"/>
                <a:alpha val="53000"/>
              </a:schemeClr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68580" tIns="34290" rIns="68580" bIns="3429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07000"/>
                </a:lnSpc>
                <a:spcAft>
                  <a:spcPts val="600"/>
                </a:spcAft>
              </a:pPr>
              <a:r>
                <a:rPr lang="ru-RU" sz="600" dirty="0">
                  <a:solidFill>
                    <a:srgbClr val="000000"/>
                  </a:solidFill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Подготовка проекта распоряжения о выдаче разрешения (дубликата или копии) на право организации розничного рынка (в СЭД)</a:t>
              </a:r>
              <a:endParaRPr lang="ru-RU" sz="600" dirty="0">
                <a:latin typeface="Arial" panose="020B0604020202020204" pitchFamily="34" charset="0"/>
                <a:ea typeface="Calibri"/>
                <a:cs typeface="Arial" panose="020B0604020202020204" pitchFamily="34" charset="0"/>
              </a:endParaRPr>
            </a:p>
          </p:txBody>
        </p:sp>
        <p:sp>
          <p:nvSpPr>
            <p:cNvPr id="85" name="Блок-схема: процесс 84"/>
            <p:cNvSpPr/>
            <p:nvPr/>
          </p:nvSpPr>
          <p:spPr>
            <a:xfrm>
              <a:off x="6945865" y="3460189"/>
              <a:ext cx="1524000" cy="1297827"/>
            </a:xfrm>
            <a:prstGeom prst="flowChartProcess">
              <a:avLst/>
            </a:prstGeom>
            <a:solidFill>
              <a:schemeClr val="accent5">
                <a:lumMod val="20000"/>
                <a:lumOff val="80000"/>
                <a:alpha val="53000"/>
              </a:schemeClr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68580" tIns="34290" rIns="68580" bIns="3429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07000"/>
                </a:lnSpc>
                <a:spcAft>
                  <a:spcPts val="600"/>
                </a:spcAft>
              </a:pPr>
              <a:r>
                <a:rPr lang="ru-RU" sz="600" dirty="0">
                  <a:solidFill>
                    <a:srgbClr val="000000"/>
                  </a:solidFill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Принятие решения об отказе в предоставлении муниципальной услуги на бумажном носителе </a:t>
              </a:r>
              <a:endParaRPr lang="ru-RU" sz="600" dirty="0">
                <a:latin typeface="Arial" panose="020B0604020202020204" pitchFamily="34" charset="0"/>
                <a:ea typeface="Calibri"/>
                <a:cs typeface="Arial" panose="020B0604020202020204" pitchFamily="34" charset="0"/>
              </a:endParaRPr>
            </a:p>
          </p:txBody>
        </p:sp>
        <p:cxnSp>
          <p:nvCxnSpPr>
            <p:cNvPr id="86" name="Прямая со стрелкой 85"/>
            <p:cNvCxnSpPr/>
            <p:nvPr/>
          </p:nvCxnSpPr>
          <p:spPr>
            <a:xfrm>
              <a:off x="1600200" y="504825"/>
              <a:ext cx="209550" cy="0"/>
            </a:xfrm>
            <a:prstGeom prst="straightConnector1">
              <a:avLst/>
            </a:prstGeom>
            <a:ln w="25400">
              <a:solidFill>
                <a:schemeClr val="accent5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Прямая со стрелкой 86"/>
            <p:cNvCxnSpPr/>
            <p:nvPr/>
          </p:nvCxnSpPr>
          <p:spPr>
            <a:xfrm>
              <a:off x="3314700" y="504825"/>
              <a:ext cx="209550" cy="0"/>
            </a:xfrm>
            <a:prstGeom prst="straightConnector1">
              <a:avLst/>
            </a:prstGeom>
            <a:ln w="25400">
              <a:solidFill>
                <a:schemeClr val="accent5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Прямая со стрелкой 87"/>
            <p:cNvCxnSpPr/>
            <p:nvPr/>
          </p:nvCxnSpPr>
          <p:spPr>
            <a:xfrm>
              <a:off x="6858000" y="514350"/>
              <a:ext cx="209550" cy="0"/>
            </a:xfrm>
            <a:prstGeom prst="straightConnector1">
              <a:avLst/>
            </a:prstGeom>
            <a:ln w="25400">
              <a:solidFill>
                <a:schemeClr val="accent5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Прямая со стрелкой 88"/>
            <p:cNvCxnSpPr/>
            <p:nvPr/>
          </p:nvCxnSpPr>
          <p:spPr>
            <a:xfrm flipH="1">
              <a:off x="8539162" y="2318922"/>
              <a:ext cx="219075" cy="0"/>
            </a:xfrm>
            <a:prstGeom prst="straightConnector1">
              <a:avLst/>
            </a:prstGeom>
            <a:ln w="25400">
              <a:solidFill>
                <a:schemeClr val="accent5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Прямая со стрелкой 89"/>
            <p:cNvCxnSpPr/>
            <p:nvPr/>
          </p:nvCxnSpPr>
          <p:spPr>
            <a:xfrm>
              <a:off x="8562973" y="518966"/>
              <a:ext cx="209550" cy="0"/>
            </a:xfrm>
            <a:prstGeom prst="straightConnector1">
              <a:avLst/>
            </a:prstGeom>
            <a:ln w="25400">
              <a:solidFill>
                <a:schemeClr val="accent5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" name="Прямая соединительная линия 90"/>
            <p:cNvCxnSpPr/>
            <p:nvPr/>
          </p:nvCxnSpPr>
          <p:spPr>
            <a:xfrm>
              <a:off x="10191750" y="514350"/>
              <a:ext cx="180975" cy="0"/>
            </a:xfrm>
            <a:prstGeom prst="line">
              <a:avLst/>
            </a:prstGeom>
            <a:ln w="25400"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5" name="Блок-схема: процесс 94"/>
            <p:cNvSpPr/>
            <p:nvPr/>
          </p:nvSpPr>
          <p:spPr>
            <a:xfrm>
              <a:off x="8648699" y="3441198"/>
              <a:ext cx="1504950" cy="1285302"/>
            </a:xfrm>
            <a:prstGeom prst="flowChartProcess">
              <a:avLst/>
            </a:prstGeom>
            <a:solidFill>
              <a:schemeClr val="accent5">
                <a:lumMod val="20000"/>
                <a:lumOff val="80000"/>
                <a:alpha val="53000"/>
              </a:schemeClr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68580" tIns="34290" rIns="68580" bIns="3429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07000"/>
                </a:lnSpc>
              </a:pPr>
              <a:r>
                <a:rPr lang="ru-RU" sz="600" dirty="0">
                  <a:solidFill>
                    <a:srgbClr val="000000"/>
                  </a:solidFill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Получение заявителем решения об отказе на бумажном</a:t>
              </a:r>
              <a:r>
                <a:rPr lang="ru-RU" sz="600" dirty="0"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 </a:t>
              </a:r>
              <a:r>
                <a:rPr lang="ru-RU" sz="600" dirty="0">
                  <a:solidFill>
                    <a:srgbClr val="000000"/>
                  </a:solidFill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носителе</a:t>
              </a:r>
              <a:r>
                <a:rPr lang="ru-RU" sz="600" dirty="0"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 </a:t>
              </a:r>
            </a:p>
            <a:p>
              <a:pPr>
                <a:lnSpc>
                  <a:spcPct val="107000"/>
                </a:lnSpc>
              </a:pPr>
              <a:r>
                <a:rPr lang="ru-RU" sz="600" b="1" dirty="0">
                  <a:solidFill>
                    <a:srgbClr val="FF0000"/>
                  </a:solidFill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Не приняты  условия для реинжиниринга</a:t>
              </a:r>
              <a:endParaRPr lang="ru-RU" sz="600" dirty="0">
                <a:latin typeface="Arial" panose="020B0604020202020204" pitchFamily="34" charset="0"/>
                <a:ea typeface="Calibri"/>
                <a:cs typeface="Arial" panose="020B0604020202020204" pitchFamily="34" charset="0"/>
              </a:endParaRPr>
            </a:p>
          </p:txBody>
        </p:sp>
        <p:cxnSp>
          <p:nvCxnSpPr>
            <p:cNvPr id="96" name="Прямая соединительная линия 95"/>
            <p:cNvCxnSpPr/>
            <p:nvPr/>
          </p:nvCxnSpPr>
          <p:spPr>
            <a:xfrm>
              <a:off x="10372725" y="504825"/>
              <a:ext cx="0" cy="2698236"/>
            </a:xfrm>
            <a:prstGeom prst="line">
              <a:avLst/>
            </a:prstGeom>
            <a:ln w="25400"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1" name="Блок-схема: процесс 100"/>
            <p:cNvSpPr/>
            <p:nvPr/>
          </p:nvSpPr>
          <p:spPr>
            <a:xfrm>
              <a:off x="6983842" y="1643063"/>
              <a:ext cx="1504950" cy="1447033"/>
            </a:xfrm>
            <a:prstGeom prst="flowChartProcess">
              <a:avLst/>
            </a:prstGeom>
            <a:solidFill>
              <a:schemeClr val="accent5">
                <a:lumMod val="20000"/>
                <a:lumOff val="80000"/>
                <a:alpha val="53000"/>
              </a:schemeClr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68580" tIns="34290" rIns="68580" bIns="3429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07000"/>
                </a:lnSpc>
                <a:spcAft>
                  <a:spcPts val="600"/>
                </a:spcAft>
              </a:pPr>
              <a:r>
                <a:rPr lang="ru-RU" sz="600" dirty="0" smtClean="0">
                  <a:solidFill>
                    <a:srgbClr val="000000"/>
                  </a:solidFill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Согласование, подписание и регистрация </a:t>
              </a:r>
              <a:r>
                <a:rPr lang="ru-RU" sz="600" dirty="0">
                  <a:solidFill>
                    <a:srgbClr val="000000"/>
                  </a:solidFill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распоряжения на бумажном носителе с внесением  скан копии в СЭД</a:t>
              </a:r>
              <a:endParaRPr lang="ru-RU" sz="600" dirty="0">
                <a:latin typeface="Arial" panose="020B0604020202020204" pitchFamily="34" charset="0"/>
                <a:ea typeface="Calibri"/>
                <a:cs typeface="Arial" panose="020B0604020202020204" pitchFamily="34" charset="0"/>
              </a:endParaRPr>
            </a:p>
          </p:txBody>
        </p:sp>
        <p:cxnSp>
          <p:nvCxnSpPr>
            <p:cNvPr id="108" name="Прямая со стрелкой 107"/>
            <p:cNvCxnSpPr/>
            <p:nvPr/>
          </p:nvCxnSpPr>
          <p:spPr>
            <a:xfrm>
              <a:off x="8488793" y="4083848"/>
              <a:ext cx="171449" cy="0"/>
            </a:xfrm>
            <a:prstGeom prst="straightConnector1">
              <a:avLst/>
            </a:prstGeom>
            <a:ln w="25400">
              <a:solidFill>
                <a:schemeClr val="accent5"/>
              </a:solidFill>
              <a:tailEnd type="arrow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sp>
          <p:nvSpPr>
            <p:cNvPr id="109" name="Блок-схема: процесс 108"/>
            <p:cNvSpPr/>
            <p:nvPr/>
          </p:nvSpPr>
          <p:spPr>
            <a:xfrm>
              <a:off x="2707229" y="1716518"/>
              <a:ext cx="1957890" cy="1394055"/>
            </a:xfrm>
            <a:prstGeom prst="flowChartProcess">
              <a:avLst/>
            </a:prstGeom>
            <a:solidFill>
              <a:schemeClr val="accent5">
                <a:lumMod val="20000"/>
                <a:lumOff val="80000"/>
                <a:alpha val="53000"/>
              </a:schemeClr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68580" tIns="34290" rIns="68580" bIns="3429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07000"/>
                </a:lnSpc>
              </a:pPr>
              <a:r>
                <a:rPr lang="ru-RU" sz="600" dirty="0">
                  <a:solidFill>
                    <a:srgbClr val="000000"/>
                  </a:solidFill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Получение заявителем решения о выдаче разрешения (дубликата или копии разрешения) на право организации розничного рынка </a:t>
              </a:r>
            </a:p>
            <a:p>
              <a:pPr>
                <a:lnSpc>
                  <a:spcPct val="107000"/>
                </a:lnSpc>
              </a:pPr>
              <a:r>
                <a:rPr lang="ru-RU" sz="600" b="1" dirty="0">
                  <a:solidFill>
                    <a:srgbClr val="FF0000"/>
                  </a:solidFill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Не приняты  условия для реинжиниринга</a:t>
              </a:r>
              <a:r>
                <a:rPr lang="ru-RU" sz="600" dirty="0">
                  <a:solidFill>
                    <a:srgbClr val="000000"/>
                  </a:solidFill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 </a:t>
              </a:r>
              <a:r>
                <a:rPr lang="ru-RU" sz="600" dirty="0" smtClean="0">
                  <a:solidFill>
                    <a:srgbClr val="000000"/>
                  </a:solidFill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 </a:t>
              </a:r>
              <a:endParaRPr lang="ru-RU" sz="600" dirty="0">
                <a:latin typeface="Arial" panose="020B0604020202020204" pitchFamily="34" charset="0"/>
                <a:ea typeface="Calibri"/>
                <a:cs typeface="Arial" panose="020B0604020202020204" pitchFamily="34" charset="0"/>
              </a:endParaRPr>
            </a:p>
            <a:p>
              <a:pPr>
                <a:lnSpc>
                  <a:spcPct val="107000"/>
                </a:lnSpc>
                <a:spcAft>
                  <a:spcPts val="600"/>
                </a:spcAft>
              </a:pPr>
              <a:endParaRPr lang="ru-RU" sz="600" dirty="0">
                <a:latin typeface="Arial" panose="020B0604020202020204" pitchFamily="34" charset="0"/>
                <a:ea typeface="Calibri"/>
                <a:cs typeface="Arial" panose="020B0604020202020204" pitchFamily="34" charset="0"/>
              </a:endParaRPr>
            </a:p>
          </p:txBody>
        </p:sp>
        <p:sp>
          <p:nvSpPr>
            <p:cNvPr id="116" name="Надпись 2"/>
            <p:cNvSpPr txBox="1">
              <a:spLocks noChangeArrowheads="1"/>
            </p:cNvSpPr>
            <p:nvPr/>
          </p:nvSpPr>
          <p:spPr bwMode="auto">
            <a:xfrm>
              <a:off x="285330" y="3331126"/>
              <a:ext cx="6379698" cy="2219417"/>
            </a:xfrm>
            <a:prstGeom prst="rect">
              <a:avLst/>
            </a:prstGeom>
            <a:ln>
              <a:headEnd/>
              <a:tailEnd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ot="0" vert="horz" wrap="square" lIns="68580" tIns="34290" rIns="68580" bIns="34290" anchor="t" anchorCtr="0">
              <a:noAutofit/>
            </a:bodyPr>
            <a:lstStyle/>
            <a:p>
              <a:r>
                <a:rPr lang="ru-RU" sz="800" dirty="0" smtClean="0">
                  <a:ea typeface="Calibri"/>
                  <a:cs typeface="Arial" panose="020B0604020202020204" pitchFamily="34" charset="0"/>
                </a:rPr>
                <a:t>Проблема:</a:t>
              </a:r>
            </a:p>
            <a:p>
              <a:pPr algn="just"/>
              <a:r>
                <a:rPr lang="ru-RU" sz="800" dirty="0" smtClean="0">
                  <a:ea typeface="Calibri"/>
                  <a:cs typeface="Arial" panose="020B0604020202020204" pitchFamily="34" charset="0"/>
                </a:rPr>
                <a:t>           -  н</a:t>
              </a:r>
              <a:r>
                <a:rPr lang="ru-RU" sz="800" dirty="0" smtClean="0"/>
                <a:t>есоответствие муниципальной услуги «Выдача разрешения (дубликата или копии разрешения) на право организации розничного рынка» описанию целевого состояния типовой муниципальной услуги.</a:t>
              </a:r>
            </a:p>
            <a:p>
              <a:pPr algn="just"/>
              <a:endParaRPr lang="ru-RU" sz="800" dirty="0" smtClean="0"/>
            </a:p>
            <a:p>
              <a:pPr algn="just"/>
              <a:r>
                <a:rPr lang="ru-RU" sz="800" dirty="0" smtClean="0"/>
                <a:t>Коренные проблемы: </a:t>
              </a:r>
            </a:p>
            <a:p>
              <a:pPr algn="just"/>
              <a:r>
                <a:rPr lang="ru-RU" sz="800" dirty="0">
                  <a:cs typeface="Times New Roman" panose="02020603050405020304" pitchFamily="18" charset="0"/>
                </a:rPr>
                <a:t> </a:t>
              </a:r>
              <a:r>
                <a:rPr lang="ru-RU" sz="800" dirty="0" smtClean="0">
                  <a:cs typeface="Times New Roman" panose="02020603050405020304" pitchFamily="18" charset="0"/>
                </a:rPr>
                <a:t>         - длительный срок оказания муниципальной услуги;</a:t>
              </a:r>
            </a:p>
            <a:p>
              <a:pPr algn="just"/>
              <a:r>
                <a:rPr lang="ru-RU" sz="800" dirty="0" smtClean="0">
                  <a:cs typeface="Times New Roman" panose="02020603050405020304" pitchFamily="18" charset="0"/>
                </a:rPr>
                <a:t>           - отсутствие</a:t>
              </a:r>
              <a:r>
                <a:rPr lang="ru-RU" sz="800" baseline="0" dirty="0" smtClean="0">
                  <a:cs typeface="Times New Roman" panose="02020603050405020304" pitchFamily="18" charset="0"/>
                </a:rPr>
                <a:t> у получателя услуги информации о порядке, условиях и действиях которые от него ожидаются на каждом этапе предоставления услуги;</a:t>
              </a:r>
              <a:endParaRPr lang="ru-RU" sz="800" dirty="0" smtClean="0">
                <a:cs typeface="Times New Roman" panose="02020603050405020304" pitchFamily="18" charset="0"/>
              </a:endParaRPr>
            </a:p>
            <a:p>
              <a:pPr algn="just"/>
              <a:r>
                <a:rPr lang="ru-RU" sz="800" dirty="0" smtClean="0">
                  <a:solidFill>
                    <a:schemeClr val="tx1"/>
                  </a:solidFill>
                  <a:cs typeface="Times New Roman" panose="02020603050405020304" pitchFamily="18" charset="0"/>
                </a:rPr>
                <a:t>          - отсутствует правовое регулирование возможности определения условий, при которых  услуга проверяется на соответствие потребностям лиц получающих</a:t>
              </a:r>
              <a:r>
                <a:rPr lang="ru-RU" sz="800" baseline="0" dirty="0" smtClean="0">
                  <a:solidFill>
                    <a:schemeClr val="tx1"/>
                  </a:solidFill>
                  <a:cs typeface="Times New Roman" panose="02020603050405020304" pitchFamily="18" charset="0"/>
                </a:rPr>
                <a:t> услугу;</a:t>
              </a:r>
            </a:p>
            <a:p>
              <a:pPr algn="just"/>
              <a:r>
                <a:rPr lang="ru-RU" sz="800" dirty="0" smtClean="0">
                  <a:cs typeface="Times New Roman" panose="02020603050405020304" pitchFamily="18" charset="0"/>
                </a:rPr>
                <a:t>          - недостаток взаимодействия</a:t>
              </a:r>
              <a:r>
                <a:rPr lang="ru-RU" sz="800" baseline="0" dirty="0" smtClean="0">
                  <a:cs typeface="Times New Roman" panose="02020603050405020304" pitchFamily="18" charset="0"/>
                </a:rPr>
                <a:t> с лицами получающими (получившими) услугу и как следствие отсутствие  мнения лиц о возможности улучшения процессов предоставления услуги</a:t>
              </a:r>
              <a:r>
                <a:rPr lang="ru-RU" sz="800" b="0" baseline="0" dirty="0" smtClean="0">
                  <a:cs typeface="Times New Roman" panose="02020603050405020304" pitchFamily="18" charset="0"/>
                </a:rPr>
                <a:t>.</a:t>
              </a:r>
              <a:endParaRPr lang="ru-RU" sz="800" b="0" dirty="0" smtClean="0">
                <a:cs typeface="Times New Roman" panose="02020603050405020304" pitchFamily="18" charset="0"/>
              </a:endParaRPr>
            </a:p>
            <a:p>
              <a:pPr algn="ctr">
                <a:lnSpc>
                  <a:spcPct val="107000"/>
                </a:lnSpc>
                <a:spcAft>
                  <a:spcPts val="600"/>
                </a:spcAft>
              </a:pPr>
              <a:endParaRPr lang="ru-RU" sz="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algn="ctr">
                <a:lnSpc>
                  <a:spcPct val="107000"/>
                </a:lnSpc>
                <a:spcAft>
                  <a:spcPts val="600"/>
                </a:spcAft>
              </a:pPr>
              <a:endParaRPr lang="ru-RU" sz="800" dirty="0" smtClean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>
                <a:lnSpc>
                  <a:spcPct val="107000"/>
                </a:lnSpc>
                <a:spcAft>
                  <a:spcPts val="600"/>
                </a:spcAft>
              </a:pPr>
              <a:endParaRPr lang="ru-RU" sz="800" b="1" dirty="0" smtClean="0"/>
            </a:p>
            <a:p>
              <a:pPr>
                <a:lnSpc>
                  <a:spcPct val="107000"/>
                </a:lnSpc>
                <a:spcAft>
                  <a:spcPts val="600"/>
                </a:spcAft>
              </a:pPr>
              <a:endParaRPr lang="ru-RU" sz="600" dirty="0">
                <a:latin typeface="Arial" panose="020B0604020202020204" pitchFamily="34" charset="0"/>
                <a:ea typeface="Calibri"/>
                <a:cs typeface="Arial" panose="020B0604020202020204" pitchFamily="34" charset="0"/>
              </a:endParaRPr>
            </a:p>
          </p:txBody>
        </p:sp>
        <p:sp>
          <p:nvSpPr>
            <p:cNvPr id="118" name="Прямоугольник 117"/>
            <p:cNvSpPr/>
            <p:nvPr/>
          </p:nvSpPr>
          <p:spPr>
            <a:xfrm>
              <a:off x="2587019" y="1643062"/>
              <a:ext cx="4232880" cy="1569478"/>
            </a:xfrm>
            <a:prstGeom prst="rect">
              <a:avLst/>
            </a:prstGeom>
            <a:noFill/>
            <a:ln>
              <a:solidFill>
                <a:schemeClr val="accent3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68580" tIns="34290" rIns="68580" bIns="3429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ru-RU" sz="6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19" name="Прямоугольник 118"/>
            <p:cNvSpPr/>
            <p:nvPr/>
          </p:nvSpPr>
          <p:spPr>
            <a:xfrm>
              <a:off x="6895063" y="3383422"/>
              <a:ext cx="3381374" cy="1442612"/>
            </a:xfrm>
            <a:prstGeom prst="rect">
              <a:avLst/>
            </a:prstGeom>
            <a:noFill/>
            <a:ln>
              <a:solidFill>
                <a:schemeClr val="accent2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68580" tIns="34290" rIns="68580" bIns="3429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ru-RU" sz="6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cxnSp>
          <p:nvCxnSpPr>
            <p:cNvPr id="120" name="Прямая со стрелкой 119"/>
            <p:cNvCxnSpPr/>
            <p:nvPr/>
          </p:nvCxnSpPr>
          <p:spPr>
            <a:xfrm flipH="1">
              <a:off x="6764767" y="2318922"/>
              <a:ext cx="219075" cy="0"/>
            </a:xfrm>
            <a:prstGeom prst="straightConnector1">
              <a:avLst/>
            </a:prstGeom>
            <a:ln w="25400">
              <a:solidFill>
                <a:schemeClr val="accent5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Прямая со стрелкой 120"/>
            <p:cNvCxnSpPr/>
            <p:nvPr/>
          </p:nvCxnSpPr>
          <p:spPr>
            <a:xfrm>
              <a:off x="9487832" y="1523812"/>
              <a:ext cx="0" cy="209926"/>
            </a:xfrm>
            <a:prstGeom prst="straightConnector1">
              <a:avLst/>
            </a:prstGeom>
            <a:ln w="25400">
              <a:solidFill>
                <a:schemeClr val="accent5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Прямая со стрелкой 68"/>
            <p:cNvCxnSpPr/>
            <p:nvPr/>
          </p:nvCxnSpPr>
          <p:spPr>
            <a:xfrm flipH="1">
              <a:off x="4665119" y="2318922"/>
              <a:ext cx="219075" cy="0"/>
            </a:xfrm>
            <a:prstGeom prst="straightConnector1">
              <a:avLst/>
            </a:prstGeom>
            <a:ln w="25400">
              <a:solidFill>
                <a:schemeClr val="accent5"/>
              </a:solidFill>
              <a:tailEnd type="arrow"/>
            </a:ln>
          </p:spPr>
          <p:style>
            <a:lnRef idx="1">
              <a:schemeClr val="accent3"/>
            </a:lnRef>
            <a:fillRef idx="0">
              <a:schemeClr val="accent3"/>
            </a:fillRef>
            <a:effectRef idx="0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65" name="Прямая со стрелкой 64"/>
            <p:cNvCxnSpPr/>
            <p:nvPr/>
          </p:nvCxnSpPr>
          <p:spPr>
            <a:xfrm>
              <a:off x="7707864" y="4762375"/>
              <a:ext cx="0" cy="305609"/>
            </a:xfrm>
            <a:prstGeom prst="straightConnector1">
              <a:avLst/>
            </a:prstGeom>
            <a:ln w="25400">
              <a:solidFill>
                <a:srgbClr val="FF0000"/>
              </a:solidFill>
              <a:tailEnd type="arrow"/>
            </a:ln>
          </p:spPr>
          <p:style>
            <a:lnRef idx="1">
              <a:schemeClr val="accent3"/>
            </a:lnRef>
            <a:fillRef idx="0">
              <a:schemeClr val="accent3"/>
            </a:fillRef>
            <a:effectRef idx="0">
              <a:schemeClr val="accent3"/>
            </a:effectRef>
            <a:fontRef idx="minor">
              <a:schemeClr val="tx1"/>
            </a:fontRef>
          </p:style>
        </p:cxnSp>
        <p:sp>
          <p:nvSpPr>
            <p:cNvPr id="66" name="Блок-схема: процесс 65"/>
            <p:cNvSpPr/>
            <p:nvPr/>
          </p:nvSpPr>
          <p:spPr>
            <a:xfrm>
              <a:off x="6974317" y="5073535"/>
              <a:ext cx="1524000" cy="452926"/>
            </a:xfrm>
            <a:prstGeom prst="flowChartProcess">
              <a:avLst/>
            </a:prstGeom>
            <a:solidFill>
              <a:schemeClr val="accent5">
                <a:lumMod val="20000"/>
                <a:lumOff val="80000"/>
                <a:alpha val="53000"/>
              </a:schemeClr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68580" tIns="34290" rIns="68580" bIns="3429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07000"/>
                </a:lnSpc>
                <a:spcAft>
                  <a:spcPts val="600"/>
                </a:spcAft>
              </a:pPr>
              <a:r>
                <a:rPr lang="ru-RU" sz="600" b="1" dirty="0" smtClean="0">
                  <a:solidFill>
                    <a:srgbClr val="FF0000"/>
                  </a:solidFill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Отсутствие обратной связи</a:t>
              </a:r>
              <a:endParaRPr lang="ru-RU" sz="600" b="1" dirty="0">
                <a:solidFill>
                  <a:srgbClr val="FF000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endParaRPr>
            </a:p>
          </p:txBody>
        </p:sp>
        <p:cxnSp>
          <p:nvCxnSpPr>
            <p:cNvPr id="67" name="Прямая со стрелкой 66"/>
            <p:cNvCxnSpPr>
              <a:stCxn id="109" idx="1"/>
              <a:endCxn id="68" idx="3"/>
            </p:cNvCxnSpPr>
            <p:nvPr/>
          </p:nvCxnSpPr>
          <p:spPr>
            <a:xfrm flipH="1">
              <a:off x="2411991" y="2413546"/>
              <a:ext cx="295238" cy="33066"/>
            </a:xfrm>
            <a:prstGeom prst="straightConnector1">
              <a:avLst/>
            </a:prstGeom>
            <a:ln w="25400">
              <a:solidFill>
                <a:srgbClr val="FF0000"/>
              </a:solidFill>
              <a:tailEnd type="arrow"/>
            </a:ln>
          </p:spPr>
          <p:style>
            <a:lnRef idx="1">
              <a:schemeClr val="accent3"/>
            </a:lnRef>
            <a:fillRef idx="0">
              <a:schemeClr val="accent3"/>
            </a:fillRef>
            <a:effectRef idx="0">
              <a:schemeClr val="accent3"/>
            </a:effectRef>
            <a:fontRef idx="minor">
              <a:schemeClr val="tx1"/>
            </a:fontRef>
          </p:style>
        </p:cxnSp>
        <p:sp>
          <p:nvSpPr>
            <p:cNvPr id="68" name="Блок-схема: процесс 67"/>
            <p:cNvSpPr/>
            <p:nvPr/>
          </p:nvSpPr>
          <p:spPr>
            <a:xfrm>
              <a:off x="887991" y="2220149"/>
              <a:ext cx="1524000" cy="452926"/>
            </a:xfrm>
            <a:prstGeom prst="flowChartProcess">
              <a:avLst/>
            </a:prstGeom>
            <a:solidFill>
              <a:schemeClr val="accent5">
                <a:lumMod val="20000"/>
                <a:lumOff val="80000"/>
                <a:alpha val="53000"/>
              </a:schemeClr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68580" tIns="34290" rIns="68580" bIns="3429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07000"/>
                </a:lnSpc>
                <a:spcAft>
                  <a:spcPts val="600"/>
                </a:spcAft>
              </a:pPr>
              <a:r>
                <a:rPr lang="ru-RU" sz="600" b="1" dirty="0" smtClean="0">
                  <a:solidFill>
                    <a:srgbClr val="FF0000"/>
                  </a:solidFill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Отсутствие обратной связи</a:t>
              </a:r>
              <a:endParaRPr lang="ru-RU" sz="600" b="1" dirty="0">
                <a:solidFill>
                  <a:srgbClr val="FF000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endParaRPr>
            </a:p>
          </p:txBody>
        </p:sp>
      </p:grpSp>
      <p:cxnSp>
        <p:nvCxnSpPr>
          <p:cNvPr id="123" name="Прямая со стрелкой 122"/>
          <p:cNvCxnSpPr/>
          <p:nvPr/>
        </p:nvCxnSpPr>
        <p:spPr>
          <a:xfrm>
            <a:off x="6934200" y="2980664"/>
            <a:ext cx="0" cy="179786"/>
          </a:xfrm>
          <a:prstGeom prst="straightConnector1">
            <a:avLst/>
          </a:prstGeom>
          <a:ln w="25400">
            <a:solidFill>
              <a:schemeClr val="accent5"/>
            </a:solidFill>
            <a:tailEnd type="arrow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124" name="Прямая со стрелкой 123"/>
          <p:cNvCxnSpPr/>
          <p:nvPr/>
        </p:nvCxnSpPr>
        <p:spPr>
          <a:xfrm>
            <a:off x="4940740" y="993229"/>
            <a:ext cx="135671" cy="0"/>
          </a:xfrm>
          <a:prstGeom prst="straightConnector1">
            <a:avLst/>
          </a:prstGeom>
          <a:ln w="25400">
            <a:solidFill>
              <a:schemeClr val="accent5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TextBox 62"/>
          <p:cNvSpPr txBox="1"/>
          <p:nvPr/>
        </p:nvSpPr>
        <p:spPr>
          <a:xfrm>
            <a:off x="1319303" y="188671"/>
            <a:ext cx="6534725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5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Карта текущего состояния процесса</a:t>
            </a:r>
          </a:p>
        </p:txBody>
      </p:sp>
      <p:sp>
        <p:nvSpPr>
          <p:cNvPr id="58" name="Блок-схема: процесс 57"/>
          <p:cNvSpPr/>
          <p:nvPr/>
        </p:nvSpPr>
        <p:spPr>
          <a:xfrm>
            <a:off x="4827432" y="1882705"/>
            <a:ext cx="1363977" cy="1035161"/>
          </a:xfrm>
          <a:prstGeom prst="flowChartProcess">
            <a:avLst/>
          </a:prstGeom>
          <a:solidFill>
            <a:schemeClr val="accent5">
              <a:lumMod val="20000"/>
              <a:lumOff val="80000"/>
              <a:alpha val="53000"/>
            </a:schemeClr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07000"/>
              </a:lnSpc>
              <a:spcAft>
                <a:spcPts val="600"/>
              </a:spcAft>
            </a:pPr>
            <a:r>
              <a:rPr lang="ru-RU" sz="600" dirty="0">
                <a:solidFill>
                  <a:srgbClr val="00000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Информирование заявителя о готовности решения о выдаче разрешения (дубликата или копии разрешения) на право организации розничного рынка </a:t>
            </a:r>
            <a:endParaRPr lang="ru-RU" sz="600" dirty="0" smtClean="0">
              <a:solidFill>
                <a:srgbClr val="000000"/>
              </a:solidFill>
              <a:latin typeface="Arial" panose="020B0604020202020204" pitchFamily="34" charset="0"/>
              <a:ea typeface="Calibri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600"/>
              </a:spcAft>
            </a:pPr>
            <a:r>
              <a:rPr lang="ru-RU" sz="600" b="1" dirty="0" smtClean="0">
                <a:solidFill>
                  <a:srgbClr val="FF000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Срок оказания услуги составляет 30 дней</a:t>
            </a:r>
            <a:endParaRPr lang="ru-RU" sz="600" b="1" dirty="0">
              <a:solidFill>
                <a:srgbClr val="FF0000"/>
              </a:solidFill>
              <a:latin typeface="Arial" panose="020B0604020202020204" pitchFamily="34" charset="0"/>
              <a:ea typeface="Calibri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600"/>
              </a:spcAft>
            </a:pPr>
            <a:endParaRPr lang="ru-RU" sz="600" dirty="0">
              <a:latin typeface="Arial" panose="020B0604020202020204" pitchFamily="34" charset="0"/>
              <a:ea typeface="Calibri"/>
              <a:cs typeface="Arial" panose="020B0604020202020204" pitchFamily="34" charset="0"/>
            </a:endParaRPr>
          </a:p>
        </p:txBody>
      </p:sp>
      <p:sp>
        <p:nvSpPr>
          <p:cNvPr id="62" name="16-конечная звезда 161"/>
          <p:cNvSpPr/>
          <p:nvPr/>
        </p:nvSpPr>
        <p:spPr>
          <a:xfrm>
            <a:off x="1441867" y="3193826"/>
            <a:ext cx="212110" cy="197062"/>
          </a:xfrm>
          <a:prstGeom prst="irregularSeal2">
            <a:avLst/>
          </a:prstGeom>
          <a:solidFill>
            <a:sysClr val="window" lastClr="FFFFFF"/>
          </a:solidFill>
          <a:ln w="12700" cap="flat" cmpd="sng" algn="ctr">
            <a:solidFill>
              <a:srgbClr val="FF0000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/>
            <a:r>
              <a:rPr lang="ru-RU" sz="1400" dirty="0" smtClean="0">
                <a:solidFill>
                  <a:srgbClr val="215968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1</a:t>
            </a:r>
            <a:endParaRPr lang="ru-RU" sz="1400" dirty="0">
              <a:solidFill>
                <a:srgbClr val="215968"/>
              </a:solid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44" name="Прямая соединительная линия 43"/>
          <p:cNvCxnSpPr/>
          <p:nvPr/>
        </p:nvCxnSpPr>
        <p:spPr>
          <a:xfrm flipV="1">
            <a:off x="6929466" y="2973783"/>
            <a:ext cx="1996112" cy="5072"/>
          </a:xfrm>
          <a:prstGeom prst="line">
            <a:avLst/>
          </a:prstGeom>
          <a:ln w="254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10-конечная звезда 47"/>
          <p:cNvSpPr/>
          <p:nvPr>
            <p:custDataLst>
              <p:tags r:id="rId1"/>
            </p:custDataLst>
          </p:nvPr>
        </p:nvSpPr>
        <p:spPr>
          <a:xfrm>
            <a:off x="1441867" y="3711827"/>
            <a:ext cx="159509" cy="121605"/>
          </a:xfrm>
          <a:prstGeom prst="star10">
            <a:avLst/>
          </a:prstGeom>
          <a:solidFill>
            <a:schemeClr val="bg1"/>
          </a:solidFill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</a:t>
            </a:r>
            <a:endParaRPr lang="ru-RU" sz="800" b="1" dirty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9" name="10-конечная звезда 48"/>
          <p:cNvSpPr/>
          <p:nvPr>
            <p:custDataLst>
              <p:tags r:id="rId2"/>
            </p:custDataLst>
          </p:nvPr>
        </p:nvSpPr>
        <p:spPr>
          <a:xfrm>
            <a:off x="1449617" y="3834304"/>
            <a:ext cx="159509" cy="121605"/>
          </a:xfrm>
          <a:prstGeom prst="star10">
            <a:avLst/>
          </a:prstGeom>
          <a:solidFill>
            <a:schemeClr val="bg1"/>
          </a:solidFill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</a:p>
        </p:txBody>
      </p:sp>
      <p:sp>
        <p:nvSpPr>
          <p:cNvPr id="50" name="10-конечная звезда 49"/>
          <p:cNvSpPr/>
          <p:nvPr>
            <p:custDataLst>
              <p:tags r:id="rId3"/>
            </p:custDataLst>
          </p:nvPr>
        </p:nvSpPr>
        <p:spPr>
          <a:xfrm>
            <a:off x="1446880" y="4066652"/>
            <a:ext cx="159509" cy="121605"/>
          </a:xfrm>
          <a:prstGeom prst="star10">
            <a:avLst/>
          </a:prstGeom>
          <a:solidFill>
            <a:schemeClr val="bg1"/>
          </a:solidFill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</a:t>
            </a:r>
            <a:endParaRPr lang="ru-RU" sz="800" b="1" dirty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1" name="10-конечная звезда 50"/>
          <p:cNvSpPr/>
          <p:nvPr>
            <p:custDataLst>
              <p:tags r:id="rId4"/>
            </p:custDataLst>
          </p:nvPr>
        </p:nvSpPr>
        <p:spPr>
          <a:xfrm>
            <a:off x="1456359" y="4314325"/>
            <a:ext cx="159509" cy="121605"/>
          </a:xfrm>
          <a:prstGeom prst="star10">
            <a:avLst/>
          </a:prstGeom>
          <a:solidFill>
            <a:schemeClr val="bg1"/>
          </a:solidFill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</a:t>
            </a:r>
            <a:endParaRPr lang="ru-RU" sz="800" b="1" dirty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3" name="10-конечная звезда 52"/>
          <p:cNvSpPr/>
          <p:nvPr>
            <p:custDataLst>
              <p:tags r:id="rId5"/>
            </p:custDataLst>
          </p:nvPr>
        </p:nvSpPr>
        <p:spPr>
          <a:xfrm>
            <a:off x="5886655" y="2699246"/>
            <a:ext cx="159509" cy="121605"/>
          </a:xfrm>
          <a:prstGeom prst="star10">
            <a:avLst/>
          </a:prstGeom>
          <a:solidFill>
            <a:schemeClr val="bg1"/>
          </a:solidFill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</a:t>
            </a:r>
            <a:endParaRPr lang="ru-RU" sz="800" b="1" dirty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4" name="10-конечная звезда 53"/>
          <p:cNvSpPr/>
          <p:nvPr>
            <p:custDataLst>
              <p:tags r:id="rId6"/>
            </p:custDataLst>
          </p:nvPr>
        </p:nvSpPr>
        <p:spPr>
          <a:xfrm>
            <a:off x="2120361" y="1581273"/>
            <a:ext cx="159509" cy="121605"/>
          </a:xfrm>
          <a:prstGeom prst="star10">
            <a:avLst/>
          </a:prstGeom>
          <a:solidFill>
            <a:schemeClr val="bg1"/>
          </a:solidFill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endParaRPr lang="ru-RU" sz="800" b="1" dirty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5" name="10-конечная звезда 54"/>
          <p:cNvSpPr/>
          <p:nvPr>
            <p:custDataLst>
              <p:tags r:id="rId7"/>
            </p:custDataLst>
          </p:nvPr>
        </p:nvSpPr>
        <p:spPr>
          <a:xfrm>
            <a:off x="4430060" y="2735203"/>
            <a:ext cx="159509" cy="121605"/>
          </a:xfrm>
          <a:prstGeom prst="star10">
            <a:avLst/>
          </a:prstGeom>
          <a:solidFill>
            <a:schemeClr val="bg1"/>
          </a:solidFill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</a:t>
            </a:r>
          </a:p>
        </p:txBody>
      </p:sp>
      <p:sp>
        <p:nvSpPr>
          <p:cNvPr id="70" name="10-конечная звезда 69"/>
          <p:cNvSpPr/>
          <p:nvPr>
            <p:custDataLst>
              <p:tags r:id="rId8"/>
            </p:custDataLst>
          </p:nvPr>
        </p:nvSpPr>
        <p:spPr>
          <a:xfrm>
            <a:off x="2680286" y="2424622"/>
            <a:ext cx="159509" cy="121605"/>
          </a:xfrm>
          <a:prstGeom prst="star10">
            <a:avLst/>
          </a:prstGeom>
          <a:solidFill>
            <a:schemeClr val="bg1"/>
          </a:solidFill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</a:t>
            </a:r>
            <a:endParaRPr lang="ru-RU" sz="800" b="1" dirty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1" name="10-конечная звезда 70"/>
          <p:cNvSpPr/>
          <p:nvPr>
            <p:custDataLst>
              <p:tags r:id="rId9"/>
            </p:custDataLst>
          </p:nvPr>
        </p:nvSpPr>
        <p:spPr>
          <a:xfrm>
            <a:off x="7340733" y="4496544"/>
            <a:ext cx="159509" cy="121605"/>
          </a:xfrm>
          <a:prstGeom prst="star10">
            <a:avLst/>
          </a:prstGeom>
          <a:solidFill>
            <a:schemeClr val="bg1"/>
          </a:solidFill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</a:t>
            </a:r>
            <a:endParaRPr lang="ru-RU" sz="800" b="1" dirty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2" name="10-конечная звезда 71"/>
          <p:cNvSpPr/>
          <p:nvPr>
            <p:custDataLst>
              <p:tags r:id="rId10"/>
            </p:custDataLst>
          </p:nvPr>
        </p:nvSpPr>
        <p:spPr>
          <a:xfrm>
            <a:off x="8516128" y="3876470"/>
            <a:ext cx="159509" cy="121605"/>
          </a:xfrm>
          <a:prstGeom prst="star10">
            <a:avLst/>
          </a:prstGeom>
          <a:solidFill>
            <a:schemeClr val="bg1"/>
          </a:solidFill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</a:t>
            </a:r>
            <a:endParaRPr lang="ru-RU" sz="800" b="1" dirty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46676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Прямоугольник 20"/>
          <p:cNvSpPr/>
          <p:nvPr/>
        </p:nvSpPr>
        <p:spPr>
          <a:xfrm rot="5400000">
            <a:off x="-1913406" y="1918994"/>
            <a:ext cx="4785994" cy="948011"/>
          </a:xfrm>
          <a:prstGeom prst="rect">
            <a:avLst/>
          </a:prstGeom>
          <a:gradFill flip="none" rotWithShape="1">
            <a:gsLst>
              <a:gs pos="64000">
                <a:srgbClr val="0070C0"/>
              </a:gs>
              <a:gs pos="19000">
                <a:srgbClr val="002060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Прямоугольник 21"/>
          <p:cNvSpPr/>
          <p:nvPr/>
        </p:nvSpPr>
        <p:spPr>
          <a:xfrm rot="5400000">
            <a:off x="-2273875" y="2294072"/>
            <a:ext cx="5143496" cy="555366"/>
          </a:xfrm>
          <a:prstGeom prst="rect">
            <a:avLst/>
          </a:prstGeom>
          <a:gradFill flip="none" rotWithShape="1">
            <a:gsLst>
              <a:gs pos="56000">
                <a:srgbClr val="002060"/>
              </a:gs>
              <a:gs pos="90000">
                <a:srgbClr val="002060"/>
              </a:gs>
              <a:gs pos="100000">
                <a:srgbClr val="0070C0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Прямоугольник 22"/>
          <p:cNvSpPr/>
          <p:nvPr/>
        </p:nvSpPr>
        <p:spPr>
          <a:xfrm rot="5400000">
            <a:off x="-1366402" y="2211990"/>
            <a:ext cx="4677983" cy="254008"/>
          </a:xfrm>
          <a:prstGeom prst="rect">
            <a:avLst/>
          </a:prstGeom>
          <a:gradFill flip="none" rotWithShape="1">
            <a:gsLst>
              <a:gs pos="9000">
                <a:srgbClr val="E74106"/>
              </a:gs>
              <a:gs pos="35000">
                <a:srgbClr val="F0742F"/>
              </a:gs>
              <a:gs pos="96000">
                <a:srgbClr val="F9B100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Прямоугольник 23"/>
          <p:cNvSpPr/>
          <p:nvPr/>
        </p:nvSpPr>
        <p:spPr>
          <a:xfrm rot="5400000">
            <a:off x="-2391984" y="2391985"/>
            <a:ext cx="5143496" cy="35953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747" y="269771"/>
            <a:ext cx="612527" cy="746699"/>
          </a:xfrm>
          <a:prstGeom prst="rect">
            <a:avLst/>
          </a:prstGeom>
        </p:spPr>
      </p:pic>
      <p:pic>
        <p:nvPicPr>
          <p:cNvPr id="29" name="Рисунок 28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222" t="2846" r="2294" b="2770"/>
          <a:stretch/>
        </p:blipFill>
        <p:spPr>
          <a:xfrm>
            <a:off x="-59871" y="4299942"/>
            <a:ext cx="1159466" cy="843558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46" r="15548"/>
          <a:stretch/>
        </p:blipFill>
        <p:spPr>
          <a:xfrm>
            <a:off x="258591" y="1286235"/>
            <a:ext cx="972108" cy="951570"/>
          </a:xfrm>
          <a:prstGeom prst="rect">
            <a:avLst/>
          </a:prstGeom>
        </p:spPr>
      </p:pic>
      <p:sp>
        <p:nvSpPr>
          <p:cNvPr id="4" name="Номер слайда 3"/>
          <p:cNvSpPr>
            <a:spLocks noGrp="1"/>
          </p:cNvSpPr>
          <p:nvPr>
            <p:ph type="sldNum" sz="quarter" idx="4294967295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68580" tIns="34290" rIns="68580" bIns="34290" rtlCol="0" anchor="ctr"/>
          <a:lstStyle/>
          <a:p>
            <a:fld id="{BDB73AAF-9B73-427B-9824-A0989AA7157C}" type="slidenum">
              <a:rPr lang="ru-RU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/>
              <a:t>5</a:t>
            </a:fld>
            <a:endParaRPr lang="ru-RU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1" name="TextBox 140"/>
          <p:cNvSpPr txBox="1"/>
          <p:nvPr/>
        </p:nvSpPr>
        <p:spPr>
          <a:xfrm>
            <a:off x="1256928" y="180968"/>
            <a:ext cx="5663560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5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Карта целевого состояния процесса</a:t>
            </a:r>
          </a:p>
        </p:txBody>
      </p:sp>
      <p:grpSp>
        <p:nvGrpSpPr>
          <p:cNvPr id="209" name="Группа 208"/>
          <p:cNvGrpSpPr/>
          <p:nvPr/>
        </p:nvGrpSpPr>
        <p:grpSpPr>
          <a:xfrm>
            <a:off x="1279439" y="539966"/>
            <a:ext cx="7501624" cy="3092684"/>
            <a:chOff x="74941" y="-274802"/>
            <a:chExt cx="10297784" cy="4260067"/>
          </a:xfrm>
        </p:grpSpPr>
        <p:sp>
          <p:nvSpPr>
            <p:cNvPr id="210" name="Блок-схема: процесс 209"/>
            <p:cNvSpPr/>
            <p:nvPr/>
          </p:nvSpPr>
          <p:spPr>
            <a:xfrm>
              <a:off x="74941" y="-265670"/>
              <a:ext cx="1504949" cy="1009851"/>
            </a:xfrm>
            <a:prstGeom prst="flowChartProcess">
              <a:avLst/>
            </a:prstGeom>
            <a:solidFill>
              <a:schemeClr val="accent5">
                <a:lumMod val="20000"/>
                <a:lumOff val="80000"/>
                <a:alpha val="53000"/>
              </a:schemeClr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68580" tIns="34290" rIns="68580" bIns="3429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07000"/>
                </a:lnSpc>
              </a:pPr>
              <a:r>
                <a:rPr lang="ru-RU" sz="600" dirty="0">
                  <a:solidFill>
                    <a:srgbClr val="000000"/>
                  </a:solidFill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Подача заявления и приложенных к нему документов в бумажном виде в Общий отдел Администрации ЗАТО Северск</a:t>
              </a:r>
              <a:endParaRPr lang="ru-RU" sz="600" dirty="0">
                <a:latin typeface="Arial" panose="020B0604020202020204" pitchFamily="34" charset="0"/>
                <a:ea typeface="Calibri"/>
                <a:cs typeface="Arial" panose="020B0604020202020204" pitchFamily="34" charset="0"/>
              </a:endParaRPr>
            </a:p>
          </p:txBody>
        </p:sp>
        <p:sp>
          <p:nvSpPr>
            <p:cNvPr id="211" name="Блок-схема: процесс 210"/>
            <p:cNvSpPr/>
            <p:nvPr/>
          </p:nvSpPr>
          <p:spPr>
            <a:xfrm>
              <a:off x="1795869" y="-268374"/>
              <a:ext cx="1439733" cy="1297051"/>
            </a:xfrm>
            <a:prstGeom prst="flowChartProcess">
              <a:avLst/>
            </a:prstGeom>
            <a:solidFill>
              <a:schemeClr val="accent5">
                <a:lumMod val="20000"/>
                <a:lumOff val="80000"/>
                <a:alpha val="53000"/>
              </a:schemeClr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68580" tIns="34290" rIns="68580" bIns="3429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07000"/>
                </a:lnSpc>
                <a:spcAft>
                  <a:spcPts val="600"/>
                </a:spcAft>
              </a:pPr>
              <a:r>
                <a:rPr lang="ru-RU" sz="600" dirty="0">
                  <a:solidFill>
                    <a:srgbClr val="000000"/>
                  </a:solidFill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Регистрация документов в Системе электронного документооборота (СЭД)</a:t>
              </a:r>
              <a:endParaRPr lang="ru-RU" sz="600" dirty="0">
                <a:latin typeface="Arial" panose="020B0604020202020204" pitchFamily="34" charset="0"/>
                <a:ea typeface="Calibri"/>
                <a:cs typeface="Arial" panose="020B0604020202020204" pitchFamily="34" charset="0"/>
              </a:endParaRPr>
            </a:p>
          </p:txBody>
        </p:sp>
        <p:sp>
          <p:nvSpPr>
            <p:cNvPr id="212" name="Блок-схема: процесс 211"/>
            <p:cNvSpPr/>
            <p:nvPr/>
          </p:nvSpPr>
          <p:spPr>
            <a:xfrm>
              <a:off x="3505201" y="-268373"/>
              <a:ext cx="1298740" cy="1297050"/>
            </a:xfrm>
            <a:prstGeom prst="flowChartProcess">
              <a:avLst/>
            </a:prstGeom>
            <a:solidFill>
              <a:schemeClr val="accent5">
                <a:lumMod val="20000"/>
                <a:lumOff val="80000"/>
                <a:alpha val="53000"/>
              </a:schemeClr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68580" tIns="34290" rIns="68580" bIns="3429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07000"/>
                </a:lnSpc>
                <a:spcAft>
                  <a:spcPts val="600"/>
                </a:spcAft>
              </a:pPr>
              <a:r>
                <a:rPr lang="ru-RU" sz="600" dirty="0">
                  <a:solidFill>
                    <a:srgbClr val="000000"/>
                  </a:solidFill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Вынесение резолюции для исполнения Отделу Мэром ЗАТО Северск в СЭД</a:t>
              </a:r>
              <a:endParaRPr lang="ru-RU" sz="600" dirty="0">
                <a:latin typeface="Arial" panose="020B0604020202020204" pitchFamily="34" charset="0"/>
                <a:ea typeface="Calibri"/>
                <a:cs typeface="Arial" panose="020B0604020202020204" pitchFamily="34" charset="0"/>
              </a:endParaRPr>
            </a:p>
          </p:txBody>
        </p:sp>
        <p:sp>
          <p:nvSpPr>
            <p:cNvPr id="214" name="Блок-схема: процесс 213"/>
            <p:cNvSpPr/>
            <p:nvPr/>
          </p:nvSpPr>
          <p:spPr>
            <a:xfrm>
              <a:off x="5000123" y="-265670"/>
              <a:ext cx="1435224" cy="1295675"/>
            </a:xfrm>
            <a:prstGeom prst="flowChartProcess">
              <a:avLst/>
            </a:prstGeom>
            <a:solidFill>
              <a:schemeClr val="accent5">
                <a:lumMod val="20000"/>
                <a:lumOff val="80000"/>
                <a:alpha val="53000"/>
              </a:schemeClr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68580" tIns="34290" rIns="68580" bIns="3429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07000"/>
                </a:lnSpc>
                <a:spcAft>
                  <a:spcPts val="600"/>
                </a:spcAft>
              </a:pPr>
              <a:r>
                <a:rPr lang="ru-RU" sz="600" dirty="0">
                  <a:solidFill>
                    <a:srgbClr val="000000"/>
                  </a:solidFill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Формирование специалистом запроса необходимых сведений в рамках системы межведомственного взаимодействия (СМЭВ</a:t>
              </a:r>
              <a:r>
                <a:rPr lang="ru-RU" sz="600" dirty="0" smtClean="0">
                  <a:solidFill>
                    <a:srgbClr val="000000"/>
                  </a:solidFill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) и получение ответа на запрос</a:t>
              </a:r>
              <a:endParaRPr lang="ru-RU" sz="600" dirty="0">
                <a:latin typeface="Arial" panose="020B0604020202020204" pitchFamily="34" charset="0"/>
                <a:ea typeface="Calibri"/>
                <a:cs typeface="Arial" panose="020B0604020202020204" pitchFamily="34" charset="0"/>
              </a:endParaRPr>
            </a:p>
          </p:txBody>
        </p:sp>
        <p:sp>
          <p:nvSpPr>
            <p:cNvPr id="216" name="Блок-схема: процесс 215"/>
            <p:cNvSpPr/>
            <p:nvPr/>
          </p:nvSpPr>
          <p:spPr>
            <a:xfrm>
              <a:off x="6682234" y="-274802"/>
              <a:ext cx="1504949" cy="1295236"/>
            </a:xfrm>
            <a:prstGeom prst="flowChartProcess">
              <a:avLst/>
            </a:prstGeom>
            <a:solidFill>
              <a:schemeClr val="accent5">
                <a:lumMod val="20000"/>
                <a:lumOff val="80000"/>
                <a:alpha val="53000"/>
              </a:schemeClr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68580" tIns="34290" rIns="68580" bIns="3429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07000"/>
                </a:lnSpc>
                <a:spcAft>
                  <a:spcPts val="600"/>
                </a:spcAft>
              </a:pPr>
              <a:r>
                <a:rPr lang="ru-RU" sz="600" dirty="0">
                  <a:solidFill>
                    <a:srgbClr val="000000"/>
                  </a:solidFill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Анализ документов заявителя, и сведений, полученных посредством СМЭВ, на наличие оснований для отказа  в услуге</a:t>
              </a:r>
              <a:br>
                <a:rPr lang="ru-RU" sz="600" dirty="0">
                  <a:solidFill>
                    <a:srgbClr val="000000"/>
                  </a:solidFill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</a:br>
              <a:endParaRPr lang="ru-RU" sz="750" dirty="0">
                <a:solidFill>
                  <a:srgbClr val="7030A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endParaRPr>
            </a:p>
          </p:txBody>
        </p:sp>
        <p:sp>
          <p:nvSpPr>
            <p:cNvPr id="217" name="Блок-схема: процесс 216"/>
            <p:cNvSpPr/>
            <p:nvPr/>
          </p:nvSpPr>
          <p:spPr>
            <a:xfrm>
              <a:off x="8445236" y="-257683"/>
              <a:ext cx="1742473" cy="1260931"/>
            </a:xfrm>
            <a:prstGeom prst="flowChartProcess">
              <a:avLst/>
            </a:prstGeom>
            <a:solidFill>
              <a:schemeClr val="accent5">
                <a:lumMod val="20000"/>
                <a:lumOff val="80000"/>
                <a:alpha val="53000"/>
              </a:schemeClr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68580" tIns="34290" rIns="68580" bIns="3429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07000"/>
                </a:lnSpc>
                <a:spcAft>
                  <a:spcPts val="600"/>
                </a:spcAft>
              </a:pPr>
              <a:r>
                <a:rPr lang="ru-RU" sz="600" dirty="0">
                  <a:solidFill>
                    <a:srgbClr val="000000"/>
                  </a:solidFill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Подготовка специалистом проекта решения о предоставлении услуги либо об отказе в предоставлении услуги</a:t>
              </a:r>
              <a:endParaRPr lang="ru-RU" sz="600" dirty="0">
                <a:latin typeface="Arial" panose="020B0604020202020204" pitchFamily="34" charset="0"/>
                <a:ea typeface="Calibri"/>
                <a:cs typeface="Arial" panose="020B0604020202020204" pitchFamily="34" charset="0"/>
              </a:endParaRPr>
            </a:p>
          </p:txBody>
        </p:sp>
        <p:sp>
          <p:nvSpPr>
            <p:cNvPr id="218" name="Блок-схема: процесс 217"/>
            <p:cNvSpPr/>
            <p:nvPr/>
          </p:nvSpPr>
          <p:spPr>
            <a:xfrm>
              <a:off x="8664778" y="1628300"/>
              <a:ext cx="1522932" cy="1028700"/>
            </a:xfrm>
            <a:prstGeom prst="flowChartProcess">
              <a:avLst/>
            </a:prstGeom>
            <a:solidFill>
              <a:schemeClr val="accent5">
                <a:lumMod val="20000"/>
                <a:lumOff val="80000"/>
                <a:alpha val="53000"/>
              </a:schemeClr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68580" tIns="34290" rIns="68580" bIns="3429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07000"/>
                </a:lnSpc>
                <a:spcAft>
                  <a:spcPts val="600"/>
                </a:spcAft>
              </a:pPr>
              <a:r>
                <a:rPr lang="ru-RU" sz="600" dirty="0">
                  <a:solidFill>
                    <a:srgbClr val="000000"/>
                  </a:solidFill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Подготовка проекта распоряжения о выдаче разрешения (дубликата или копии) на право организации розничного рынка (в СЭД)</a:t>
              </a:r>
              <a:endParaRPr lang="ru-RU" sz="600" dirty="0">
                <a:latin typeface="Arial" panose="020B0604020202020204" pitchFamily="34" charset="0"/>
                <a:ea typeface="Calibri"/>
                <a:cs typeface="Arial" panose="020B0604020202020204" pitchFamily="34" charset="0"/>
              </a:endParaRPr>
            </a:p>
          </p:txBody>
        </p:sp>
        <p:sp>
          <p:nvSpPr>
            <p:cNvPr id="219" name="Блок-схема: процесс 218"/>
            <p:cNvSpPr/>
            <p:nvPr/>
          </p:nvSpPr>
          <p:spPr>
            <a:xfrm>
              <a:off x="6972300" y="2933699"/>
              <a:ext cx="1504951" cy="902134"/>
            </a:xfrm>
            <a:prstGeom prst="flowChartProcess">
              <a:avLst/>
            </a:prstGeom>
            <a:solidFill>
              <a:schemeClr val="accent5">
                <a:lumMod val="20000"/>
                <a:lumOff val="80000"/>
                <a:alpha val="53000"/>
              </a:schemeClr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68580" tIns="34290" rIns="68580" bIns="3429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07000"/>
                </a:lnSpc>
                <a:spcAft>
                  <a:spcPts val="600"/>
                </a:spcAft>
              </a:pPr>
              <a:r>
                <a:rPr lang="ru-RU" sz="600" dirty="0">
                  <a:solidFill>
                    <a:srgbClr val="000000"/>
                  </a:solidFill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Принятие решения об отказе в предоставлении услуги на бумажном носителе </a:t>
              </a:r>
              <a:endParaRPr lang="ru-RU" sz="600" dirty="0">
                <a:latin typeface="Arial" panose="020B0604020202020204" pitchFamily="34" charset="0"/>
                <a:ea typeface="Calibri"/>
                <a:cs typeface="Arial" panose="020B0604020202020204" pitchFamily="34" charset="0"/>
              </a:endParaRPr>
            </a:p>
          </p:txBody>
        </p:sp>
        <p:cxnSp>
          <p:nvCxnSpPr>
            <p:cNvPr id="221" name="Прямая со стрелкой 220"/>
            <p:cNvCxnSpPr/>
            <p:nvPr/>
          </p:nvCxnSpPr>
          <p:spPr>
            <a:xfrm>
              <a:off x="3295651" y="305527"/>
              <a:ext cx="209550" cy="0"/>
            </a:xfrm>
            <a:prstGeom prst="straightConnector1">
              <a:avLst/>
            </a:prstGeom>
            <a:ln w="25400">
              <a:solidFill>
                <a:schemeClr val="accent5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3" name="Прямая со стрелкой 222"/>
            <p:cNvCxnSpPr/>
            <p:nvPr/>
          </p:nvCxnSpPr>
          <p:spPr>
            <a:xfrm flipH="1">
              <a:off x="8405828" y="2126406"/>
              <a:ext cx="219076" cy="0"/>
            </a:xfrm>
            <a:prstGeom prst="straightConnector1">
              <a:avLst/>
            </a:prstGeom>
            <a:ln w="25400">
              <a:solidFill>
                <a:schemeClr val="accent5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4" name="Прямая со стрелкой 223"/>
            <p:cNvCxnSpPr/>
            <p:nvPr/>
          </p:nvCxnSpPr>
          <p:spPr>
            <a:xfrm>
              <a:off x="6459284" y="288498"/>
              <a:ext cx="209550" cy="0"/>
            </a:xfrm>
            <a:prstGeom prst="straightConnector1">
              <a:avLst/>
            </a:prstGeom>
            <a:ln w="25400">
              <a:solidFill>
                <a:schemeClr val="accent5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5" name="Прямая соединительная линия 224"/>
            <p:cNvCxnSpPr/>
            <p:nvPr/>
          </p:nvCxnSpPr>
          <p:spPr>
            <a:xfrm>
              <a:off x="10191750" y="203627"/>
              <a:ext cx="180975" cy="0"/>
            </a:xfrm>
            <a:prstGeom prst="line">
              <a:avLst/>
            </a:prstGeom>
            <a:ln w="25400"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9" name="Блок-схема: процесс 228"/>
            <p:cNvSpPr/>
            <p:nvPr/>
          </p:nvSpPr>
          <p:spPr>
            <a:xfrm>
              <a:off x="8681713" y="2928720"/>
              <a:ext cx="1520390" cy="907114"/>
            </a:xfrm>
            <a:prstGeom prst="flowChartProcess">
              <a:avLst/>
            </a:prstGeom>
            <a:solidFill>
              <a:schemeClr val="accent5">
                <a:lumMod val="20000"/>
                <a:lumOff val="80000"/>
                <a:alpha val="53000"/>
              </a:schemeClr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68580" tIns="34290" rIns="68580" bIns="3429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07000"/>
                </a:lnSpc>
              </a:pPr>
              <a:r>
                <a:rPr lang="ru-RU" sz="600" dirty="0">
                  <a:solidFill>
                    <a:srgbClr val="000000"/>
                  </a:solidFill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Получение заявителем решения об отказе на бумажном</a:t>
              </a:r>
              <a:r>
                <a:rPr lang="ru-RU" sz="600" dirty="0"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 </a:t>
              </a:r>
              <a:r>
                <a:rPr lang="ru-RU" sz="600" dirty="0">
                  <a:solidFill>
                    <a:srgbClr val="000000"/>
                  </a:solidFill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носителе,</a:t>
              </a:r>
              <a:r>
                <a:rPr lang="ru-RU" sz="600" dirty="0"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, </a:t>
              </a:r>
              <a:r>
                <a:rPr lang="ru-RU" sz="675" b="1" u="sng" dirty="0">
                  <a:solidFill>
                    <a:srgbClr val="7030A0"/>
                  </a:solidFill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информирование об анкетировании</a:t>
              </a:r>
            </a:p>
          </p:txBody>
        </p:sp>
        <p:cxnSp>
          <p:nvCxnSpPr>
            <p:cNvPr id="230" name="Прямая соединительная линия 229"/>
            <p:cNvCxnSpPr/>
            <p:nvPr/>
          </p:nvCxnSpPr>
          <p:spPr>
            <a:xfrm>
              <a:off x="10372725" y="203626"/>
              <a:ext cx="0" cy="2545319"/>
            </a:xfrm>
            <a:prstGeom prst="line">
              <a:avLst/>
            </a:prstGeom>
            <a:ln w="25400"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5" name="Блок-схема: процесс 234"/>
            <p:cNvSpPr/>
            <p:nvPr/>
          </p:nvSpPr>
          <p:spPr>
            <a:xfrm>
              <a:off x="6900879" y="1605733"/>
              <a:ext cx="1504949" cy="1017668"/>
            </a:xfrm>
            <a:prstGeom prst="flowChartProcess">
              <a:avLst/>
            </a:prstGeom>
            <a:solidFill>
              <a:schemeClr val="accent5">
                <a:lumMod val="20000"/>
                <a:lumOff val="80000"/>
                <a:alpha val="53000"/>
              </a:schemeClr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68580" tIns="34290" rIns="68580" bIns="3429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07000"/>
                </a:lnSpc>
                <a:spcAft>
                  <a:spcPts val="600"/>
                </a:spcAft>
              </a:pPr>
              <a:r>
                <a:rPr lang="ru-RU" sz="600" dirty="0" smtClean="0">
                  <a:solidFill>
                    <a:srgbClr val="000000"/>
                  </a:solidFill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Согласование, подписание и регистрация </a:t>
              </a:r>
              <a:r>
                <a:rPr lang="ru-RU" sz="600" dirty="0">
                  <a:solidFill>
                    <a:srgbClr val="000000"/>
                  </a:solidFill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распоряжения на бумажном носителе и внесение скан копии в СЭД</a:t>
              </a:r>
              <a:endParaRPr lang="ru-RU" sz="600" dirty="0">
                <a:latin typeface="Arial" panose="020B0604020202020204" pitchFamily="34" charset="0"/>
                <a:ea typeface="Calibri"/>
                <a:cs typeface="Arial" panose="020B0604020202020204" pitchFamily="34" charset="0"/>
              </a:endParaRPr>
            </a:p>
          </p:txBody>
        </p:sp>
        <p:sp>
          <p:nvSpPr>
            <p:cNvPr id="241" name="Блок-схема: процесс 240"/>
            <p:cNvSpPr/>
            <p:nvPr/>
          </p:nvSpPr>
          <p:spPr>
            <a:xfrm>
              <a:off x="4986986" y="1632021"/>
              <a:ext cx="1668712" cy="987606"/>
            </a:xfrm>
            <a:prstGeom prst="flowChartProcess">
              <a:avLst/>
            </a:prstGeom>
            <a:solidFill>
              <a:schemeClr val="accent5">
                <a:lumMod val="20000"/>
                <a:lumOff val="80000"/>
                <a:alpha val="53000"/>
              </a:schemeClr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68580" tIns="34290" rIns="68580" bIns="3429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07000"/>
                </a:lnSpc>
                <a:spcAft>
                  <a:spcPts val="600"/>
                </a:spcAft>
              </a:pPr>
              <a:r>
                <a:rPr lang="ru-RU" sz="600" dirty="0">
                  <a:solidFill>
                    <a:srgbClr val="000000"/>
                  </a:solidFill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Информирование заявителя о готовности решения о присвоении адреса объекту </a:t>
              </a:r>
              <a:r>
                <a:rPr lang="ru-RU" sz="600" dirty="0" smtClean="0">
                  <a:solidFill>
                    <a:srgbClr val="000000"/>
                  </a:solidFill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адресации</a:t>
              </a:r>
            </a:p>
            <a:p>
              <a:pPr>
                <a:lnSpc>
                  <a:spcPct val="107000"/>
                </a:lnSpc>
                <a:spcAft>
                  <a:spcPts val="600"/>
                </a:spcAft>
              </a:pPr>
              <a:r>
                <a:rPr lang="ru-RU" sz="600" b="1" u="sng" dirty="0" smtClean="0">
                  <a:solidFill>
                    <a:schemeClr val="accent4">
                      <a:lumMod val="75000"/>
                    </a:schemeClr>
                  </a:solidFill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срок оказания услуги составляет 15 дней</a:t>
              </a:r>
              <a:endParaRPr lang="ru-RU" sz="600" b="1" u="sng" dirty="0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endParaRPr>
            </a:p>
          </p:txBody>
        </p:sp>
        <p:sp>
          <p:nvSpPr>
            <p:cNvPr id="243" name="Блок-схема: процесс 242"/>
            <p:cNvSpPr/>
            <p:nvPr/>
          </p:nvSpPr>
          <p:spPr>
            <a:xfrm>
              <a:off x="5000123" y="2923102"/>
              <a:ext cx="1746148" cy="907359"/>
            </a:xfrm>
            <a:prstGeom prst="flowChartProcess">
              <a:avLst/>
            </a:prstGeom>
            <a:solidFill>
              <a:schemeClr val="accent5">
                <a:lumMod val="20000"/>
                <a:lumOff val="80000"/>
                <a:alpha val="53000"/>
              </a:schemeClr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68580" tIns="34290" rIns="68580" bIns="3429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07000"/>
                </a:lnSpc>
              </a:pPr>
              <a:r>
                <a:rPr lang="ru-RU" sz="600" dirty="0">
                  <a:solidFill>
                    <a:srgbClr val="000000"/>
                  </a:solidFill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Получение заявителем утвержденного распоряжения </a:t>
              </a:r>
              <a:r>
                <a:rPr lang="ru-RU" sz="675" b="1" u="sng" dirty="0">
                  <a:solidFill>
                    <a:srgbClr val="7030A0"/>
                  </a:solidFill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информирование об анкетировании</a:t>
              </a:r>
            </a:p>
          </p:txBody>
        </p:sp>
        <p:sp>
          <p:nvSpPr>
            <p:cNvPr id="245" name="Прямоугольник 244"/>
            <p:cNvSpPr/>
            <p:nvPr/>
          </p:nvSpPr>
          <p:spPr>
            <a:xfrm>
              <a:off x="4821013" y="1417258"/>
              <a:ext cx="1966272" cy="2568007"/>
            </a:xfrm>
            <a:prstGeom prst="rect">
              <a:avLst/>
            </a:prstGeom>
            <a:noFill/>
            <a:ln>
              <a:solidFill>
                <a:schemeClr val="accent3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68580" tIns="34290" rIns="68580" bIns="3429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ru-RU" sz="6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46" name="Прямоугольник 245"/>
            <p:cNvSpPr/>
            <p:nvPr/>
          </p:nvSpPr>
          <p:spPr>
            <a:xfrm>
              <a:off x="6910670" y="2857499"/>
              <a:ext cx="3347753" cy="1127766"/>
            </a:xfrm>
            <a:prstGeom prst="rect">
              <a:avLst/>
            </a:prstGeom>
            <a:noFill/>
            <a:ln>
              <a:solidFill>
                <a:schemeClr val="accent2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68580" tIns="34290" rIns="68580" bIns="3429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ru-RU" sz="6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cxnSp>
          <p:nvCxnSpPr>
            <p:cNvPr id="248" name="Прямая со стрелкой 247"/>
            <p:cNvCxnSpPr/>
            <p:nvPr/>
          </p:nvCxnSpPr>
          <p:spPr>
            <a:xfrm>
              <a:off x="9399372" y="1003248"/>
              <a:ext cx="0" cy="552880"/>
            </a:xfrm>
            <a:prstGeom prst="straightConnector1">
              <a:avLst/>
            </a:prstGeom>
            <a:ln w="25400">
              <a:solidFill>
                <a:schemeClr val="accent5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Прямая со стрелкой 84"/>
            <p:cNvCxnSpPr/>
            <p:nvPr/>
          </p:nvCxnSpPr>
          <p:spPr>
            <a:xfrm>
              <a:off x="8482378" y="3349500"/>
              <a:ext cx="209550" cy="0"/>
            </a:xfrm>
            <a:prstGeom prst="straightConnector1">
              <a:avLst/>
            </a:prstGeom>
            <a:ln w="25400">
              <a:solidFill>
                <a:schemeClr val="accent5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Прямая со стрелкой 79"/>
            <p:cNvCxnSpPr/>
            <p:nvPr/>
          </p:nvCxnSpPr>
          <p:spPr>
            <a:xfrm flipH="1">
              <a:off x="6670014" y="2126407"/>
              <a:ext cx="219076" cy="0"/>
            </a:xfrm>
            <a:prstGeom prst="straightConnector1">
              <a:avLst/>
            </a:prstGeom>
            <a:ln w="25400">
              <a:solidFill>
                <a:schemeClr val="accent5"/>
              </a:solidFill>
              <a:tailEnd type="arrow"/>
            </a:ln>
          </p:spPr>
          <p:style>
            <a:lnRef idx="1">
              <a:schemeClr val="accent3"/>
            </a:lnRef>
            <a:fillRef idx="0">
              <a:schemeClr val="accent3"/>
            </a:fillRef>
            <a:effectRef idx="0">
              <a:schemeClr val="accent3"/>
            </a:effectRef>
            <a:fontRef idx="minor">
              <a:schemeClr val="tx1"/>
            </a:fontRef>
          </p:style>
        </p:cxnSp>
      </p:grpSp>
      <p:cxnSp>
        <p:nvCxnSpPr>
          <p:cNvPr id="250" name="Прямая со стрелкой 249"/>
          <p:cNvCxnSpPr/>
          <p:nvPr/>
        </p:nvCxnSpPr>
        <p:spPr>
          <a:xfrm flipH="1">
            <a:off x="6928058" y="2727696"/>
            <a:ext cx="170" cy="141304"/>
          </a:xfrm>
          <a:prstGeom prst="straightConnector1">
            <a:avLst/>
          </a:prstGeom>
          <a:ln w="25400">
            <a:solidFill>
              <a:schemeClr val="accent5"/>
            </a:solidFill>
            <a:tailEnd type="arrow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252" name="Блок-схема: процесс 251"/>
          <p:cNvSpPr/>
          <p:nvPr/>
        </p:nvSpPr>
        <p:spPr>
          <a:xfrm>
            <a:off x="1273960" y="1292698"/>
            <a:ext cx="1106983" cy="669452"/>
          </a:xfrm>
          <a:prstGeom prst="flowChartProcess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07000"/>
              </a:lnSpc>
            </a:pPr>
            <a:r>
              <a:rPr lang="ru-RU" sz="600" dirty="0">
                <a:solidFill>
                  <a:srgbClr val="00000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Информирование заявителя о действиях, которые от него ожидаются в рамках получения услуги</a:t>
            </a:r>
          </a:p>
        </p:txBody>
      </p:sp>
      <p:sp>
        <p:nvSpPr>
          <p:cNvPr id="253" name="Блок-схема: процесс 252"/>
          <p:cNvSpPr/>
          <p:nvPr/>
        </p:nvSpPr>
        <p:spPr>
          <a:xfrm>
            <a:off x="6088084" y="4025257"/>
            <a:ext cx="1453986" cy="549550"/>
          </a:xfrm>
          <a:prstGeom prst="flowChartProcess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07000"/>
              </a:lnSpc>
            </a:pPr>
            <a:r>
              <a:rPr lang="ru-RU" sz="600" dirty="0">
                <a:solidFill>
                  <a:srgbClr val="00000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Получение обратной связи через анкетирование на сайте Администрации</a:t>
            </a:r>
          </a:p>
        </p:txBody>
      </p:sp>
      <p:sp>
        <p:nvSpPr>
          <p:cNvPr id="254" name="Блок-схема: процесс 253"/>
          <p:cNvSpPr/>
          <p:nvPr/>
        </p:nvSpPr>
        <p:spPr>
          <a:xfrm>
            <a:off x="7815840" y="4026922"/>
            <a:ext cx="1251959" cy="539977"/>
          </a:xfrm>
          <a:prstGeom prst="flowChartProcess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07000"/>
              </a:lnSpc>
            </a:pPr>
            <a:r>
              <a:rPr lang="ru-RU" sz="600" dirty="0">
                <a:solidFill>
                  <a:srgbClr val="00000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Принятие решения о реинжиниринге согласно принятым условиям</a:t>
            </a:r>
          </a:p>
        </p:txBody>
      </p:sp>
      <p:cxnSp>
        <p:nvCxnSpPr>
          <p:cNvPr id="255" name="Прямая соединительная линия 254"/>
          <p:cNvCxnSpPr/>
          <p:nvPr/>
        </p:nvCxnSpPr>
        <p:spPr>
          <a:xfrm>
            <a:off x="5475088" y="3542022"/>
            <a:ext cx="0" cy="1203486"/>
          </a:xfrm>
          <a:prstGeom prst="line">
            <a:avLst/>
          </a:prstGeom>
          <a:ln w="254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6" name="Прямая соединительная линия 255"/>
          <p:cNvCxnSpPr/>
          <p:nvPr/>
        </p:nvCxnSpPr>
        <p:spPr>
          <a:xfrm flipV="1">
            <a:off x="5482812" y="4745508"/>
            <a:ext cx="1332265" cy="1"/>
          </a:xfrm>
          <a:prstGeom prst="line">
            <a:avLst/>
          </a:prstGeom>
          <a:ln w="254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7" name="Прямая со стрелкой 256"/>
          <p:cNvCxnSpPr>
            <a:endCxn id="253" idx="2"/>
          </p:cNvCxnSpPr>
          <p:nvPr/>
        </p:nvCxnSpPr>
        <p:spPr>
          <a:xfrm flipV="1">
            <a:off x="6815077" y="4574807"/>
            <a:ext cx="0" cy="192457"/>
          </a:xfrm>
          <a:prstGeom prst="straightConnector1">
            <a:avLst/>
          </a:prstGeom>
          <a:ln w="25400">
            <a:solidFill>
              <a:srgbClr val="7030A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8" name="Прямая со стрелкой 257"/>
          <p:cNvCxnSpPr/>
          <p:nvPr/>
        </p:nvCxnSpPr>
        <p:spPr>
          <a:xfrm>
            <a:off x="7054888" y="3883582"/>
            <a:ext cx="0" cy="137263"/>
          </a:xfrm>
          <a:prstGeom prst="straightConnector1">
            <a:avLst/>
          </a:prstGeom>
          <a:ln w="25400">
            <a:solidFill>
              <a:srgbClr val="7030A0"/>
            </a:solidFill>
            <a:tailEnd type="arrow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259" name="Прямая соединительная линия 258"/>
          <p:cNvCxnSpPr/>
          <p:nvPr/>
        </p:nvCxnSpPr>
        <p:spPr>
          <a:xfrm>
            <a:off x="7041073" y="3878343"/>
            <a:ext cx="1795505" cy="5239"/>
          </a:xfrm>
          <a:prstGeom prst="line">
            <a:avLst/>
          </a:prstGeom>
          <a:ln w="254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0" name="Прямая соединительная линия 259"/>
          <p:cNvCxnSpPr/>
          <p:nvPr/>
        </p:nvCxnSpPr>
        <p:spPr>
          <a:xfrm>
            <a:off x="8836578" y="3093608"/>
            <a:ext cx="0" cy="789974"/>
          </a:xfrm>
          <a:prstGeom prst="line">
            <a:avLst/>
          </a:prstGeom>
          <a:ln w="254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1" name="Прямая со стрелкой 260"/>
          <p:cNvCxnSpPr>
            <a:stCxn id="253" idx="3"/>
            <a:endCxn id="254" idx="1"/>
          </p:cNvCxnSpPr>
          <p:nvPr/>
        </p:nvCxnSpPr>
        <p:spPr>
          <a:xfrm flipV="1">
            <a:off x="7542070" y="4296911"/>
            <a:ext cx="273770" cy="3121"/>
          </a:xfrm>
          <a:prstGeom prst="straightConnector1">
            <a:avLst/>
          </a:prstGeom>
          <a:ln w="25400">
            <a:solidFill>
              <a:srgbClr val="7030A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3" name="Прямая соединительная линия 262"/>
          <p:cNvCxnSpPr/>
          <p:nvPr/>
        </p:nvCxnSpPr>
        <p:spPr>
          <a:xfrm flipH="1" flipV="1">
            <a:off x="8713381" y="3093609"/>
            <a:ext cx="114560" cy="1"/>
          </a:xfrm>
          <a:prstGeom prst="line">
            <a:avLst/>
          </a:prstGeom>
          <a:ln w="254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4" name="TextBox 263"/>
          <p:cNvSpPr txBox="1"/>
          <p:nvPr/>
        </p:nvSpPr>
        <p:spPr>
          <a:xfrm>
            <a:off x="1144490" y="3045465"/>
            <a:ext cx="3551292" cy="16158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825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Фиолетовым</a:t>
            </a:r>
            <a:r>
              <a:rPr lang="ru-RU" sz="825" dirty="0">
                <a:latin typeface="Arial" panose="020B0604020202020204" pitchFamily="34" charset="0"/>
                <a:cs typeface="Arial" panose="020B0604020202020204" pitchFamily="34" charset="0"/>
              </a:rPr>
              <a:t> выделены изменения схемы </a:t>
            </a:r>
            <a:r>
              <a:rPr lang="ru-RU" sz="825" dirty="0" smtClean="0">
                <a:latin typeface="Arial" panose="020B0604020202020204" pitchFamily="34" charset="0"/>
                <a:cs typeface="Arial" panose="020B0604020202020204" pitchFamily="34" charset="0"/>
              </a:rPr>
              <a:t>процесса</a:t>
            </a:r>
          </a:p>
          <a:p>
            <a:endParaRPr lang="ru-RU" sz="825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825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 - внесены изменения в акты, в целях информирования заявителя;</a:t>
            </a:r>
          </a:p>
          <a:p>
            <a:endParaRPr lang="ru-RU" sz="825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82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825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 - внесены изменения в регламент, сокращен срок услуги</a:t>
            </a:r>
          </a:p>
          <a:p>
            <a:endParaRPr lang="ru-RU" sz="825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825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  - создан опросник для граждан и гражданам предлагается оценить услугу</a:t>
            </a:r>
          </a:p>
          <a:p>
            <a:endParaRPr lang="ru-RU" sz="825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825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   - разработан правой акт, устанавливающий требования в реинжинирингу процессов </a:t>
            </a:r>
            <a:endParaRPr lang="ru-RU" sz="825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265" name="Прямая со стрелкой 264"/>
          <p:cNvCxnSpPr/>
          <p:nvPr/>
        </p:nvCxnSpPr>
        <p:spPr>
          <a:xfrm>
            <a:off x="4736809" y="960691"/>
            <a:ext cx="135671" cy="0"/>
          </a:xfrm>
          <a:prstGeom prst="straightConnector1">
            <a:avLst/>
          </a:prstGeom>
          <a:ln w="25400">
            <a:solidFill>
              <a:schemeClr val="accent5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6" name="Прямая со стрелкой 265"/>
          <p:cNvCxnSpPr/>
          <p:nvPr/>
        </p:nvCxnSpPr>
        <p:spPr>
          <a:xfrm>
            <a:off x="2409716" y="948905"/>
            <a:ext cx="135671" cy="0"/>
          </a:xfrm>
          <a:prstGeom prst="straightConnector1">
            <a:avLst/>
          </a:prstGeom>
          <a:ln w="25400">
            <a:solidFill>
              <a:schemeClr val="accent5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Прямая со стрелкой 71"/>
          <p:cNvCxnSpPr/>
          <p:nvPr/>
        </p:nvCxnSpPr>
        <p:spPr>
          <a:xfrm>
            <a:off x="7229490" y="912459"/>
            <a:ext cx="152651" cy="0"/>
          </a:xfrm>
          <a:prstGeom prst="straightConnector1">
            <a:avLst/>
          </a:prstGeom>
          <a:ln w="25400">
            <a:solidFill>
              <a:schemeClr val="accent5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Прямая со стрелкой 72"/>
          <p:cNvCxnSpPr/>
          <p:nvPr/>
        </p:nvCxnSpPr>
        <p:spPr>
          <a:xfrm>
            <a:off x="5495978" y="2652115"/>
            <a:ext cx="0" cy="179786"/>
          </a:xfrm>
          <a:prstGeom prst="straightConnector1">
            <a:avLst/>
          </a:prstGeom>
          <a:ln w="25400">
            <a:solidFill>
              <a:schemeClr val="accent5"/>
            </a:solidFill>
            <a:tailEnd type="arrow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74" name="16-конечная звезда 161"/>
          <p:cNvSpPr/>
          <p:nvPr/>
        </p:nvSpPr>
        <p:spPr>
          <a:xfrm>
            <a:off x="2026985" y="1636332"/>
            <a:ext cx="340948" cy="317363"/>
          </a:xfrm>
          <a:prstGeom prst="irregularSeal2">
            <a:avLst/>
          </a:prstGeom>
          <a:solidFill>
            <a:sysClr val="window" lastClr="FFFFFF"/>
          </a:solidFill>
          <a:ln w="12700" cap="flat" cmpd="sng" algn="ctr">
            <a:solidFill>
              <a:srgbClr val="339933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/>
            <a:r>
              <a:rPr lang="ru-RU" sz="1600" dirty="0">
                <a:solidFill>
                  <a:srgbClr val="215968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1</a:t>
            </a:r>
          </a:p>
        </p:txBody>
      </p:sp>
      <p:sp>
        <p:nvSpPr>
          <p:cNvPr id="75" name="16-конечная звезда 161"/>
          <p:cNvSpPr/>
          <p:nvPr/>
        </p:nvSpPr>
        <p:spPr>
          <a:xfrm>
            <a:off x="8737775" y="4249536"/>
            <a:ext cx="340948" cy="317363"/>
          </a:xfrm>
          <a:prstGeom prst="irregularSeal2">
            <a:avLst/>
          </a:prstGeom>
          <a:solidFill>
            <a:sysClr val="window" lastClr="FFFFFF"/>
          </a:solidFill>
          <a:ln w="12700" cap="flat" cmpd="sng" algn="ctr">
            <a:solidFill>
              <a:srgbClr val="339933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/>
            <a:r>
              <a:rPr lang="ru-RU" sz="1600" dirty="0" smtClean="0">
                <a:solidFill>
                  <a:srgbClr val="215968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4</a:t>
            </a:r>
            <a:endParaRPr lang="ru-RU" sz="1600" dirty="0">
              <a:solidFill>
                <a:srgbClr val="215968"/>
              </a:solid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6" name="16-конечная звезда 161"/>
          <p:cNvSpPr/>
          <p:nvPr/>
        </p:nvSpPr>
        <p:spPr>
          <a:xfrm>
            <a:off x="1245404" y="3843244"/>
            <a:ext cx="340948" cy="317363"/>
          </a:xfrm>
          <a:prstGeom prst="irregularSeal2">
            <a:avLst/>
          </a:prstGeom>
          <a:solidFill>
            <a:sysClr val="window" lastClr="FFFFFF"/>
          </a:solidFill>
          <a:ln w="12700" cap="flat" cmpd="sng" algn="ctr">
            <a:solidFill>
              <a:srgbClr val="339933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/>
            <a:r>
              <a:rPr lang="ru-RU" sz="1600" dirty="0">
                <a:solidFill>
                  <a:srgbClr val="215968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3</a:t>
            </a:r>
          </a:p>
        </p:txBody>
      </p:sp>
      <p:sp>
        <p:nvSpPr>
          <p:cNvPr id="86" name="16-конечная звезда 161"/>
          <p:cNvSpPr/>
          <p:nvPr/>
        </p:nvSpPr>
        <p:spPr>
          <a:xfrm>
            <a:off x="1230070" y="3172845"/>
            <a:ext cx="340948" cy="317363"/>
          </a:xfrm>
          <a:prstGeom prst="irregularSeal2">
            <a:avLst/>
          </a:prstGeom>
          <a:solidFill>
            <a:sysClr val="window" lastClr="FFFFFF"/>
          </a:solidFill>
          <a:ln w="12700" cap="flat" cmpd="sng" algn="ctr">
            <a:solidFill>
              <a:srgbClr val="339933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/>
            <a:r>
              <a:rPr lang="ru-RU" sz="1600" dirty="0">
                <a:solidFill>
                  <a:srgbClr val="215968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1</a:t>
            </a:r>
          </a:p>
        </p:txBody>
      </p:sp>
      <p:cxnSp>
        <p:nvCxnSpPr>
          <p:cNvPr id="55" name="Прямая соединительная линия 54"/>
          <p:cNvCxnSpPr/>
          <p:nvPr/>
        </p:nvCxnSpPr>
        <p:spPr>
          <a:xfrm>
            <a:off x="6920488" y="2729602"/>
            <a:ext cx="1871005" cy="4818"/>
          </a:xfrm>
          <a:prstGeom prst="line">
            <a:avLst/>
          </a:prstGeom>
          <a:ln w="254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16-конечная звезда 161"/>
          <p:cNvSpPr/>
          <p:nvPr/>
        </p:nvSpPr>
        <p:spPr>
          <a:xfrm>
            <a:off x="5745530" y="2310262"/>
            <a:ext cx="340948" cy="317363"/>
          </a:xfrm>
          <a:prstGeom prst="irregularSeal2">
            <a:avLst/>
          </a:prstGeom>
          <a:solidFill>
            <a:sysClr val="window" lastClr="FFFFFF"/>
          </a:solidFill>
          <a:ln w="12700" cap="flat" cmpd="sng" algn="ctr">
            <a:solidFill>
              <a:srgbClr val="339933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/>
            <a:r>
              <a:rPr lang="ru-RU" sz="1600" dirty="0" smtClean="0">
                <a:solidFill>
                  <a:srgbClr val="215968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2</a:t>
            </a:r>
            <a:endParaRPr lang="ru-RU" sz="1600" dirty="0">
              <a:solidFill>
                <a:srgbClr val="215968"/>
              </a:solid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7" name="16-конечная звезда 161"/>
          <p:cNvSpPr/>
          <p:nvPr/>
        </p:nvSpPr>
        <p:spPr>
          <a:xfrm>
            <a:off x="1258166" y="3567949"/>
            <a:ext cx="340948" cy="317363"/>
          </a:xfrm>
          <a:prstGeom prst="irregularSeal2">
            <a:avLst/>
          </a:prstGeom>
          <a:solidFill>
            <a:sysClr val="window" lastClr="FFFFFF"/>
          </a:solidFill>
          <a:ln w="12700" cap="flat" cmpd="sng" algn="ctr">
            <a:solidFill>
              <a:srgbClr val="339933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/>
            <a:r>
              <a:rPr lang="ru-RU" sz="1600" dirty="0" smtClean="0">
                <a:solidFill>
                  <a:srgbClr val="215968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2</a:t>
            </a:r>
            <a:endParaRPr lang="ru-RU" sz="1600" dirty="0">
              <a:solidFill>
                <a:srgbClr val="215968"/>
              </a:solid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8" name="16-конечная звезда 161"/>
          <p:cNvSpPr/>
          <p:nvPr/>
        </p:nvSpPr>
        <p:spPr>
          <a:xfrm>
            <a:off x="1233705" y="4212863"/>
            <a:ext cx="340948" cy="317363"/>
          </a:xfrm>
          <a:prstGeom prst="irregularSeal2">
            <a:avLst/>
          </a:prstGeom>
          <a:solidFill>
            <a:sysClr val="window" lastClr="FFFFFF"/>
          </a:solidFill>
          <a:ln w="12700" cap="flat" cmpd="sng" algn="ctr">
            <a:solidFill>
              <a:srgbClr val="339933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/>
            <a:r>
              <a:rPr lang="ru-RU" sz="1600" dirty="0" smtClean="0">
                <a:solidFill>
                  <a:srgbClr val="215968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4</a:t>
            </a:r>
            <a:endParaRPr lang="ru-RU" sz="1600" dirty="0">
              <a:solidFill>
                <a:srgbClr val="215968"/>
              </a:solid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10857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" grpId="0" animBg="1"/>
      <p:bldP spid="75" grpId="0" animBg="1"/>
      <p:bldP spid="76" grpId="0" animBg="1"/>
      <p:bldP spid="86" grpId="0" animBg="1"/>
      <p:bldP spid="56" grpId="0" animBg="1"/>
      <p:bldP spid="57" grpId="0" animBg="1"/>
      <p:bldP spid="5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Прямоугольник 20"/>
          <p:cNvSpPr/>
          <p:nvPr/>
        </p:nvSpPr>
        <p:spPr>
          <a:xfrm rot="5400000">
            <a:off x="-1913406" y="1918994"/>
            <a:ext cx="4785994" cy="948011"/>
          </a:xfrm>
          <a:prstGeom prst="rect">
            <a:avLst/>
          </a:prstGeom>
          <a:gradFill flip="none" rotWithShape="1">
            <a:gsLst>
              <a:gs pos="64000">
                <a:srgbClr val="0070C0"/>
              </a:gs>
              <a:gs pos="19000">
                <a:srgbClr val="002060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Прямоугольник 21"/>
          <p:cNvSpPr/>
          <p:nvPr/>
        </p:nvSpPr>
        <p:spPr>
          <a:xfrm rot="5400000">
            <a:off x="-2273875" y="2294072"/>
            <a:ext cx="5143496" cy="555366"/>
          </a:xfrm>
          <a:prstGeom prst="rect">
            <a:avLst/>
          </a:prstGeom>
          <a:gradFill flip="none" rotWithShape="1">
            <a:gsLst>
              <a:gs pos="56000">
                <a:srgbClr val="002060"/>
              </a:gs>
              <a:gs pos="90000">
                <a:srgbClr val="002060"/>
              </a:gs>
              <a:gs pos="100000">
                <a:srgbClr val="0070C0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Прямоугольник 22"/>
          <p:cNvSpPr/>
          <p:nvPr/>
        </p:nvSpPr>
        <p:spPr>
          <a:xfrm rot="5400000">
            <a:off x="-1366402" y="2211990"/>
            <a:ext cx="4677983" cy="254008"/>
          </a:xfrm>
          <a:prstGeom prst="rect">
            <a:avLst/>
          </a:prstGeom>
          <a:gradFill flip="none" rotWithShape="1">
            <a:gsLst>
              <a:gs pos="9000">
                <a:srgbClr val="E74106"/>
              </a:gs>
              <a:gs pos="35000">
                <a:srgbClr val="F0742F"/>
              </a:gs>
              <a:gs pos="96000">
                <a:srgbClr val="F9B100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Прямоугольник 23"/>
          <p:cNvSpPr/>
          <p:nvPr/>
        </p:nvSpPr>
        <p:spPr>
          <a:xfrm rot="5400000">
            <a:off x="-2391984" y="2391985"/>
            <a:ext cx="5143496" cy="35953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747" y="269771"/>
            <a:ext cx="612527" cy="746699"/>
          </a:xfrm>
          <a:prstGeom prst="rect">
            <a:avLst/>
          </a:prstGeom>
        </p:spPr>
      </p:pic>
      <p:pic>
        <p:nvPicPr>
          <p:cNvPr id="29" name="Рисунок 28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222" t="2846" r="2294" b="2770"/>
          <a:stretch/>
        </p:blipFill>
        <p:spPr>
          <a:xfrm>
            <a:off x="-59871" y="4299942"/>
            <a:ext cx="1159466" cy="843558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46" r="15548"/>
          <a:stretch/>
        </p:blipFill>
        <p:spPr>
          <a:xfrm>
            <a:off x="258591" y="1286235"/>
            <a:ext cx="972108" cy="951570"/>
          </a:xfrm>
          <a:prstGeom prst="rect">
            <a:avLst/>
          </a:prstGeom>
        </p:spPr>
      </p:pic>
      <p:sp>
        <p:nvSpPr>
          <p:cNvPr id="4" name="Номер слайда 3"/>
          <p:cNvSpPr>
            <a:spLocks noGrp="1"/>
          </p:cNvSpPr>
          <p:nvPr>
            <p:ph type="sldNum" sz="quarter" idx="4294967295"/>
          </p:nvPr>
        </p:nvSpPr>
        <p:spPr>
          <a:xfrm>
            <a:off x="6858000" y="4711737"/>
            <a:ext cx="2133600" cy="273844"/>
          </a:xfrm>
          <a:prstGeom prst="rect">
            <a:avLst/>
          </a:prstGeom>
        </p:spPr>
        <p:txBody>
          <a:bodyPr vert="horz" lIns="68580" tIns="34290" rIns="68580" bIns="34290" rtlCol="0" anchor="ctr"/>
          <a:lstStyle/>
          <a:p>
            <a:fld id="{BDB73AAF-9B73-427B-9824-A0989AA7157C}" type="slidenum">
              <a:rPr lang="ru-RU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/>
              <a:t>6</a:t>
            </a:fld>
            <a:endParaRPr lang="ru-RU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1527923" y="195487"/>
            <a:ext cx="6534725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cap="all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План </a:t>
            </a:r>
            <a:r>
              <a:rPr lang="ru-RU" b="1" cap="all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мероприятий </a:t>
            </a:r>
          </a:p>
          <a:p>
            <a:r>
              <a:rPr lang="ru-RU" sz="1600" b="1" cap="all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 </a:t>
            </a:r>
            <a:r>
              <a:rPr lang="ru-RU" sz="1600" b="1" cap="all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достижению целевого состояния</a:t>
            </a:r>
          </a:p>
        </p:txBody>
      </p:sp>
      <p:graphicFrame>
        <p:nvGraphicFramePr>
          <p:cNvPr id="79" name="Таблица 7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83963600"/>
              </p:ext>
            </p:extLst>
          </p:nvPr>
        </p:nvGraphicFramePr>
        <p:xfrm>
          <a:off x="1230699" y="742950"/>
          <a:ext cx="7597082" cy="4072128"/>
        </p:xfrm>
        <a:graphic>
          <a:graphicData uri="http://schemas.openxmlformats.org/drawingml/2006/table">
            <a:tbl>
              <a:tblPr firstRow="1" firstCol="1" bandRow="1">
                <a:tableStyleId>{22838BEF-8BB2-4498-84A7-C5851F593DF1}</a:tableStyleId>
              </a:tblPr>
              <a:tblGrid>
                <a:gridCol w="217101"/>
                <a:gridCol w="1066800"/>
                <a:gridCol w="1981200"/>
                <a:gridCol w="1524000"/>
                <a:gridCol w="990600"/>
                <a:gridCol w="685800"/>
                <a:gridCol w="1131581"/>
              </a:tblGrid>
              <a:tr h="53340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№ п/п</a:t>
                      </a:r>
                      <a:endParaRPr lang="ru-RU" sz="9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7530" marR="7530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 smtClean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Проблема</a:t>
                      </a:r>
                      <a:endParaRPr lang="ru-RU" sz="9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7530" marR="7530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Коренная проблема</a:t>
                      </a:r>
                      <a:endParaRPr lang="ru-RU" sz="900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530" marR="7530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Мероприятие по приведению в соответствие</a:t>
                      </a:r>
                      <a:endParaRPr lang="ru-RU" sz="9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7530" marR="7530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Ответственный</a:t>
                      </a:r>
                      <a:endParaRPr lang="ru-RU" sz="9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7530" marR="7530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 smtClean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Период  </a:t>
                      </a:r>
                      <a:r>
                        <a:rPr lang="ru-RU" sz="9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реализации</a:t>
                      </a:r>
                      <a:endParaRPr lang="ru-RU" sz="9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7530" marR="7530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 smtClean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Эффект от реализации мероприятия</a:t>
                      </a:r>
                      <a:endParaRPr lang="ru-RU" sz="9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7530" marR="7530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2060"/>
                    </a:solidFill>
                  </a:tcPr>
                </a:tc>
              </a:tr>
              <a:tr h="70348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9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7530" marR="7530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Длительный срок оказания муниципальной услуги</a:t>
                      </a:r>
                      <a:endParaRPr lang="ru-RU" sz="9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530" marR="7530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0" u="none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Наличие излишних административных</a:t>
                      </a:r>
                      <a:r>
                        <a:rPr lang="ru-RU" sz="900" b="0" u="none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барьеров в р</a:t>
                      </a:r>
                      <a:r>
                        <a:rPr lang="ru-RU" sz="900" b="0" i="0" u="none" strike="noStrike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егламенте предоставления муниципальной услуги «Выдача разрешения (дубликата или копии разрешения) на право организации розничного рынка»</a:t>
                      </a:r>
                      <a:r>
                        <a:rPr lang="ru-RU" sz="900" b="0" u="none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который разработан в соответствии  Федеральным законом от 30.12.2006 № 271-ФЗ «О розничных рынках и о внесении изменений в Трудовой кодекс Российской Федерации», снижение доступности получения услуги</a:t>
                      </a:r>
                      <a:endParaRPr lang="ru-RU" sz="900" b="0" u="none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530" marR="7530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900" b="0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7200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Утверждение постановления Администрации ЗАТО Северск «</a:t>
                      </a:r>
                      <a:r>
                        <a:rPr lang="ru-RU" sz="900" b="0" i="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О внесении изменений в постановление Администрации ЗАТО Северск от 27.09.2024 № 3202-па</a:t>
                      </a:r>
                      <a:r>
                        <a:rPr lang="ru-RU" sz="9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900" b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», устанавливающий сокращенный до 15 дней срок предоставления </a:t>
                      </a:r>
                      <a:r>
                        <a:rPr lang="ru-RU" sz="9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муниципальной услуги</a:t>
                      </a:r>
                    </a:p>
                    <a:p>
                      <a:pPr marL="7200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9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530" marR="7530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Кильчинская Я.Ю.</a:t>
                      </a:r>
                      <a:endParaRPr lang="ru-RU" sz="9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530" marR="7530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14.02.2026 -30.04.2026</a:t>
                      </a:r>
                      <a:endParaRPr lang="ru-RU" sz="9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530" marR="7530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Сокращение срока оказания услуги </a:t>
                      </a:r>
                      <a:endParaRPr lang="ru-RU" sz="9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530" marR="7530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70348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 smtClean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2</a:t>
                      </a:r>
                      <a:endParaRPr lang="ru-RU" sz="9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7530" marR="7530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720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900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720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 предусмотрена </a:t>
                      </a:r>
                      <a:r>
                        <a:rPr lang="ru-RU" sz="9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обязанность при приеме заявления на получение услуги проинформировать заявителя о действиях, которые от него ожидаются в рамках получения </a:t>
                      </a:r>
                      <a:r>
                        <a:rPr lang="ru-RU" sz="9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услуги</a:t>
                      </a:r>
                      <a:endParaRPr lang="ru-RU" sz="9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7530" marR="7530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Отсутствие</a:t>
                      </a:r>
                      <a:r>
                        <a:rPr lang="ru-RU" sz="9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у получателя услуги информации о порядке, условиях и действиях которые от него ожидаются на каждом этапе предоставления услуги.</a:t>
                      </a:r>
                      <a:endParaRPr lang="ru-RU" sz="9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530" marR="7530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720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Утверждение распоряжения Администрации ЗАТО Северск «О мероприятиях по внедрению </a:t>
                      </a:r>
                      <a:r>
                        <a:rPr lang="ru-RU" sz="9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клиентоцентричности</a:t>
                      </a:r>
                      <a:r>
                        <a:rPr lang="ru-RU" sz="9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», закрепляющих обязанность лица ответственного за предоставление услуги информировать заявителя о действиях, которые от него ожидаются в рамках получения услуги</a:t>
                      </a:r>
                      <a:endParaRPr lang="ru-RU" sz="9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7530" marR="7530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Кильчинская Я.Ю.</a:t>
                      </a:r>
                      <a:endParaRPr lang="ru-RU" sz="9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7530" marR="7530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12.01.2026</a:t>
                      </a:r>
                      <a:r>
                        <a:rPr lang="ru-RU" sz="900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- 1</a:t>
                      </a:r>
                      <a:r>
                        <a:rPr lang="ru-RU" sz="9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9.03.2026</a:t>
                      </a:r>
                      <a:endParaRPr lang="ru-RU" sz="9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7530" marR="7530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Заявитель проинформирован о предстоящих шагах и действиях, которые он должен совершить на каждом шаге при получении услуги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9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7530" marR="7530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68868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Прямоугольник 20"/>
          <p:cNvSpPr/>
          <p:nvPr/>
        </p:nvSpPr>
        <p:spPr>
          <a:xfrm rot="5400000">
            <a:off x="-1913406" y="1918994"/>
            <a:ext cx="4785994" cy="948011"/>
          </a:xfrm>
          <a:prstGeom prst="rect">
            <a:avLst/>
          </a:prstGeom>
          <a:gradFill flip="none" rotWithShape="1">
            <a:gsLst>
              <a:gs pos="64000">
                <a:srgbClr val="0070C0"/>
              </a:gs>
              <a:gs pos="19000">
                <a:srgbClr val="002060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Прямоугольник 21"/>
          <p:cNvSpPr/>
          <p:nvPr/>
        </p:nvSpPr>
        <p:spPr>
          <a:xfrm rot="5400000">
            <a:off x="-2273875" y="2294072"/>
            <a:ext cx="5143496" cy="555366"/>
          </a:xfrm>
          <a:prstGeom prst="rect">
            <a:avLst/>
          </a:prstGeom>
          <a:gradFill flip="none" rotWithShape="1">
            <a:gsLst>
              <a:gs pos="56000">
                <a:srgbClr val="002060"/>
              </a:gs>
              <a:gs pos="90000">
                <a:srgbClr val="002060"/>
              </a:gs>
              <a:gs pos="100000">
                <a:srgbClr val="0070C0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Прямоугольник 22"/>
          <p:cNvSpPr/>
          <p:nvPr/>
        </p:nvSpPr>
        <p:spPr>
          <a:xfrm rot="5400000">
            <a:off x="-1366402" y="2211990"/>
            <a:ext cx="4677983" cy="254008"/>
          </a:xfrm>
          <a:prstGeom prst="rect">
            <a:avLst/>
          </a:prstGeom>
          <a:gradFill flip="none" rotWithShape="1">
            <a:gsLst>
              <a:gs pos="9000">
                <a:srgbClr val="E74106"/>
              </a:gs>
              <a:gs pos="35000">
                <a:srgbClr val="F0742F"/>
              </a:gs>
              <a:gs pos="96000">
                <a:srgbClr val="F9B100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Прямоугольник 23"/>
          <p:cNvSpPr/>
          <p:nvPr/>
        </p:nvSpPr>
        <p:spPr>
          <a:xfrm rot="5400000">
            <a:off x="-2391984" y="2391985"/>
            <a:ext cx="5143496" cy="35953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747" y="269771"/>
            <a:ext cx="612527" cy="746699"/>
          </a:xfrm>
          <a:prstGeom prst="rect">
            <a:avLst/>
          </a:prstGeom>
        </p:spPr>
      </p:pic>
      <p:pic>
        <p:nvPicPr>
          <p:cNvPr id="29" name="Рисунок 28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222" t="2846" r="2294" b="2770"/>
          <a:stretch/>
        </p:blipFill>
        <p:spPr>
          <a:xfrm>
            <a:off x="-59871" y="4299942"/>
            <a:ext cx="1159466" cy="843558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46" r="15548"/>
          <a:stretch/>
        </p:blipFill>
        <p:spPr>
          <a:xfrm>
            <a:off x="258591" y="1286235"/>
            <a:ext cx="972108" cy="951570"/>
          </a:xfrm>
          <a:prstGeom prst="rect">
            <a:avLst/>
          </a:prstGeom>
        </p:spPr>
      </p:pic>
      <p:sp>
        <p:nvSpPr>
          <p:cNvPr id="4" name="Номер слайда 3"/>
          <p:cNvSpPr>
            <a:spLocks noGrp="1"/>
          </p:cNvSpPr>
          <p:nvPr>
            <p:ph type="sldNum" sz="quarter" idx="4294967295"/>
          </p:nvPr>
        </p:nvSpPr>
        <p:spPr>
          <a:xfrm>
            <a:off x="6840252" y="4759369"/>
            <a:ext cx="2133600" cy="273844"/>
          </a:xfrm>
          <a:prstGeom prst="rect">
            <a:avLst/>
          </a:prstGeom>
        </p:spPr>
        <p:txBody>
          <a:bodyPr vert="horz" lIns="68580" tIns="34290" rIns="68580" bIns="34290" rtlCol="0" anchor="ctr"/>
          <a:lstStyle/>
          <a:p>
            <a:fld id="{BDB73AAF-9B73-427B-9824-A0989AA7157C}" type="slidenum">
              <a:rPr lang="ru-RU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/>
              <a:t>7</a:t>
            </a:fld>
            <a:endParaRPr lang="ru-RU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79" name="Таблица 7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22156806"/>
              </p:ext>
            </p:extLst>
          </p:nvPr>
        </p:nvGraphicFramePr>
        <p:xfrm>
          <a:off x="1307915" y="57150"/>
          <a:ext cx="7584567" cy="2681478"/>
        </p:xfrm>
        <a:graphic>
          <a:graphicData uri="http://schemas.openxmlformats.org/drawingml/2006/table">
            <a:tbl>
              <a:tblPr firstRow="1" firstCol="1" bandRow="1">
                <a:tableStyleId>{22838BEF-8BB2-4498-84A7-C5851F593DF1}</a:tableStyleId>
              </a:tblPr>
              <a:tblGrid>
                <a:gridCol w="216085"/>
                <a:gridCol w="914400"/>
                <a:gridCol w="1524000"/>
                <a:gridCol w="2057400"/>
                <a:gridCol w="1066800"/>
                <a:gridCol w="685800"/>
                <a:gridCol w="1120082"/>
              </a:tblGrid>
              <a:tr h="66055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№ п/п</a:t>
                      </a:r>
                      <a:endParaRPr lang="ru-RU" sz="9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7530" marR="7530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параметра, по которому присутствует </a:t>
                      </a:r>
                      <a:r>
                        <a:rPr lang="ru-RU" sz="900" dirty="0" smtClean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несоответствие </a:t>
                      </a:r>
                      <a:endParaRPr lang="ru-RU" sz="9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7530" marR="7530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Коренная проблема</a:t>
                      </a:r>
                    </a:p>
                    <a:p>
                      <a:endParaRPr lang="ru-RU" dirty="0"/>
                    </a:p>
                  </a:txBody>
                  <a:tcPr marL="7530" marR="7530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Мероприятие по приведению в соответствие</a:t>
                      </a:r>
                      <a:endParaRPr lang="ru-RU" sz="9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7530" marR="7530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Ответственный</a:t>
                      </a:r>
                      <a:endParaRPr lang="ru-RU" sz="9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7530" marR="7530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 smtClean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Период  </a:t>
                      </a:r>
                      <a:r>
                        <a:rPr lang="ru-RU" sz="9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реализации</a:t>
                      </a:r>
                      <a:endParaRPr lang="ru-RU" sz="9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7530" marR="7530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 smtClean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Эффект от реализации мероприятия</a:t>
                      </a:r>
                      <a:endParaRPr lang="ru-RU" sz="9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7530" marR="7530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2060"/>
                    </a:solidFill>
                  </a:tcPr>
                </a:tc>
              </a:tr>
              <a:tr h="787246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3</a:t>
                      </a:r>
                      <a:endParaRPr lang="ru-RU" sz="9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7530" marR="7530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7200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900" kern="1200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marL="7200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Не определены условия, при которых услуга проверяется на соответствие потребностям клиентов и при необходимости направляется на реинжиниринг</a:t>
                      </a:r>
                    </a:p>
                    <a:p>
                      <a:pPr marL="7200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9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7530" marR="7530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72000"/>
                      <a:r>
                        <a:rPr lang="ru-RU" sz="9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Отсутствует правовое регулирование возможности определения условий, при которых  услуга проверяется на соответствие потребностям лиц получающих</a:t>
                      </a:r>
                      <a:r>
                        <a:rPr lang="ru-RU" sz="9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услугу.</a:t>
                      </a:r>
                      <a:endParaRPr lang="ru-RU" sz="9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530" marR="7530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720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Определение ответственных лиц за качество оказания муниципальной услуги</a:t>
                      </a:r>
                    </a:p>
                  </a:txBody>
                  <a:tcPr marL="7530" marR="7530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Кильчинская Я.Ю.</a:t>
                      </a:r>
                      <a:endParaRPr lang="ru-RU" sz="9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7530" marR="7530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  17.02.2026 -20.03.2026</a:t>
                      </a:r>
                      <a:endParaRPr lang="ru-RU" sz="9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7530" marR="7530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Определены порядок и условия проверки услуги на соответствие потребностям заявителей и при необходимости направление ее на реинжиниринг</a:t>
                      </a:r>
                      <a:endParaRPr lang="ru-RU" sz="900" b="0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7530" marR="7530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78932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 marL="7530" marR="7530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720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Определение условий и порядка проведения проверки процесса оказания муниципальной услуги на соответствие потребностям клиентов</a:t>
                      </a:r>
                    </a:p>
                  </a:txBody>
                  <a:tcPr marL="7530" marR="7530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17.02.2026 -20.03.2026</a:t>
                      </a:r>
                      <a:endParaRPr lang="ru-RU" sz="9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7530" marR="7530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9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7530" marR="7530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28721879"/>
              </p:ext>
            </p:extLst>
          </p:nvPr>
        </p:nvGraphicFramePr>
        <p:xfrm>
          <a:off x="1307915" y="2713356"/>
          <a:ext cx="7584568" cy="1821208"/>
        </p:xfrm>
        <a:graphic>
          <a:graphicData uri="http://schemas.openxmlformats.org/drawingml/2006/table">
            <a:tbl>
              <a:tblPr firstRow="1" firstCol="1" bandRow="1">
                <a:tableStyleId>{22838BEF-8BB2-4498-84A7-C5851F593DF1}</a:tableStyleId>
              </a:tblPr>
              <a:tblGrid>
                <a:gridCol w="215729"/>
                <a:gridCol w="912894"/>
                <a:gridCol w="1521489"/>
                <a:gridCol w="2054011"/>
                <a:gridCol w="1074562"/>
                <a:gridCol w="685800"/>
                <a:gridCol w="1120083"/>
              </a:tblGrid>
              <a:tr h="559336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 smtClean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4</a:t>
                      </a:r>
                      <a:endParaRPr lang="ru-RU" sz="9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7530" marR="7530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720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 предусмотрена </a:t>
                      </a:r>
                      <a:r>
                        <a:rPr lang="ru-RU" sz="9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возможность оставить обратную связь об услуге во всех точках ее предоставления</a:t>
                      </a:r>
                      <a:endParaRPr lang="ru-RU" sz="900" b="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7530" marR="7530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72000"/>
                      <a:r>
                        <a:rPr lang="ru-RU" sz="9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Недостаток взаимодействия</a:t>
                      </a:r>
                      <a:r>
                        <a:rPr lang="ru-RU" sz="900" b="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с лицами получающими (получившими) услугу и как следствие отсутствие  мнения лиц о возможности улучшения процессов предоставления услуги.</a:t>
                      </a:r>
                      <a:endParaRPr lang="ru-RU" sz="9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530" marR="7530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720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0" dirty="0" smtClean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Разработка анкеты обратной связи для получателей муниципальной услуги</a:t>
                      </a:r>
                      <a:endParaRPr lang="ru-RU" sz="900" b="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7530" marR="7530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Олейников А.В.</a:t>
                      </a:r>
                      <a:endParaRPr lang="ru-RU" sz="900" b="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7530" marR="7530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22.01.2026 - 27.03.2026</a:t>
                      </a:r>
                      <a:endParaRPr lang="ru-RU" sz="900" b="0" dirty="0" smtClean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7530" marR="7530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0" dirty="0" smtClean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Заявитель в любой точке предоставления муниципальной услуги имеет</a:t>
                      </a:r>
                      <a:r>
                        <a:rPr lang="ru-RU" sz="900" b="0" baseline="0" dirty="0" smtClean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 возможность оставить обратную связь</a:t>
                      </a:r>
                      <a:endParaRPr lang="ru-RU" sz="900" b="0" dirty="0" smtClean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7530" marR="7530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80955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 marL="7530" marR="7530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720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Проработка и размещение </a:t>
                      </a:r>
                      <a:r>
                        <a:rPr lang="ru-RU" sz="9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 официальном сайте </a:t>
                      </a:r>
                      <a:r>
                        <a:rPr lang="ru-RU" sz="900" b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Администрации</a:t>
                      </a:r>
                      <a:r>
                        <a:rPr lang="ru-RU" sz="900" b="0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ЗАТО Северск </a:t>
                      </a:r>
                      <a:r>
                        <a:rPr lang="ru-RU" sz="900" b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9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опросника для оценки качества оказания муниципальной услуги, размещение QR-кода со ссылкой на опросник в местах оказания </a:t>
                      </a:r>
                      <a:r>
                        <a:rPr lang="ru-RU" sz="900" b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услуги</a:t>
                      </a:r>
                    </a:p>
                    <a:p>
                      <a:pPr marL="720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900" b="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7530" marR="7530" marT="0" marB="0" anchor="ctr"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Олейников А.В.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0" dirty="0" smtClean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Кильчинская Я.Ю.</a:t>
                      </a:r>
                      <a:endParaRPr lang="ru-RU" sz="900" b="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7530" marR="7530" marT="0" marB="0" anchor="ctr"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22.01.2026 - 27.03.2026</a:t>
                      </a:r>
                      <a:endParaRPr lang="ru-RU" sz="900" b="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7530" marR="7530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9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7530" marR="7530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839164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Рисунок 25"/>
          <p:cNvPicPr/>
          <p:nvPr/>
        </p:nvPicPr>
        <p:blipFill rotWithShape="1">
          <a:blip r:embed="rId3"/>
          <a:srcRect l="687" t="18359" r="20561" b="4789"/>
          <a:stretch/>
        </p:blipFill>
        <p:spPr bwMode="auto">
          <a:xfrm>
            <a:off x="1199532" y="897286"/>
            <a:ext cx="3463316" cy="2069657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21" name="Прямоугольник 20"/>
          <p:cNvSpPr/>
          <p:nvPr/>
        </p:nvSpPr>
        <p:spPr>
          <a:xfrm rot="5400000">
            <a:off x="-1913406" y="1918994"/>
            <a:ext cx="4785994" cy="948011"/>
          </a:xfrm>
          <a:prstGeom prst="rect">
            <a:avLst/>
          </a:prstGeom>
          <a:gradFill flip="none" rotWithShape="1">
            <a:gsLst>
              <a:gs pos="64000">
                <a:srgbClr val="0070C0"/>
              </a:gs>
              <a:gs pos="19000">
                <a:srgbClr val="002060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Прямоугольник 21"/>
          <p:cNvSpPr/>
          <p:nvPr/>
        </p:nvSpPr>
        <p:spPr>
          <a:xfrm rot="5400000">
            <a:off x="-2273875" y="2294072"/>
            <a:ext cx="5143496" cy="555366"/>
          </a:xfrm>
          <a:prstGeom prst="rect">
            <a:avLst/>
          </a:prstGeom>
          <a:gradFill flip="none" rotWithShape="1">
            <a:gsLst>
              <a:gs pos="56000">
                <a:srgbClr val="002060"/>
              </a:gs>
              <a:gs pos="90000">
                <a:srgbClr val="002060"/>
              </a:gs>
              <a:gs pos="100000">
                <a:srgbClr val="0070C0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Прямоугольник 22"/>
          <p:cNvSpPr/>
          <p:nvPr/>
        </p:nvSpPr>
        <p:spPr>
          <a:xfrm rot="5400000">
            <a:off x="-1366402" y="2211990"/>
            <a:ext cx="4677983" cy="254008"/>
          </a:xfrm>
          <a:prstGeom prst="rect">
            <a:avLst/>
          </a:prstGeom>
          <a:gradFill flip="none" rotWithShape="1">
            <a:gsLst>
              <a:gs pos="9000">
                <a:srgbClr val="E74106"/>
              </a:gs>
              <a:gs pos="35000">
                <a:srgbClr val="F0742F"/>
              </a:gs>
              <a:gs pos="96000">
                <a:srgbClr val="F9B100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Прямоугольник 23"/>
          <p:cNvSpPr/>
          <p:nvPr/>
        </p:nvSpPr>
        <p:spPr>
          <a:xfrm rot="5400000">
            <a:off x="-2391984" y="2391985"/>
            <a:ext cx="5143496" cy="35953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747" y="269771"/>
            <a:ext cx="612527" cy="746699"/>
          </a:xfrm>
          <a:prstGeom prst="rect">
            <a:avLst/>
          </a:prstGeom>
        </p:spPr>
      </p:pic>
      <p:pic>
        <p:nvPicPr>
          <p:cNvPr id="29" name="Рисунок 28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222" t="2846" r="2294" b="2770"/>
          <a:stretch/>
        </p:blipFill>
        <p:spPr>
          <a:xfrm>
            <a:off x="-59871" y="4299942"/>
            <a:ext cx="1159466" cy="843558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46" r="15548"/>
          <a:stretch/>
        </p:blipFill>
        <p:spPr>
          <a:xfrm>
            <a:off x="258591" y="1286235"/>
            <a:ext cx="972108" cy="951570"/>
          </a:xfrm>
          <a:prstGeom prst="rect">
            <a:avLst/>
          </a:prstGeom>
        </p:spPr>
      </p:pic>
      <p:sp>
        <p:nvSpPr>
          <p:cNvPr id="4" name="Номер слайда 3"/>
          <p:cNvSpPr>
            <a:spLocks noGrp="1"/>
          </p:cNvSpPr>
          <p:nvPr>
            <p:ph type="sldNum" sz="quarter" idx="4294967295"/>
          </p:nvPr>
        </p:nvSpPr>
        <p:spPr>
          <a:xfrm>
            <a:off x="6840252" y="4759369"/>
            <a:ext cx="2133600" cy="273844"/>
          </a:xfrm>
          <a:prstGeom prst="rect">
            <a:avLst/>
          </a:prstGeom>
        </p:spPr>
        <p:txBody>
          <a:bodyPr vert="horz" lIns="68580" tIns="34290" rIns="68580" bIns="34290" rtlCol="0" anchor="ctr"/>
          <a:lstStyle/>
          <a:p>
            <a:fld id="{BDB73AAF-9B73-427B-9824-A0989AA7157C}" type="slidenum">
              <a:rPr lang="ru-RU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/>
              <a:t>8</a:t>
            </a:fld>
            <a:endParaRPr lang="ru-RU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570412" y="0"/>
            <a:ext cx="65347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cap="all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ЗАКРЫТИЕ РЕЗУЛЬТАТА И ЗАВЕРШЕНИЕ ПРОЕКТА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7"/>
          <a:srcRect l="9799" t="8067" r="1516" b="4783"/>
          <a:stretch/>
        </p:blipFill>
        <p:spPr>
          <a:xfrm>
            <a:off x="4734018" y="878482"/>
            <a:ext cx="4212469" cy="2069657"/>
          </a:xfrm>
          <a:prstGeom prst="rect">
            <a:avLst/>
          </a:prstGeom>
        </p:spPr>
      </p:pic>
      <p:grpSp>
        <p:nvGrpSpPr>
          <p:cNvPr id="39" name="Группа 38"/>
          <p:cNvGrpSpPr/>
          <p:nvPr/>
        </p:nvGrpSpPr>
        <p:grpSpPr>
          <a:xfrm rot="1479663">
            <a:off x="4962223" y="1234611"/>
            <a:ext cx="2460861" cy="848293"/>
            <a:chOff x="-11161" y="1008444"/>
            <a:chExt cx="1863016" cy="1131057"/>
          </a:xfrm>
        </p:grpSpPr>
        <p:cxnSp>
          <p:nvCxnSpPr>
            <p:cNvPr id="40" name="Прямая соединительная линия 39"/>
            <p:cNvCxnSpPr/>
            <p:nvPr/>
          </p:nvCxnSpPr>
          <p:spPr>
            <a:xfrm>
              <a:off x="1703507" y="1160748"/>
              <a:ext cx="72013" cy="252028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41" name="Прямая соединительная линия 40"/>
            <p:cNvCxnSpPr/>
            <p:nvPr/>
          </p:nvCxnSpPr>
          <p:spPr>
            <a:xfrm rot="20120337" flipH="1">
              <a:off x="1725336" y="1008444"/>
              <a:ext cx="126519" cy="374944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42" name="Прямая соединительная линия 41"/>
            <p:cNvCxnSpPr/>
            <p:nvPr/>
          </p:nvCxnSpPr>
          <p:spPr>
            <a:xfrm rot="20120337" flipH="1">
              <a:off x="-11161" y="2139501"/>
              <a:ext cx="1775902" cy="0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</p:grpSp>
      <p:grpSp>
        <p:nvGrpSpPr>
          <p:cNvPr id="30" name="Группа 29"/>
          <p:cNvGrpSpPr/>
          <p:nvPr/>
        </p:nvGrpSpPr>
        <p:grpSpPr>
          <a:xfrm rot="1479663">
            <a:off x="3442038" y="857487"/>
            <a:ext cx="1153333" cy="575549"/>
            <a:chOff x="998561" y="988119"/>
            <a:chExt cx="873140" cy="767399"/>
          </a:xfrm>
        </p:grpSpPr>
        <p:cxnSp>
          <p:nvCxnSpPr>
            <p:cNvPr id="31" name="Прямая соединительная линия 30"/>
            <p:cNvCxnSpPr/>
            <p:nvPr/>
          </p:nvCxnSpPr>
          <p:spPr>
            <a:xfrm>
              <a:off x="1703507" y="1160748"/>
              <a:ext cx="72013" cy="252028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32" name="Прямая соединительная линия 31"/>
            <p:cNvCxnSpPr/>
            <p:nvPr/>
          </p:nvCxnSpPr>
          <p:spPr>
            <a:xfrm rot="20120337" flipH="1">
              <a:off x="1734947" y="988119"/>
              <a:ext cx="136754" cy="400483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36" name="Прямая соединительная линия 35"/>
            <p:cNvCxnSpPr/>
            <p:nvPr/>
          </p:nvCxnSpPr>
          <p:spPr>
            <a:xfrm rot="20120337" flipH="1">
              <a:off x="998561" y="1755518"/>
              <a:ext cx="439531" cy="0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</p:grpSp>
      <p:pic>
        <p:nvPicPr>
          <p:cNvPr id="28" name="Рисунок 27"/>
          <p:cNvPicPr/>
          <p:nvPr/>
        </p:nvPicPr>
        <p:blipFill rotWithShape="1">
          <a:blip r:embed="rId8"/>
          <a:srcRect t="19100" b="44099"/>
          <a:stretch/>
        </p:blipFill>
        <p:spPr bwMode="auto">
          <a:xfrm>
            <a:off x="1199532" y="3043738"/>
            <a:ext cx="7696247" cy="1715631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grpSp>
        <p:nvGrpSpPr>
          <p:cNvPr id="45" name="Группа 44"/>
          <p:cNvGrpSpPr/>
          <p:nvPr/>
        </p:nvGrpSpPr>
        <p:grpSpPr>
          <a:xfrm rot="1479663">
            <a:off x="8795694" y="4394971"/>
            <a:ext cx="200168" cy="296566"/>
            <a:chOff x="1669962" y="900781"/>
            <a:chExt cx="151539" cy="395421"/>
          </a:xfrm>
        </p:grpSpPr>
        <p:cxnSp>
          <p:nvCxnSpPr>
            <p:cNvPr id="46" name="Прямая соединительная линия 45"/>
            <p:cNvCxnSpPr/>
            <p:nvPr/>
          </p:nvCxnSpPr>
          <p:spPr>
            <a:xfrm>
              <a:off x="1669962" y="1044174"/>
              <a:ext cx="72013" cy="252028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47" name="Прямая соединительная линия 46"/>
            <p:cNvCxnSpPr/>
            <p:nvPr/>
          </p:nvCxnSpPr>
          <p:spPr>
            <a:xfrm rot="20120337" flipH="1">
              <a:off x="1692896" y="900781"/>
              <a:ext cx="128605" cy="364804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</p:grpSp>
      <p:sp>
        <p:nvSpPr>
          <p:cNvPr id="2" name="Прямоугольник 1"/>
          <p:cNvSpPr/>
          <p:nvPr/>
        </p:nvSpPr>
        <p:spPr>
          <a:xfrm>
            <a:off x="1170763" y="505705"/>
            <a:ext cx="7775723" cy="369332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FF0000"/>
                </a:solidFill>
                <a:cs typeface="Times New Roman" panose="02020603050405020304" pitchFamily="18" charset="0"/>
              </a:rPr>
              <a:t>Срок оказания муниципальной услуги сокращён в 2 раза </a:t>
            </a:r>
            <a:endParaRPr lang="ru-RU" dirty="0">
              <a:solidFill>
                <a:srgbClr val="FF0000"/>
              </a:solidFill>
            </a:endParaRPr>
          </a:p>
        </p:txBody>
      </p:sp>
      <p:grpSp>
        <p:nvGrpSpPr>
          <p:cNvPr id="27" name="Группа 26"/>
          <p:cNvGrpSpPr/>
          <p:nvPr/>
        </p:nvGrpSpPr>
        <p:grpSpPr>
          <a:xfrm rot="1479663">
            <a:off x="6602630" y="290453"/>
            <a:ext cx="1129138" cy="605778"/>
            <a:chOff x="990596" y="883636"/>
            <a:chExt cx="854823" cy="807704"/>
          </a:xfrm>
        </p:grpSpPr>
        <p:cxnSp>
          <p:nvCxnSpPr>
            <p:cNvPr id="33" name="Прямая соединительная линия 32"/>
            <p:cNvCxnSpPr/>
            <p:nvPr/>
          </p:nvCxnSpPr>
          <p:spPr>
            <a:xfrm>
              <a:off x="1696041" y="1073884"/>
              <a:ext cx="72013" cy="252028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34" name="Прямая соединительная линия 33"/>
            <p:cNvCxnSpPr/>
            <p:nvPr/>
          </p:nvCxnSpPr>
          <p:spPr>
            <a:xfrm rot="20120337" flipH="1">
              <a:off x="1708665" y="883636"/>
              <a:ext cx="136754" cy="400483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35" name="Прямая соединительная линия 34"/>
            <p:cNvCxnSpPr/>
            <p:nvPr/>
          </p:nvCxnSpPr>
          <p:spPr>
            <a:xfrm rot="20120337" flipH="1" flipV="1">
              <a:off x="990596" y="1677788"/>
              <a:ext cx="649399" cy="13552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6947661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fImNG_GmWE.1nzImwZL1Zg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fImNG_GmWE.1nzImwZL1Zg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fImNG_GmWE.1nzImwZL1Zg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fImNG_GmWE.1nzImwZL1Zg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fImNG_GmWE.1nzImwZL1Zg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fImNG_GmWE.1nzImwZL1Zg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fImNG_GmWE.1nzImwZL1Zg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fImNG_GmWE.1nzImwZL1Zg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fImNG_GmWE.1nzImwZL1Zg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fImNG_GmWE.1nzImwZL1Zg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14318</TotalTime>
  <Words>1175</Words>
  <Application>Microsoft Office PowerPoint</Application>
  <PresentationFormat>Экран (16:9)</PresentationFormat>
  <Paragraphs>160</Paragraphs>
  <Slides>8</Slides>
  <Notes>5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4" baseType="lpstr">
      <vt:lpstr>Arial</vt:lpstr>
      <vt:lpstr>Calibri</vt:lpstr>
      <vt:lpstr>Cambria</vt:lpstr>
      <vt:lpstr>Microsoft Sans Serif</vt:lpstr>
      <vt:lpstr>Times New Roman</vt:lpstr>
      <vt:lpstr>Office Theme</vt:lpstr>
      <vt:lpstr>Оптимизация процесса «Выдача разрешения (дубликата или копии разрешения) на право организации розничного рынка»</vt:lpstr>
      <vt:lpstr>Презентация PowerPoint</vt:lpstr>
      <vt:lpstr>Обоснование выбора: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 Оптимизация процесса ведения архивного дела N COLOMBIA</dc:title>
  <dc:creator>Mi</dc:creator>
  <cp:lastModifiedBy>Трапезников В.Ю.</cp:lastModifiedBy>
  <cp:revision>159</cp:revision>
  <cp:lastPrinted>2026-04-08T06:34:08Z</cp:lastPrinted>
  <dcterms:created xsi:type="dcterms:W3CDTF">2025-11-18T06:59:19Z</dcterms:created>
  <dcterms:modified xsi:type="dcterms:W3CDTF">2026-04-28T04:35:53Z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2025-11-17T00:00:00Z</vt:filetime>
  </property>
  <property fmtid="{D5CDD505-2E9C-101B-9397-08002B2CF9AE}" pid="3" name="Creator">
    <vt:lpwstr>Microsoft® PowerPoint® 2016</vt:lpwstr>
  </property>
  <property fmtid="{D5CDD505-2E9C-101B-9397-08002B2CF9AE}" pid="4" name="LastSaved">
    <vt:filetime>2025-11-18T00:00:00Z</vt:filetime>
  </property>
  <property fmtid="{D5CDD505-2E9C-101B-9397-08002B2CF9AE}" pid="5" name="Producer">
    <vt:lpwstr>Microsoft® PowerPoint® 2016</vt:lpwstr>
  </property>
</Properties>
</file>