
<file path=[Content_Types].xml><?xml version="1.0" encoding="utf-8"?>
<Types xmlns="http://schemas.openxmlformats.org/package/2006/content-types">
  <Default Extension="bin" ContentType="application/vnd.openxmlformats-officedocument.oleObject"/>
  <Default Extension="emf" ContentType="image/x-emf"/>
  <Default Extension="jpeg" ContentType="image/jpeg"/>
  <Default Extension="jpg" ContentType="image/png"/>
  <Default Extension="png" ContentType="image/png"/>
  <Default Extension="rels" ContentType="application/vnd.openxmlformats-package.relationships+xml"/>
  <Default Extension="vml" ContentType="application/vnd.openxmlformats-officedocument.vmlDrawing"/>
  <Default Extension="xlsx" ContentType="application/vnd.openxmlformats-officedocument.spreadsheetml.sheet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4"/>
  </p:notesMasterIdLst>
  <p:sldIdLst>
    <p:sldId id="256" r:id="rId2"/>
    <p:sldId id="276" r:id="rId3"/>
    <p:sldId id="257" r:id="rId4"/>
    <p:sldId id="272" r:id="rId5"/>
    <p:sldId id="264" r:id="rId6"/>
    <p:sldId id="275" r:id="rId7"/>
    <p:sldId id="267" r:id="rId8"/>
    <p:sldId id="268" r:id="rId9"/>
    <p:sldId id="269" r:id="rId10"/>
    <p:sldId id="270" r:id="rId11"/>
    <p:sldId id="260" r:id="rId12"/>
    <p:sldId id="274" r:id="rId13"/>
  </p:sldIdLst>
  <p:sldSz cx="9144000" cy="6858000" type="screen4x3"/>
  <p:notesSz cx="9144000" cy="6858000"/>
  <p:defaultTextStyle>
    <a:defPPr>
      <a:defRPr lang="ru-RU"/>
    </a:defPPr>
    <a:lvl1pPr algn="l">
      <a:spcBef>
        <a:spcPts val="0"/>
      </a:spcBef>
      <a:spcAft>
        <a:spcPts val="0"/>
      </a:spcAft>
      <a:defRPr>
        <a:solidFill>
          <a:schemeClr val="tx1"/>
        </a:solidFill>
        <a:latin typeface="Arial"/>
        <a:ea typeface="+mn-ea"/>
        <a:cs typeface="+mn-cs"/>
      </a:defRPr>
    </a:lvl1pPr>
    <a:lvl2pPr marL="457200" algn="l">
      <a:spcBef>
        <a:spcPts val="0"/>
      </a:spcBef>
      <a:spcAft>
        <a:spcPts val="0"/>
      </a:spcAft>
      <a:defRPr>
        <a:solidFill>
          <a:schemeClr val="tx1"/>
        </a:solidFill>
        <a:latin typeface="Arial"/>
        <a:ea typeface="+mn-ea"/>
        <a:cs typeface="+mn-cs"/>
      </a:defRPr>
    </a:lvl2pPr>
    <a:lvl3pPr marL="914400" algn="l">
      <a:spcBef>
        <a:spcPts val="0"/>
      </a:spcBef>
      <a:spcAft>
        <a:spcPts val="0"/>
      </a:spcAft>
      <a:defRPr>
        <a:solidFill>
          <a:schemeClr val="tx1"/>
        </a:solidFill>
        <a:latin typeface="Arial"/>
        <a:ea typeface="+mn-ea"/>
        <a:cs typeface="+mn-cs"/>
      </a:defRPr>
    </a:lvl3pPr>
    <a:lvl4pPr marL="1371600" algn="l">
      <a:spcBef>
        <a:spcPts val="0"/>
      </a:spcBef>
      <a:spcAft>
        <a:spcPts val="0"/>
      </a:spcAft>
      <a:defRPr>
        <a:solidFill>
          <a:schemeClr val="tx1"/>
        </a:solidFill>
        <a:latin typeface="Arial"/>
        <a:ea typeface="+mn-ea"/>
        <a:cs typeface="+mn-cs"/>
      </a:defRPr>
    </a:lvl4pPr>
    <a:lvl5pPr marL="1828800" algn="l">
      <a:spcBef>
        <a:spcPts val="0"/>
      </a:spcBef>
      <a:spcAft>
        <a:spcPts val="0"/>
      </a:spcAft>
      <a:defRPr>
        <a:solidFill>
          <a:schemeClr val="tx1"/>
        </a:solidFill>
        <a:latin typeface="Arial"/>
        <a:ea typeface="+mn-ea"/>
        <a:cs typeface="+mn-cs"/>
      </a:defRPr>
    </a:lvl5pPr>
    <a:lvl6pPr marL="2286000" algn="l" defTabSz="914400">
      <a:defRPr>
        <a:solidFill>
          <a:schemeClr val="tx1"/>
        </a:solidFill>
        <a:latin typeface="Arial"/>
        <a:ea typeface="+mn-ea"/>
        <a:cs typeface="+mn-cs"/>
      </a:defRPr>
    </a:lvl6pPr>
    <a:lvl7pPr marL="2743200" algn="l" defTabSz="914400">
      <a:defRPr>
        <a:solidFill>
          <a:schemeClr val="tx1"/>
        </a:solidFill>
        <a:latin typeface="Arial"/>
        <a:ea typeface="+mn-ea"/>
        <a:cs typeface="+mn-cs"/>
      </a:defRPr>
    </a:lvl7pPr>
    <a:lvl8pPr marL="3200400" algn="l" defTabSz="914400">
      <a:defRPr>
        <a:solidFill>
          <a:schemeClr val="tx1"/>
        </a:solidFill>
        <a:latin typeface="Arial"/>
        <a:ea typeface="+mn-ea"/>
        <a:cs typeface="+mn-cs"/>
      </a:defRPr>
    </a:lvl8pPr>
    <a:lvl9pPr marL="3657600" algn="l" defTabSz="914400">
      <a:defRPr>
        <a:solidFill>
          <a:schemeClr val="tx1"/>
        </a:solidFill>
        <a:latin typeface="Arial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800000"/>
    <a:srgbClr val="CC3300"/>
    <a:srgbClr val="FF6600"/>
    <a:srgbClr val="66CC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Нет стиля, сетка таблицы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F2DE63D5-997A-4646-A377-4702673A728D}" styleName="Светлый стиль 2 — акцент 3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</a:tcBdr>
      </a:tcStyle>
    </a:band1H>
    <a:band1V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</a:tcBdr>
      </a:tcStyle>
    </a:band1V>
    <a:band2V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3"/>
        </a:fillRef>
      </a:tcStyle>
    </a:firstRow>
  </a:tblStyle>
  <a:tblStyle styleId="{F5AB1C69-6EDB-4FF4-983F-18BD219EF322}" styleName="Средний стиль 2 — акцент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7DF18680-E054-41AD-8BC1-D1AEF772440D}" styleName="Средний стиль 2 — акцент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517" autoAdjust="0"/>
    <p:restoredTop sz="94660"/>
  </p:normalViewPr>
  <p:slideViewPr>
    <p:cSldViewPr>
      <p:cViewPr varScale="1">
        <p:scale>
          <a:sx n="81" d="100"/>
          <a:sy n="81" d="100"/>
        </p:scale>
        <p:origin x="1502" y="7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.xlsx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5"/>
    </mc:Choice>
    <mc:Fallback>
      <c:style val="5"/>
    </mc:Fallback>
  </mc:AlternateContent>
  <c:chart>
    <c:autoTitleDeleted val="1"/>
    <c:plotArea>
      <c:layout/>
      <c:lineChart>
        <c:grouping val="standar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Текущее состояние</c:v>
                </c:pt>
              </c:strCache>
            </c:strRef>
          </c:tx>
          <c:spPr>
            <a:ln w="28575" cap="rnd">
              <a:solidFill>
                <a:schemeClr val="accent3">
                  <a:shade val="65000"/>
                </a:schemeClr>
              </a:solidFill>
              <a:round/>
            </a:ln>
            <a:effectLst/>
          </c:spPr>
          <c:marker>
            <c:symbol val="circle"/>
            <c:size val="5"/>
            <c:spPr>
              <a:solidFill>
                <a:schemeClr val="accent3">
                  <a:shade val="65000"/>
                </a:schemeClr>
              </a:solidFill>
              <a:ln w="9525">
                <a:solidFill>
                  <a:schemeClr val="accent3">
                    <a:shade val="65000"/>
                  </a:schemeClr>
                </a:solidFill>
              </a:ln>
              <a:effectLst/>
            </c:spPr>
          </c:marker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dLblPos val="t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Лист1!$A$2:$A$5</c:f>
              <c:strCache>
                <c:ptCount val="4"/>
                <c:pt idx="0">
                  <c:v>Формирование базы данных обучающихся</c:v>
                </c:pt>
                <c:pt idx="1">
                  <c:v>Время, затрачиваемое на подсчет разных категорий льготников</c:v>
                </c:pt>
                <c:pt idx="2">
                  <c:v>Время, затрачиваемое на формирование отчета</c:v>
                </c:pt>
                <c:pt idx="3">
                  <c:v>Анализ данных</c:v>
                </c:pt>
              </c:strCache>
            </c:strRef>
          </c:cat>
          <c:val>
            <c:numRef>
              <c:f>Лист1!$B$2:$B$5</c:f>
              <c:numCache>
                <c:formatCode>General</c:formatCode>
                <c:ptCount val="4"/>
                <c:pt idx="0">
                  <c:v>40</c:v>
                </c:pt>
                <c:pt idx="1">
                  <c:v>90</c:v>
                </c:pt>
                <c:pt idx="2">
                  <c:v>30</c:v>
                </c:pt>
                <c:pt idx="3">
                  <c:v>20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0-2F31-4A93-8E3E-DD805871C0EA}"/>
            </c:ext>
          </c:extLst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Целевое состояние</c:v>
                </c:pt>
              </c:strCache>
            </c:strRef>
          </c:tx>
          <c:spPr>
            <a:ln w="28575" cap="rnd">
              <a:solidFill>
                <a:srgbClr val="FF6600"/>
              </a:solidFill>
              <a:round/>
            </a:ln>
            <a:effectLst/>
          </c:spPr>
          <c:marker>
            <c:symbol val="circle"/>
            <c:size val="5"/>
            <c:spPr>
              <a:solidFill>
                <a:schemeClr val="accent3"/>
              </a:solidFill>
              <a:ln w="9525">
                <a:solidFill>
                  <a:schemeClr val="accent3"/>
                </a:solidFill>
              </a:ln>
              <a:effectLst/>
            </c:spPr>
          </c:marker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dLblPos val="t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Лист1!$A$2:$A$5</c:f>
              <c:strCache>
                <c:ptCount val="4"/>
                <c:pt idx="0">
                  <c:v>Формирование базы данных обучающихся</c:v>
                </c:pt>
                <c:pt idx="1">
                  <c:v>Время, затрачиваемое на подсчет разных категорий льготников</c:v>
                </c:pt>
                <c:pt idx="2">
                  <c:v>Время, затрачиваемое на формирование отчета</c:v>
                </c:pt>
                <c:pt idx="3">
                  <c:v>Анализ данных</c:v>
                </c:pt>
              </c:strCache>
            </c:strRef>
          </c:cat>
          <c:val>
            <c:numRef>
              <c:f>Лист1!$C$2:$C$5</c:f>
              <c:numCache>
                <c:formatCode>General</c:formatCode>
                <c:ptCount val="4"/>
                <c:pt idx="0">
                  <c:v>30</c:v>
                </c:pt>
                <c:pt idx="1">
                  <c:v>5</c:v>
                </c:pt>
                <c:pt idx="2">
                  <c:v>10</c:v>
                </c:pt>
                <c:pt idx="3">
                  <c:v>15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1-2F31-4A93-8E3E-DD805871C0EA}"/>
            </c:ext>
          </c:extLst>
        </c:ser>
        <c:ser>
          <c:idx val="2"/>
          <c:order val="2"/>
          <c:tx>
            <c:strRef>
              <c:f>Лист1!$D$1</c:f>
              <c:strCache>
                <c:ptCount val="1"/>
                <c:pt idx="0">
                  <c:v>Фактическое состояние</c:v>
                </c:pt>
              </c:strCache>
            </c:strRef>
          </c:tx>
          <c:spPr>
            <a:ln w="28575" cap="rnd">
              <a:solidFill>
                <a:schemeClr val="accent3">
                  <a:tint val="65000"/>
                </a:schemeClr>
              </a:solidFill>
              <a:round/>
            </a:ln>
            <a:effectLst/>
          </c:spPr>
          <c:marker>
            <c:symbol val="circle"/>
            <c:size val="5"/>
            <c:spPr>
              <a:solidFill>
                <a:schemeClr val="accent3">
                  <a:tint val="65000"/>
                </a:schemeClr>
              </a:solidFill>
              <a:ln w="9525">
                <a:solidFill>
                  <a:schemeClr val="accent3">
                    <a:tint val="65000"/>
                  </a:schemeClr>
                </a:solidFill>
              </a:ln>
              <a:effectLst/>
            </c:spPr>
          </c:marker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dLblPos val="t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Лист1!$A$2:$A$5</c:f>
              <c:strCache>
                <c:ptCount val="4"/>
                <c:pt idx="0">
                  <c:v>Формирование базы данных обучающихся</c:v>
                </c:pt>
                <c:pt idx="1">
                  <c:v>Время, затрачиваемое на подсчет разных категорий льготников</c:v>
                </c:pt>
                <c:pt idx="2">
                  <c:v>Время, затрачиваемое на формирование отчета</c:v>
                </c:pt>
                <c:pt idx="3">
                  <c:v>Анализ данных</c:v>
                </c:pt>
              </c:strCache>
            </c:strRef>
          </c:cat>
          <c:val>
            <c:numRef>
              <c:f>Лист1!$D$2:$D$5</c:f>
              <c:numCache>
                <c:formatCode>General</c:formatCode>
                <c:ptCount val="4"/>
                <c:pt idx="0">
                  <c:v>30</c:v>
                </c:pt>
                <c:pt idx="1">
                  <c:v>30</c:v>
                </c:pt>
                <c:pt idx="2">
                  <c:v>20</c:v>
                </c:pt>
                <c:pt idx="3">
                  <c:v>15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2-2F31-4A93-8E3E-DD805871C0EA}"/>
            </c:ext>
          </c:extLst>
        </c:ser>
        <c:dLbls>
          <c:dLblPos val="t"/>
          <c:showLegendKey val="0"/>
          <c:showVal val="1"/>
          <c:showCatName val="0"/>
          <c:showSerName val="0"/>
          <c:showPercent val="0"/>
          <c:showBubbleSize val="0"/>
        </c:dLbls>
        <c:marker val="1"/>
        <c:smooth val="0"/>
        <c:axId val="154185216"/>
        <c:axId val="99265224"/>
      </c:lineChart>
      <c:catAx>
        <c:axId val="154185216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99265224"/>
        <c:crosses val="autoZero"/>
        <c:auto val="1"/>
        <c:lblAlgn val="ctr"/>
        <c:lblOffset val="100"/>
        <c:noMultiLvlLbl val="0"/>
      </c:catAx>
      <c:valAx>
        <c:axId val="99265224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154185216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97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ru-RU"/>
        </a:p>
      </c:txPr>
    </c:legend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/>
      </a:pPr>
      <a:endParaRPr lang="ru-RU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withinLinear" id="16">
  <a:schemeClr val="accent3"/>
</cs:colorStyle>
</file>

<file path=ppt/charts/style1.xml><?xml version="1.0" encoding="utf-8"?>
<cs:chartStyle xmlns:cs="http://schemas.microsoft.com/office/drawing/2012/chartStyle" xmlns:a="http://schemas.openxmlformats.org/drawingml/2006/main" id="332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e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44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5180013" y="0"/>
            <a:ext cx="3962400" cy="3444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C315975-9A7F-4053-AAB4-C39AD4501494}" type="datetimeFigureOut">
              <a:rPr lang="ru-RU" smtClean="0"/>
              <a:t>06.05.2026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3028950" y="857250"/>
            <a:ext cx="3086100" cy="23145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914400" y="3300413"/>
            <a:ext cx="7315200" cy="2700337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6513513"/>
            <a:ext cx="3962400" cy="3444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5180013" y="6513513"/>
            <a:ext cx="3962400" cy="3444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DF5E5CD-749E-4640-ABC2-0E48D8913BF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2412229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DF5E5CD-749E-4640-ABC2-0E48D8913BFB}" type="slidenum">
              <a:rPr lang="ru-RU" smtClean="0"/>
              <a:t>5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8956303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.bin"/><Relationship Id="rId2" Type="http://schemas.openxmlformats.org/officeDocument/2006/relationships/slideMaster" Target="../slideMasters/slideMaster1.xml"/><Relationship Id="rId1" Type="http://schemas.openxmlformats.org/officeDocument/2006/relationships/vmlDrawing" Target="../drawings/vmlDrawing2.vml"/><Relationship Id="rId6" Type="http://schemas.openxmlformats.org/officeDocument/2006/relationships/image" Target="../media/image3.png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3.bin"/><Relationship Id="rId2" Type="http://schemas.openxmlformats.org/officeDocument/2006/relationships/slideMaster" Target="../slideMasters/slideMaster1.xml"/><Relationship Id="rId1" Type="http://schemas.openxmlformats.org/officeDocument/2006/relationships/vmlDrawing" Target="../drawings/vmlDrawing3.vm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showMasterPhAnim="0" preserve="1" userDrawn="1">
  <p:cSld name="Title Slide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graphicFrame>
        <p:nvGraphicFramePr>
          <p:cNvPr id="2" name="Объект 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157879785"/>
              </p:ext>
            </p:extLst>
          </p:nvPr>
        </p:nvGraphicFramePr>
        <p:xfrm>
          <a:off x="1587" y="1587"/>
          <a:ext cx="1587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201" name="oleObj" r:id="rId3" imgW="0" imgH="0" progId="">
                  <p:embed/>
                </p:oleObj>
              </mc:Choice>
              <mc:Fallback>
                <p:oleObj name="oleObj" r:id="rId3" imgW="0" imgH="0" progId="">
                  <p:embed/>
                  <p:pic>
                    <p:nvPicPr>
                      <p:cNvPr id="1089" name=""/>
                      <p:cNvPicPr/>
                      <p:nvPr/>
                    </p:nvPicPr>
                    <p:blipFill>
                      <a:blip/>
                      <a:stretch/>
                    </p:blipFill>
                    <p:spPr bwMode="auto">
                      <a:xfrm>
                        <a:off x="1587" y="1587"/>
                        <a:ext cx="1587" cy="158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6" name="doc id"/>
          <p:cNvSpPr txBox="1">
            <a:spLocks noChangeArrowheads="1"/>
          </p:cNvSpPr>
          <p:nvPr/>
        </p:nvSpPr>
        <p:spPr bwMode="auto">
          <a:xfrm>
            <a:off x="8613775" y="36513"/>
            <a:ext cx="301625" cy="125412"/>
          </a:xfrm>
          <a:prstGeom prst="rect">
            <a:avLst/>
          </a:prstGeom>
          <a:noFill/>
          <a:ln>
            <a:noFill/>
          </a:ln>
          <a:effectLst/>
        </p:spPr>
        <p:txBody>
          <a:bodyPr wrap="none" lIns="0" tIns="0" rIns="0" bIns="0"/>
          <a:lstStyle>
            <a:lvl1pPr>
              <a:defRPr sz="1600">
                <a:solidFill>
                  <a:schemeClr val="tx1"/>
                </a:solidFill>
                <a:latin typeface="Arial"/>
              </a:defRPr>
            </a:lvl1pPr>
            <a:lvl2pPr marL="742950" indent="-285750">
              <a:defRPr sz="1600">
                <a:solidFill>
                  <a:schemeClr val="tx1"/>
                </a:solidFill>
                <a:latin typeface="Arial"/>
              </a:defRPr>
            </a:lvl2pPr>
            <a:lvl3pPr marL="1143000" indent="-228600">
              <a:defRPr sz="1600">
                <a:solidFill>
                  <a:schemeClr val="tx1"/>
                </a:solidFill>
                <a:latin typeface="Arial"/>
              </a:defRPr>
            </a:lvl3pPr>
            <a:lvl4pPr marL="1600200" indent="-228600">
              <a:defRPr sz="1600">
                <a:solidFill>
                  <a:schemeClr val="tx1"/>
                </a:solidFill>
                <a:latin typeface="Arial"/>
              </a:defRPr>
            </a:lvl4pPr>
            <a:lvl5pPr marL="2057400" indent="-228600">
              <a:defRPr sz="1600">
                <a:solidFill>
                  <a:schemeClr val="tx1"/>
                </a:solidFill>
                <a:latin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 sz="1600">
                <a:solidFill>
                  <a:schemeClr val="tx1"/>
                </a:solidFill>
                <a:latin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 sz="1600">
                <a:solidFill>
                  <a:schemeClr val="tx1"/>
                </a:solidFill>
                <a:latin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 sz="1600">
                <a:solidFill>
                  <a:schemeClr val="tx1"/>
                </a:solidFill>
                <a:latin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 sz="1600">
                <a:solidFill>
                  <a:schemeClr val="tx1"/>
                </a:solidFill>
                <a:latin typeface="Arial"/>
              </a:defRPr>
            </a:lvl9pPr>
          </a:lstStyle>
          <a:p>
            <a:pPr algn="r">
              <a:defRPr/>
            </a:pPr>
            <a:endParaRPr lang="ru-RU" sz="800">
              <a:solidFill>
                <a:srgbClr val="000000"/>
              </a:solidFill>
            </a:endParaRPr>
          </a:p>
        </p:txBody>
      </p:sp>
      <p:pic>
        <p:nvPicPr>
          <p:cNvPr id="13" name="Picture 6"/>
          <p:cNvPicPr>
            <a:picLocks noChangeAspect="1" noChangeArrowheads="1"/>
          </p:cNvPicPr>
          <p:nvPr/>
        </p:nvPicPr>
        <p:blipFill>
          <a:blip r:embed="rId4"/>
          <a:stretch/>
        </p:blipFill>
        <p:spPr bwMode="auto">
          <a:xfrm>
            <a:off x="3292475" y="4618038"/>
            <a:ext cx="5851525" cy="2239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" name="Picture 5"/>
          <p:cNvPicPr>
            <a:picLocks noChangeAspect="1" noChangeArrowheads="1"/>
          </p:cNvPicPr>
          <p:nvPr/>
        </p:nvPicPr>
        <p:blipFill>
          <a:blip r:embed="rId5"/>
          <a:stretch/>
        </p:blipFill>
        <p:spPr bwMode="auto">
          <a:xfrm>
            <a:off x="12700" y="193675"/>
            <a:ext cx="9128125" cy="1882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" name="Picture 47"/>
          <p:cNvPicPr>
            <a:picLocks noChangeAspect="1" noChangeArrowheads="1"/>
          </p:cNvPicPr>
          <p:nvPr/>
        </p:nvPicPr>
        <p:blipFill>
          <a:blip r:embed="rId6"/>
          <a:stretch/>
        </p:blipFill>
        <p:spPr bwMode="auto">
          <a:xfrm>
            <a:off x="2051050" y="2119313"/>
            <a:ext cx="1255713" cy="901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314" name="Rectangle 1026"/>
          <p:cNvSpPr>
            <a:spLocks noGrp="1" noChangeArrowheads="1"/>
          </p:cNvSpPr>
          <p:nvPr>
            <p:ph type="ctrTitle"/>
          </p:nvPr>
        </p:nvSpPr>
        <p:spPr bwMode="auto">
          <a:xfrm>
            <a:off x="2050718" y="2919389"/>
            <a:ext cx="5036084" cy="1015663"/>
          </a:xfrm>
          <a:prstGeom prst="rect">
            <a:avLst/>
          </a:prstGeom>
        </p:spPr>
        <p:txBody>
          <a:bodyPr/>
          <a:lstStyle>
            <a:lvl1pPr>
              <a:defRPr sz="3300" b="0"/>
            </a:lvl1pPr>
          </a:lstStyle>
          <a:p>
            <a:pPr lvl="0">
              <a:defRPr/>
            </a:pPr>
            <a:r>
              <a:rPr lang="en-US"/>
              <a:t>Click to edit Master title style</a:t>
            </a:r>
            <a:endParaRPr lang="ru-RU"/>
          </a:p>
        </p:txBody>
      </p:sp>
      <p:sp>
        <p:nvSpPr>
          <p:cNvPr id="13315" name="Rectangle 1027"/>
          <p:cNvSpPr>
            <a:spLocks noGrp="1" noChangeArrowheads="1"/>
          </p:cNvSpPr>
          <p:nvPr>
            <p:ph type="subTitle" idx="1"/>
          </p:nvPr>
        </p:nvSpPr>
        <p:spPr bwMode="auto">
          <a:xfrm>
            <a:off x="2050718" y="3945699"/>
            <a:ext cx="5036084" cy="219820"/>
          </a:xfrm>
        </p:spPr>
        <p:txBody>
          <a:bodyPr/>
          <a:lstStyle>
            <a:lvl1pPr>
              <a:defRPr sz="1400"/>
            </a:lvl1pPr>
          </a:lstStyle>
          <a:p>
            <a:pPr lvl="0">
              <a:defRPr/>
            </a:pPr>
            <a:r>
              <a:rPr lang="en-US"/>
              <a:t>Click to edit Master subtitle style</a:t>
            </a:r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showMasterPhAnim="0" preserve="1" userDrawn="1">
  <p:cSld name="Title Only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graphicFrame>
        <p:nvGraphicFramePr>
          <p:cNvPr id="2" name="Объект 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157879785"/>
              </p:ext>
            </p:extLst>
          </p:nvPr>
        </p:nvGraphicFramePr>
        <p:xfrm>
          <a:off x="0" y="0"/>
          <a:ext cx="161925" cy="1619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225" name="oleObj" r:id="rId3" imgW="0" imgH="0" progId="">
                  <p:embed/>
                </p:oleObj>
              </mc:Choice>
              <mc:Fallback>
                <p:oleObj name="oleObj" r:id="rId3" imgW="0" imgH="0" progId="">
                  <p:embed/>
                  <p:pic>
                    <p:nvPicPr>
                      <p:cNvPr id="13316" name=""/>
                      <p:cNvPicPr/>
                      <p:nvPr/>
                    </p:nvPicPr>
                    <p:blipFill>
                      <a:blip/>
                      <a:stretch/>
                    </p:blipFill>
                    <p:spPr bwMode="auto">
                      <a:xfrm>
                        <a:off x="0" y="0"/>
                        <a:ext cx="161925" cy="161925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14" name="Line 16"/>
          <p:cNvSpPr>
            <a:spLocks noChangeShapeType="1"/>
          </p:cNvSpPr>
          <p:nvPr/>
        </p:nvSpPr>
        <p:spPr bwMode="auto">
          <a:xfrm>
            <a:off x="122238" y="6454775"/>
            <a:ext cx="8891587" cy="0"/>
          </a:xfrm>
          <a:prstGeom prst="line">
            <a:avLst/>
          </a:prstGeom>
          <a:noFill/>
          <a:ln w="9525">
            <a:solidFill>
              <a:schemeClr val="accent5">
                <a:lumMod val="50000"/>
              </a:schemeClr>
            </a:solidFill>
            <a:round/>
            <a:headEnd type="none" w="lg" len="lg"/>
            <a:tailEnd type="none" w="lg" len="lg"/>
          </a:ln>
        </p:spPr>
        <p:txBody>
          <a:bodyPr wrap="none" lIns="93285" tIns="93285" rIns="93285" bIns="93285" anchor="ctr"/>
          <a:lstStyle/>
          <a:p>
            <a:pPr>
              <a:defRPr/>
            </a:pPr>
            <a:endParaRPr lang="ru-RU">
              <a:solidFill>
                <a:srgbClr val="000000"/>
              </a:solidFill>
              <a:latin typeface="Arial"/>
              <a:cs typeface="Arial"/>
            </a:endParaRPr>
          </a:p>
        </p:txBody>
      </p:sp>
      <p:sp>
        <p:nvSpPr>
          <p:cNvPr id="15" name="Line 16"/>
          <p:cNvSpPr>
            <a:spLocks noChangeShapeType="1"/>
          </p:cNvSpPr>
          <p:nvPr/>
        </p:nvSpPr>
        <p:spPr bwMode="auto">
          <a:xfrm>
            <a:off x="128587" y="901700"/>
            <a:ext cx="8886825" cy="0"/>
          </a:xfrm>
          <a:prstGeom prst="line">
            <a:avLst/>
          </a:prstGeom>
          <a:noFill/>
          <a:ln w="28575">
            <a:solidFill>
              <a:schemeClr val="accent5">
                <a:lumMod val="50000"/>
              </a:schemeClr>
            </a:solidFill>
            <a:round/>
            <a:headEnd type="none" w="lg" len="lg"/>
            <a:tailEnd type="none" w="lg" len="lg"/>
          </a:ln>
        </p:spPr>
        <p:txBody>
          <a:bodyPr wrap="none" lIns="93285" tIns="93285" rIns="93285" bIns="93285" anchor="ctr"/>
          <a:lstStyle/>
          <a:p>
            <a:pPr>
              <a:defRPr/>
            </a:pPr>
            <a:endParaRPr lang="ru-RU">
              <a:solidFill>
                <a:srgbClr val="000000"/>
              </a:solidFill>
              <a:latin typeface="Arial"/>
              <a:cs typeface="Arial"/>
            </a:endParaRPr>
          </a:p>
        </p:txBody>
      </p:sp>
      <p:pic>
        <p:nvPicPr>
          <p:cNvPr id="16" name="navigation8" descr="ujkm,"/>
          <p:cNvPicPr>
            <a:picLocks noChangeAspect="1" noChangeArrowheads="1"/>
          </p:cNvPicPr>
          <p:nvPr/>
        </p:nvPicPr>
        <p:blipFill>
          <a:blip r:embed="rId4"/>
          <a:stretch/>
        </p:blipFill>
        <p:spPr bwMode="auto">
          <a:xfrm>
            <a:off x="8178800" y="42863"/>
            <a:ext cx="904875" cy="8016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" name="Picture 47"/>
          <p:cNvPicPr>
            <a:picLocks noChangeAspect="1" noChangeArrowheads="1"/>
          </p:cNvPicPr>
          <p:nvPr/>
        </p:nvPicPr>
        <p:blipFill>
          <a:blip r:embed="rId5"/>
          <a:stretch/>
        </p:blipFill>
        <p:spPr bwMode="auto">
          <a:xfrm>
            <a:off x="128587" y="119063"/>
            <a:ext cx="1023937" cy="7350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8" name="Прямоугольник 1"/>
          <p:cNvSpPr/>
          <p:nvPr userDrawn="1"/>
        </p:nvSpPr>
        <p:spPr bwMode="auto">
          <a:xfrm>
            <a:off x="8569325" y="6434138"/>
            <a:ext cx="541338" cy="439737"/>
          </a:xfrm>
          <a:prstGeom prst="rect">
            <a:avLst/>
          </a:prstGeom>
        </p:spPr>
        <p:txBody>
          <a:bodyPr wrap="none" lIns="93296" tIns="46648" rIns="93296" bIns="46648">
            <a:spAutoFit/>
          </a:bodyPr>
          <a:lstStyle/>
          <a:p>
            <a:pPr>
              <a:defRPr/>
            </a:pPr>
            <a:fld id="{DA3CFB32-FDF1-42A4-BC16-97BF602E2DB7}" type="slidenum">
              <a:rPr lang="ru-RU" sz="2200">
                <a:solidFill>
                  <a:srgbClr val="003274"/>
                </a:solidFill>
                <a:latin typeface="Arial"/>
              </a:rPr>
              <a:t>‹#›</a:t>
            </a:fld>
            <a:endParaRPr lang="ru-RU" sz="2200">
              <a:solidFill>
                <a:srgbClr val="000000"/>
              </a:solidFill>
              <a:latin typeface="Arial"/>
            </a:endParaRPr>
          </a:p>
        </p:txBody>
      </p:sp>
      <p:sp>
        <p:nvSpPr>
          <p:cNvPr id="4" name="Title Placeholder 2"/>
          <p:cNvSpPr>
            <a:spLocks noGrp="1" noChangeArrowheads="1"/>
          </p:cNvSpPr>
          <p:nvPr>
            <p:ph type="title"/>
          </p:nvPr>
        </p:nvSpPr>
        <p:spPr bwMode="auto">
          <a:xfrm>
            <a:off x="1256996" y="337151"/>
            <a:ext cx="6817285" cy="298327"/>
          </a:xfrm>
          <a:prstGeom prst="rect">
            <a:avLst/>
          </a:prstGeom>
          <a:noFill/>
          <a:ln>
            <a:noFill/>
          </a:ln>
          <a:effectLst/>
        </p:spPr>
        <p:txBody>
          <a:bodyPr/>
          <a:lstStyle/>
          <a:p>
            <a:pPr lvl="0">
              <a:defRPr/>
            </a:pPr>
            <a:r>
              <a:rPr lang="en-US"/>
              <a:t>Click to edit Master title style</a:t>
            </a:r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png"/><Relationship Id="rId3" Type="http://schemas.openxmlformats.org/officeDocument/2006/relationships/theme" Target="../theme/theme1.xml"/><Relationship Id="rId7" Type="http://schemas.openxmlformats.org/officeDocument/2006/relationships/image" Target="../media/image2.pn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.emf"/><Relationship Id="rId5" Type="http://schemas.openxmlformats.org/officeDocument/2006/relationships/oleObject" Target="../embeddings/oleObject1.bin"/><Relationship Id="rId4" Type="http://schemas.openxmlformats.org/officeDocument/2006/relationships/vmlDrawing" Target="../drawings/vmlDrawing1.v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graphicFrame>
        <p:nvGraphicFramePr>
          <p:cNvPr id="2" name="Объект 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157879785"/>
              </p:ext>
            </p:extLst>
          </p:nvPr>
        </p:nvGraphicFramePr>
        <p:xfrm>
          <a:off x="0" y="0"/>
          <a:ext cx="161925" cy="1619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77" name="oleObj" r:id="rId5" imgW="0" imgH="0" progId="">
                  <p:embed/>
                </p:oleObj>
              </mc:Choice>
              <mc:Fallback>
                <p:oleObj name="oleObj" r:id="rId5" imgW="0" imgH="0" progId="">
                  <p:embed/>
                  <p:pic>
                    <p:nvPicPr>
                      <p:cNvPr id="2" name=""/>
                      <p:cNvPicPr/>
                      <p:nvPr/>
                    </p:nvPicPr>
                    <p:blipFill>
                      <a:blip r:embed="rId6"/>
                      <a:stretch/>
                    </p:blipFill>
                    <p:spPr bwMode="auto">
                      <a:xfrm>
                        <a:off x="0" y="0"/>
                        <a:ext cx="161925" cy="161925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1078" name="Rectangle 286"/>
          <p:cNvSpPr>
            <a:spLocks noGrp="1" noChangeArrowheads="1"/>
          </p:cNvSpPr>
          <p:nvPr>
            <p:ph type="body" idx="1"/>
          </p:nvPr>
        </p:nvSpPr>
        <p:spPr bwMode="auto">
          <a:xfrm>
            <a:off x="1482725" y="1990725"/>
            <a:ext cx="4389438" cy="1255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  <a:spAutoFit/>
          </a:bodyPr>
          <a:lstStyle/>
          <a:p>
            <a:pPr lvl="0">
              <a:defRPr/>
            </a:pPr>
            <a:r>
              <a:rPr lang="en-US"/>
              <a:t>Click to edit Master text styles</a:t>
            </a:r>
            <a:endParaRPr/>
          </a:p>
          <a:p>
            <a:pPr lvl="1">
              <a:defRPr/>
            </a:pPr>
            <a:r>
              <a:rPr lang="en-US"/>
              <a:t>Second level</a:t>
            </a:r>
            <a:endParaRPr/>
          </a:p>
          <a:p>
            <a:pPr lvl="2">
              <a:defRPr/>
            </a:pPr>
            <a:r>
              <a:rPr lang="en-US"/>
              <a:t>Third level</a:t>
            </a:r>
            <a:endParaRPr/>
          </a:p>
          <a:p>
            <a:pPr lvl="3">
              <a:defRPr/>
            </a:pPr>
            <a:r>
              <a:rPr lang="en-US"/>
              <a:t>Fourth level</a:t>
            </a:r>
            <a:endParaRPr/>
          </a:p>
          <a:p>
            <a:pPr lvl="4">
              <a:defRPr/>
            </a:pPr>
            <a:r>
              <a:rPr lang="en-US"/>
              <a:t>Fifth level</a:t>
            </a:r>
            <a:endParaRPr lang="ru-RU"/>
          </a:p>
        </p:txBody>
      </p:sp>
      <p:sp>
        <p:nvSpPr>
          <p:cNvPr id="1079" name="Title Placeholder 2"/>
          <p:cNvSpPr>
            <a:spLocks noGrp="1" noChangeArrowheads="1"/>
          </p:cNvSpPr>
          <p:nvPr>
            <p:ph type="title"/>
          </p:nvPr>
        </p:nvSpPr>
        <p:spPr bwMode="auto">
          <a:xfrm>
            <a:off x="1257300" y="336550"/>
            <a:ext cx="6816725" cy="298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  <a:spAutoFit/>
          </a:bodyPr>
          <a:lstStyle/>
          <a:p>
            <a:pPr lvl="0">
              <a:defRPr/>
            </a:pPr>
            <a:r>
              <a:rPr lang="en-US"/>
              <a:t>Click to edit Master title style</a:t>
            </a:r>
            <a:endParaRPr lang="ru-RU"/>
          </a:p>
        </p:txBody>
      </p:sp>
      <p:sp>
        <p:nvSpPr>
          <p:cNvPr id="23" name="Line 16"/>
          <p:cNvSpPr>
            <a:spLocks noChangeShapeType="1"/>
          </p:cNvSpPr>
          <p:nvPr/>
        </p:nvSpPr>
        <p:spPr bwMode="auto">
          <a:xfrm>
            <a:off x="122238" y="6454775"/>
            <a:ext cx="8891587" cy="0"/>
          </a:xfrm>
          <a:prstGeom prst="line">
            <a:avLst/>
          </a:prstGeom>
          <a:noFill/>
          <a:ln w="9525">
            <a:solidFill>
              <a:schemeClr val="accent5">
                <a:lumMod val="50000"/>
              </a:schemeClr>
            </a:solidFill>
            <a:round/>
            <a:headEnd type="none" w="lg" len="lg"/>
            <a:tailEnd type="none" w="lg" len="lg"/>
          </a:ln>
        </p:spPr>
        <p:txBody>
          <a:bodyPr wrap="none" lIns="93285" tIns="93285" rIns="93285" bIns="93285" anchor="ctr"/>
          <a:lstStyle/>
          <a:p>
            <a:pPr>
              <a:defRPr/>
            </a:pPr>
            <a:endParaRPr lang="ru-RU">
              <a:solidFill>
                <a:srgbClr val="000000"/>
              </a:solidFill>
              <a:latin typeface="Arial"/>
              <a:cs typeface="Arial"/>
            </a:endParaRPr>
          </a:p>
        </p:txBody>
      </p:sp>
      <p:sp>
        <p:nvSpPr>
          <p:cNvPr id="20" name="Line 16"/>
          <p:cNvSpPr>
            <a:spLocks noChangeShapeType="1"/>
          </p:cNvSpPr>
          <p:nvPr/>
        </p:nvSpPr>
        <p:spPr bwMode="auto">
          <a:xfrm>
            <a:off x="128587" y="901700"/>
            <a:ext cx="8886825" cy="0"/>
          </a:xfrm>
          <a:prstGeom prst="line">
            <a:avLst/>
          </a:prstGeom>
          <a:noFill/>
          <a:ln w="28575">
            <a:solidFill>
              <a:schemeClr val="accent5">
                <a:lumMod val="50000"/>
              </a:schemeClr>
            </a:solidFill>
            <a:round/>
            <a:headEnd type="none" w="lg" len="lg"/>
            <a:tailEnd type="none" w="lg" len="lg"/>
          </a:ln>
        </p:spPr>
        <p:txBody>
          <a:bodyPr wrap="none" lIns="93285" tIns="93285" rIns="93285" bIns="93285" anchor="ctr"/>
          <a:lstStyle/>
          <a:p>
            <a:pPr>
              <a:defRPr/>
            </a:pPr>
            <a:endParaRPr lang="ru-RU">
              <a:solidFill>
                <a:srgbClr val="000000"/>
              </a:solidFill>
              <a:latin typeface="Arial"/>
              <a:cs typeface="Arial"/>
            </a:endParaRPr>
          </a:p>
        </p:txBody>
      </p:sp>
      <p:pic>
        <p:nvPicPr>
          <p:cNvPr id="1087" name="navigation8" descr="ujkm,"/>
          <p:cNvPicPr>
            <a:picLocks noChangeAspect="1" noChangeArrowheads="1"/>
          </p:cNvPicPr>
          <p:nvPr/>
        </p:nvPicPr>
        <p:blipFill>
          <a:blip r:embed="rId7"/>
          <a:stretch/>
        </p:blipFill>
        <p:spPr bwMode="auto">
          <a:xfrm>
            <a:off x="8178800" y="42863"/>
            <a:ext cx="904875" cy="8016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88" name="Picture 47"/>
          <p:cNvPicPr>
            <a:picLocks noChangeAspect="1" noChangeArrowheads="1"/>
          </p:cNvPicPr>
          <p:nvPr/>
        </p:nvPicPr>
        <p:blipFill>
          <a:blip r:embed="rId8"/>
          <a:stretch/>
        </p:blipFill>
        <p:spPr bwMode="auto">
          <a:xfrm>
            <a:off x="128587" y="119063"/>
            <a:ext cx="1023937" cy="7350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</p:sldLayoutIdLst>
  <p:hf hdr="0" ftr="0" dt="0"/>
  <p:txStyles>
    <p:titleStyle>
      <a:lvl1pPr algn="l" defTabSz="912813">
        <a:spcBef>
          <a:spcPts val="0"/>
        </a:spcBef>
        <a:spcAft>
          <a:spcPts val="0"/>
        </a:spcAft>
        <a:tabLst>
          <a:tab pos="363538" algn="l"/>
        </a:tabLst>
        <a:defRPr sz="1900" b="1">
          <a:solidFill>
            <a:schemeClr val="tx2"/>
          </a:solidFill>
          <a:latin typeface="+mj-lt"/>
          <a:ea typeface="+mj-ea"/>
          <a:cs typeface="+mj-cs"/>
        </a:defRPr>
      </a:lvl1pPr>
      <a:lvl2pPr algn="l" defTabSz="912813">
        <a:spcBef>
          <a:spcPts val="0"/>
        </a:spcBef>
        <a:spcAft>
          <a:spcPts val="0"/>
        </a:spcAft>
        <a:tabLst>
          <a:tab pos="363538" algn="l"/>
        </a:tabLst>
        <a:defRPr sz="1900" b="1">
          <a:solidFill>
            <a:schemeClr val="tx2"/>
          </a:solidFill>
          <a:latin typeface="Arial"/>
        </a:defRPr>
      </a:lvl2pPr>
      <a:lvl3pPr algn="l" defTabSz="912813">
        <a:spcBef>
          <a:spcPts val="0"/>
        </a:spcBef>
        <a:spcAft>
          <a:spcPts val="0"/>
        </a:spcAft>
        <a:tabLst>
          <a:tab pos="363538" algn="l"/>
        </a:tabLst>
        <a:defRPr sz="1900" b="1">
          <a:solidFill>
            <a:schemeClr val="tx2"/>
          </a:solidFill>
          <a:latin typeface="Arial"/>
        </a:defRPr>
      </a:lvl3pPr>
      <a:lvl4pPr algn="l" defTabSz="912813">
        <a:spcBef>
          <a:spcPts val="0"/>
        </a:spcBef>
        <a:spcAft>
          <a:spcPts val="0"/>
        </a:spcAft>
        <a:tabLst>
          <a:tab pos="363538" algn="l"/>
        </a:tabLst>
        <a:defRPr sz="1900" b="1">
          <a:solidFill>
            <a:schemeClr val="tx2"/>
          </a:solidFill>
          <a:latin typeface="Arial"/>
        </a:defRPr>
      </a:lvl4pPr>
      <a:lvl5pPr algn="l" defTabSz="912813">
        <a:spcBef>
          <a:spcPts val="0"/>
        </a:spcBef>
        <a:spcAft>
          <a:spcPts val="0"/>
        </a:spcAft>
        <a:tabLst>
          <a:tab pos="363538" algn="l"/>
        </a:tabLst>
        <a:defRPr sz="1900" b="1">
          <a:solidFill>
            <a:schemeClr val="tx2"/>
          </a:solidFill>
          <a:latin typeface="Arial"/>
        </a:defRPr>
      </a:lvl5pPr>
      <a:lvl6pPr marL="466430" algn="l" defTabSz="913429">
        <a:spcBef>
          <a:spcPts val="0"/>
        </a:spcBef>
        <a:spcAft>
          <a:spcPts val="0"/>
        </a:spcAft>
        <a:defRPr sz="1900" b="1">
          <a:solidFill>
            <a:schemeClr val="tx2"/>
          </a:solidFill>
          <a:latin typeface="Arial"/>
        </a:defRPr>
      </a:lvl6pPr>
      <a:lvl7pPr marL="932863" algn="l" defTabSz="913429">
        <a:spcBef>
          <a:spcPts val="0"/>
        </a:spcBef>
        <a:spcAft>
          <a:spcPts val="0"/>
        </a:spcAft>
        <a:defRPr sz="1900" b="1">
          <a:solidFill>
            <a:schemeClr val="tx2"/>
          </a:solidFill>
          <a:latin typeface="Arial"/>
        </a:defRPr>
      </a:lvl7pPr>
      <a:lvl8pPr marL="1399295" algn="l" defTabSz="913429">
        <a:spcBef>
          <a:spcPts val="0"/>
        </a:spcBef>
        <a:spcAft>
          <a:spcPts val="0"/>
        </a:spcAft>
        <a:defRPr sz="1900" b="1">
          <a:solidFill>
            <a:schemeClr val="tx2"/>
          </a:solidFill>
          <a:latin typeface="Arial"/>
        </a:defRPr>
      </a:lvl8pPr>
      <a:lvl9pPr marL="1865728" algn="l" defTabSz="913429">
        <a:spcBef>
          <a:spcPts val="0"/>
        </a:spcBef>
        <a:spcAft>
          <a:spcPts val="0"/>
        </a:spcAft>
        <a:defRPr sz="1900" b="1">
          <a:solidFill>
            <a:schemeClr val="tx2"/>
          </a:solidFill>
          <a:latin typeface="Arial"/>
        </a:defRPr>
      </a:lvl9pPr>
    </p:titleStyle>
    <p:bodyStyle>
      <a:lvl1pPr algn="l" defTabSz="912813">
        <a:spcBef>
          <a:spcPts val="0"/>
        </a:spcBef>
        <a:spcAft>
          <a:spcPts val="0"/>
        </a:spcAft>
        <a:buClr>
          <a:schemeClr val="tx2"/>
        </a:buClr>
        <a:defRPr sz="1600">
          <a:solidFill>
            <a:schemeClr val="tx1"/>
          </a:solidFill>
          <a:latin typeface="+mn-lt"/>
          <a:ea typeface="+mn-ea"/>
          <a:cs typeface="+mn-cs"/>
        </a:defRPr>
      </a:lvl1pPr>
      <a:lvl2pPr marL="196850" indent="-195263" algn="l" defTabSz="912813">
        <a:spcBef>
          <a:spcPts val="0"/>
        </a:spcBef>
        <a:spcAft>
          <a:spcPts val="0"/>
        </a:spcAft>
        <a:buClr>
          <a:schemeClr val="tx2"/>
        </a:buClr>
        <a:buSzPct val="125000"/>
        <a:buFont typeface="Arial"/>
        <a:buChar char="▪"/>
        <a:defRPr sz="1600">
          <a:solidFill>
            <a:schemeClr val="tx1"/>
          </a:solidFill>
          <a:latin typeface="+mn-lt"/>
        </a:defRPr>
      </a:lvl2pPr>
      <a:lvl3pPr marL="465138" indent="-266700" algn="l" defTabSz="912813">
        <a:spcBef>
          <a:spcPts val="0"/>
        </a:spcBef>
        <a:spcAft>
          <a:spcPts val="0"/>
        </a:spcAft>
        <a:buClr>
          <a:schemeClr val="tx2"/>
        </a:buClr>
        <a:buSzPct val="120000"/>
        <a:buFont typeface="Arial"/>
        <a:buChar char="–"/>
        <a:defRPr sz="1600">
          <a:solidFill>
            <a:schemeClr val="tx1"/>
          </a:solidFill>
          <a:latin typeface="+mn-lt"/>
        </a:defRPr>
      </a:lvl3pPr>
      <a:lvl4pPr marL="625475" indent="-157163" algn="l" defTabSz="912813">
        <a:spcBef>
          <a:spcPts val="0"/>
        </a:spcBef>
        <a:spcAft>
          <a:spcPts val="0"/>
        </a:spcAft>
        <a:buClr>
          <a:schemeClr val="tx2"/>
        </a:buClr>
        <a:buSzPct val="120000"/>
        <a:buFont typeface="Arial"/>
        <a:buChar char="▫"/>
        <a:defRPr sz="1600">
          <a:solidFill>
            <a:schemeClr val="tx1"/>
          </a:solidFill>
          <a:latin typeface="+mn-lt"/>
        </a:defRPr>
      </a:lvl4pPr>
      <a:lvl5pPr marL="763588" indent="-131763" algn="l" defTabSz="912813">
        <a:spcBef>
          <a:spcPts val="0"/>
        </a:spcBef>
        <a:spcAft>
          <a:spcPts val="0"/>
        </a:spcAft>
        <a:buClr>
          <a:schemeClr val="tx2"/>
        </a:buClr>
        <a:buSzPct val="89000"/>
        <a:buFont typeface="Arial"/>
        <a:buChar char="-"/>
        <a:defRPr sz="1600">
          <a:solidFill>
            <a:schemeClr val="tx1"/>
          </a:solidFill>
          <a:latin typeface="+mn-lt"/>
        </a:defRPr>
      </a:lvl5pPr>
      <a:lvl6pPr marL="764947" indent="-132804" algn="l" defTabSz="913429">
        <a:spcBef>
          <a:spcPts val="0"/>
        </a:spcBef>
        <a:spcAft>
          <a:spcPts val="0"/>
        </a:spcAft>
        <a:buClr>
          <a:schemeClr val="tx2"/>
        </a:buClr>
        <a:buSzPct val="89000"/>
        <a:buFont typeface="Arial"/>
        <a:buChar char="-"/>
        <a:defRPr sz="1600">
          <a:solidFill>
            <a:schemeClr val="tx1"/>
          </a:solidFill>
          <a:latin typeface="+mn-lt"/>
        </a:defRPr>
      </a:lvl6pPr>
      <a:lvl7pPr marL="764947" indent="-132804" algn="l" defTabSz="913429">
        <a:spcBef>
          <a:spcPts val="0"/>
        </a:spcBef>
        <a:spcAft>
          <a:spcPts val="0"/>
        </a:spcAft>
        <a:buClr>
          <a:schemeClr val="tx2"/>
        </a:buClr>
        <a:buSzPct val="89000"/>
        <a:buFont typeface="Arial"/>
        <a:buChar char="-"/>
        <a:defRPr sz="1600">
          <a:solidFill>
            <a:schemeClr val="tx1"/>
          </a:solidFill>
          <a:latin typeface="+mn-lt"/>
        </a:defRPr>
      </a:lvl7pPr>
      <a:lvl8pPr marL="764947" indent="-132804" algn="l" defTabSz="913429">
        <a:spcBef>
          <a:spcPts val="0"/>
        </a:spcBef>
        <a:spcAft>
          <a:spcPts val="0"/>
        </a:spcAft>
        <a:buClr>
          <a:schemeClr val="tx2"/>
        </a:buClr>
        <a:buSzPct val="89000"/>
        <a:buFont typeface="Arial"/>
        <a:buChar char="-"/>
        <a:defRPr sz="1600">
          <a:solidFill>
            <a:schemeClr val="tx1"/>
          </a:solidFill>
          <a:latin typeface="+mn-lt"/>
        </a:defRPr>
      </a:lvl8pPr>
      <a:lvl9pPr marL="764947" indent="-132804" algn="l" defTabSz="913429">
        <a:spcBef>
          <a:spcPts val="0"/>
        </a:spcBef>
        <a:spcAft>
          <a:spcPts val="0"/>
        </a:spcAft>
        <a:buClr>
          <a:schemeClr val="tx2"/>
        </a:buClr>
        <a:buSzPct val="89000"/>
        <a:buFont typeface="Arial"/>
        <a:buChar char="-"/>
        <a:defRPr sz="16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32863">
        <a:defRPr sz="1800">
          <a:solidFill>
            <a:schemeClr val="tx1"/>
          </a:solidFill>
          <a:latin typeface="+mn-lt"/>
          <a:ea typeface="+mn-ea"/>
          <a:cs typeface="+mn-cs"/>
        </a:defRPr>
      </a:lvl1pPr>
      <a:lvl2pPr marL="466430" algn="l" defTabSz="932863">
        <a:defRPr sz="1800">
          <a:solidFill>
            <a:schemeClr val="tx1"/>
          </a:solidFill>
          <a:latin typeface="+mn-lt"/>
          <a:ea typeface="+mn-ea"/>
          <a:cs typeface="+mn-cs"/>
        </a:defRPr>
      </a:lvl2pPr>
      <a:lvl3pPr marL="932863" algn="l" defTabSz="932863">
        <a:defRPr sz="1800">
          <a:solidFill>
            <a:schemeClr val="tx1"/>
          </a:solidFill>
          <a:latin typeface="+mn-lt"/>
          <a:ea typeface="+mn-ea"/>
          <a:cs typeface="+mn-cs"/>
        </a:defRPr>
      </a:lvl3pPr>
      <a:lvl4pPr marL="1399295" algn="l" defTabSz="932863">
        <a:defRPr sz="1800">
          <a:solidFill>
            <a:schemeClr val="tx1"/>
          </a:solidFill>
          <a:latin typeface="+mn-lt"/>
          <a:ea typeface="+mn-ea"/>
          <a:cs typeface="+mn-cs"/>
        </a:defRPr>
      </a:lvl4pPr>
      <a:lvl5pPr marL="1865728" algn="l" defTabSz="932863">
        <a:defRPr sz="1800">
          <a:solidFill>
            <a:schemeClr val="tx1"/>
          </a:solidFill>
          <a:latin typeface="+mn-lt"/>
          <a:ea typeface="+mn-ea"/>
          <a:cs typeface="+mn-cs"/>
        </a:defRPr>
      </a:lvl5pPr>
      <a:lvl6pPr marL="2332159" algn="l" defTabSz="932863">
        <a:defRPr sz="1800">
          <a:solidFill>
            <a:schemeClr val="tx1"/>
          </a:solidFill>
          <a:latin typeface="+mn-lt"/>
          <a:ea typeface="+mn-ea"/>
          <a:cs typeface="+mn-cs"/>
        </a:defRPr>
      </a:lvl6pPr>
      <a:lvl7pPr marL="2798590" algn="l" defTabSz="932863">
        <a:defRPr sz="1800">
          <a:solidFill>
            <a:schemeClr val="tx1"/>
          </a:solidFill>
          <a:latin typeface="+mn-lt"/>
          <a:ea typeface="+mn-ea"/>
          <a:cs typeface="+mn-cs"/>
        </a:defRPr>
      </a:lvl7pPr>
      <a:lvl8pPr marL="3265022" algn="l" defTabSz="932863">
        <a:defRPr sz="1800">
          <a:solidFill>
            <a:schemeClr val="tx1"/>
          </a:solidFill>
          <a:latin typeface="+mn-lt"/>
          <a:ea typeface="+mn-ea"/>
          <a:cs typeface="+mn-cs"/>
        </a:defRPr>
      </a:lvl8pPr>
      <a:lvl9pPr marL="3731453" algn="l" defTabSz="932863">
        <a:defRPr sz="18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8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emf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3.png"/><Relationship Id="rId4" Type="http://schemas.openxmlformats.org/officeDocument/2006/relationships/image" Target="../media/image12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6.png"/><Relationship Id="rId4" Type="http://schemas.openxmlformats.org/officeDocument/2006/relationships/image" Target="../media/image15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7" Type="http://schemas.openxmlformats.org/officeDocument/2006/relationships/image" Target="../media/image20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9.jpg"/><Relationship Id="rId5" Type="http://schemas.openxmlformats.org/officeDocument/2006/relationships/image" Target="../media/image18.jpeg"/><Relationship Id="rId4" Type="http://schemas.openxmlformats.org/officeDocument/2006/relationships/image" Target="../media/image17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4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7.jpeg"/><Relationship Id="rId4" Type="http://schemas.openxmlformats.org/officeDocument/2006/relationships/image" Target="../media/image26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3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 bwMode="auto">
          <a:xfrm>
            <a:off x="107504" y="3140968"/>
            <a:ext cx="9036496" cy="1384995"/>
          </a:xfrm>
        </p:spPr>
        <p:txBody>
          <a:bodyPr/>
          <a:lstStyle/>
          <a:p>
            <a:pPr algn="ctr">
              <a:defRPr/>
            </a:pPr>
            <a:r>
              <a:rPr lang="ru-RU" sz="3000" b="1" dirty="0">
                <a:solidFill>
                  <a:srgbClr val="002960"/>
                </a:solidFill>
                <a:latin typeface="Times New Roman"/>
                <a:cs typeface="Times New Roman"/>
              </a:rPr>
              <a:t>«Оптимизация процесса учета детей, </a:t>
            </a:r>
            <a:br>
              <a:rPr lang="ru-RU" sz="3000" b="1" dirty="0">
                <a:solidFill>
                  <a:srgbClr val="002960"/>
                </a:solidFill>
                <a:latin typeface="Times New Roman"/>
                <a:cs typeface="Times New Roman"/>
              </a:rPr>
            </a:br>
            <a:r>
              <a:rPr lang="ru-RU" sz="3000" b="1" dirty="0">
                <a:solidFill>
                  <a:srgbClr val="002960"/>
                </a:solidFill>
                <a:latin typeface="Times New Roman"/>
                <a:cs typeface="Times New Roman"/>
              </a:rPr>
              <a:t>имеющих право на льготное питание» </a:t>
            </a:r>
            <a:br>
              <a:rPr lang="ru-RU" sz="3000" b="1" dirty="0">
                <a:solidFill>
                  <a:srgbClr val="002960"/>
                </a:solidFill>
                <a:latin typeface="Times New Roman"/>
                <a:cs typeface="Times New Roman"/>
              </a:rPr>
            </a:br>
            <a:r>
              <a:rPr lang="ru-RU" sz="3000" b="1" dirty="0">
                <a:solidFill>
                  <a:srgbClr val="002960"/>
                </a:solidFill>
                <a:latin typeface="Times New Roman"/>
                <a:cs typeface="Times New Roman"/>
              </a:rPr>
              <a:t>на примере МБОУ «СОШ № 83» ЗАТО Северск</a:t>
            </a:r>
            <a:endParaRPr lang="ru-RU" sz="3000" dirty="0"/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0F0EE05B-044A-499C-864E-40120FABEAE2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35696" y="71998"/>
            <a:ext cx="1628975" cy="1628807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53199" y="310336"/>
            <a:ext cx="945105" cy="1152128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45610" y="460594"/>
            <a:ext cx="2925388" cy="851613"/>
          </a:xfrm>
          <a:prstGeom prst="rect">
            <a:avLst/>
          </a:prstGeom>
        </p:spPr>
      </p:pic>
      <p:sp>
        <p:nvSpPr>
          <p:cNvPr id="7" name="object 10">
            <a:extLst>
              <a:ext uri="{FF2B5EF4-FFF2-40B4-BE49-F238E27FC236}">
                <a16:creationId xmlns:a16="http://schemas.microsoft.com/office/drawing/2014/main" id="{4CA09986-E758-405B-97D4-1BE0B0AEF63A}"/>
              </a:ext>
            </a:extLst>
          </p:cNvPr>
          <p:cNvSpPr txBox="1">
            <a:spLocks/>
          </p:cNvSpPr>
          <p:nvPr/>
        </p:nvSpPr>
        <p:spPr>
          <a:xfrm>
            <a:off x="179512" y="5373216"/>
            <a:ext cx="4392488" cy="732252"/>
          </a:xfrm>
          <a:prstGeom prst="rect">
            <a:avLst/>
          </a:prstGeom>
        </p:spPr>
        <p:txBody>
          <a:bodyPr vert="horz" wrap="square" lIns="0" tIns="11430" rIns="0" bIns="0" rtlCol="0">
            <a:spAutoFit/>
          </a:bodyPr>
          <a:lstStyle>
            <a:lvl1pPr>
              <a:defRPr sz="1550" b="1" i="0">
                <a:solidFill>
                  <a:schemeClr val="tx1"/>
                </a:solidFill>
                <a:latin typeface="Arial"/>
                <a:ea typeface="+mj-ea"/>
                <a:cs typeface="Arial"/>
              </a:defRPr>
            </a:lvl1pPr>
          </a:lstStyle>
          <a:p>
            <a:pPr marL="12065" marR="5080">
              <a:spcBef>
                <a:spcPts val="90"/>
              </a:spcBef>
            </a:pPr>
            <a:r>
              <a:rPr lang="ru-RU" sz="2300" dirty="0">
                <a:solidFill>
                  <a:srgbClr val="002960"/>
                </a:solidFill>
                <a:latin typeface="Times New Roman"/>
                <a:cs typeface="Times New Roman"/>
              </a:rPr>
              <a:t>Докладчик:</a:t>
            </a:r>
          </a:p>
          <a:p>
            <a:pPr marL="12065" marR="5080">
              <a:spcBef>
                <a:spcPts val="90"/>
              </a:spcBef>
            </a:pPr>
            <a:r>
              <a:rPr lang="ru-RU" sz="2300" dirty="0">
                <a:solidFill>
                  <a:srgbClr val="002960"/>
                </a:solidFill>
                <a:latin typeface="Times New Roman"/>
                <a:cs typeface="Times New Roman"/>
              </a:rPr>
              <a:t>Демина Евгения Викторовна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 rotWithShape="1">
          <a:blip r:embed="rId2"/>
          <a:srcRect t="12201" b="11151"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1683123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17409" name="Title 1"/>
          <p:cNvSpPr txBox="1"/>
          <p:nvPr/>
        </p:nvSpPr>
        <p:spPr bwMode="auto">
          <a:xfrm>
            <a:off x="1017067" y="389104"/>
            <a:ext cx="7056834" cy="2219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0" tIns="0" rIns="0" bIns="0" anchor="ctr">
            <a:spAutoFit/>
          </a:bodyPr>
          <a:lstStyle/>
          <a:p>
            <a:pPr algn="ctr" defTabSz="912813">
              <a:lnSpc>
                <a:spcPts val="1735"/>
              </a:lnSpc>
              <a:tabLst>
                <a:tab pos="363538" algn="l"/>
              </a:tabLst>
              <a:defRPr/>
            </a:pPr>
            <a:r>
              <a:rPr lang="ru-RU" sz="2000" b="1" cap="all" dirty="0">
                <a:solidFill>
                  <a:schemeClr val="tx2"/>
                </a:solidFill>
                <a:latin typeface="Arial"/>
                <a:ea typeface="Arial"/>
                <a:cs typeface="Times New Roman"/>
              </a:rPr>
              <a:t>Информация по проекту </a:t>
            </a:r>
          </a:p>
        </p:txBody>
      </p:sp>
      <p:pic>
        <p:nvPicPr>
          <p:cNvPr id="57359" name="Picture 15"/>
          <p:cNvPicPr>
            <a:picLocks noChangeAspect="1" noChangeArrowheads="1"/>
          </p:cNvPicPr>
          <p:nvPr/>
        </p:nvPicPr>
        <p:blipFill>
          <a:blip r:embed="rId2"/>
          <a:stretch/>
        </p:blipFill>
        <p:spPr bwMode="auto">
          <a:xfrm>
            <a:off x="390935" y="3096962"/>
            <a:ext cx="4838700" cy="381000"/>
          </a:xfrm>
          <a:prstGeom prst="rect">
            <a:avLst/>
          </a:prstGeom>
          <a:noFill/>
        </p:spPr>
      </p:pic>
      <p:pic>
        <p:nvPicPr>
          <p:cNvPr id="4" name="Picture 17"/>
          <p:cNvPicPr>
            <a:picLocks noChangeAspect="1" noChangeArrowheads="1"/>
          </p:cNvPicPr>
          <p:nvPr/>
        </p:nvPicPr>
        <p:blipFill>
          <a:blip r:embed="rId3"/>
          <a:stretch/>
        </p:blipFill>
        <p:spPr bwMode="auto">
          <a:xfrm>
            <a:off x="618369" y="5215718"/>
            <a:ext cx="4838700" cy="381000"/>
          </a:xfrm>
          <a:prstGeom prst="rect">
            <a:avLst/>
          </a:prstGeom>
          <a:noFill/>
        </p:spPr>
      </p:pic>
      <p:pic>
        <p:nvPicPr>
          <p:cNvPr id="57364" name="Picture 20"/>
          <p:cNvPicPr>
            <a:picLocks noChangeAspect="1" noChangeArrowheads="1"/>
          </p:cNvPicPr>
          <p:nvPr/>
        </p:nvPicPr>
        <p:blipFill>
          <a:blip r:embed="rId4"/>
          <a:stretch/>
        </p:blipFill>
        <p:spPr bwMode="auto">
          <a:xfrm>
            <a:off x="424820" y="1052736"/>
            <a:ext cx="4838700" cy="381000"/>
          </a:xfrm>
          <a:prstGeom prst="rect">
            <a:avLst/>
          </a:prstGeom>
          <a:noFill/>
        </p:spPr>
      </p:pic>
      <p:sp>
        <p:nvSpPr>
          <p:cNvPr id="6" name="TextBox 5"/>
          <p:cNvSpPr txBox="1"/>
          <p:nvPr/>
        </p:nvSpPr>
        <p:spPr bwMode="auto">
          <a:xfrm>
            <a:off x="408063" y="5674459"/>
            <a:ext cx="3416320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defRPr/>
            </a:pPr>
            <a:r>
              <a:rPr lang="ru-RU" sz="1100" dirty="0"/>
              <a:t>Старт проекта </a:t>
            </a:r>
            <a:r>
              <a:rPr lang="ru-RU" sz="1100" b="1" dirty="0">
                <a:solidFill>
                  <a:srgbClr val="002060"/>
                </a:solidFill>
              </a:rPr>
              <a:t>22.01.2026</a:t>
            </a:r>
            <a:r>
              <a:rPr lang="ru-RU" sz="1100" dirty="0"/>
              <a:t> – закрытие </a:t>
            </a:r>
            <a:r>
              <a:rPr lang="ru-RU" sz="1100" b="1" dirty="0">
                <a:solidFill>
                  <a:srgbClr val="002060"/>
                </a:solidFill>
              </a:rPr>
              <a:t> 30.04.2026</a:t>
            </a:r>
            <a:endParaRPr dirty="0"/>
          </a:p>
        </p:txBody>
      </p:sp>
      <p:sp>
        <p:nvSpPr>
          <p:cNvPr id="3" name="TextBox 2"/>
          <p:cNvSpPr txBox="1"/>
          <p:nvPr/>
        </p:nvSpPr>
        <p:spPr bwMode="auto">
          <a:xfrm>
            <a:off x="408063" y="1455637"/>
            <a:ext cx="8274843" cy="138499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indent="-342900" algn="just">
              <a:buFont typeface="+mj-lt"/>
              <a:buAutoNum type="arabicPeriod"/>
              <a:defRPr/>
            </a:pPr>
            <a:r>
              <a:rPr lang="ru-RU" sz="1400" dirty="0">
                <a:solidFill>
                  <a:srgbClr val="002060"/>
                </a:solidFill>
              </a:rPr>
              <a:t>До 20% родителей приносят неполный пакет документов на льготное питание.</a:t>
            </a:r>
          </a:p>
          <a:p>
            <a:pPr marL="342900" indent="-342900" algn="just">
              <a:buFont typeface="+mj-lt"/>
              <a:buAutoNum type="arabicPeriod"/>
              <a:defRPr/>
            </a:pPr>
            <a:r>
              <a:rPr lang="ru-RU" altLang="ru-RU" sz="1400" kern="1200" dirty="0">
                <a:solidFill>
                  <a:srgbClr val="002060"/>
                </a:solidFill>
              </a:rPr>
              <a:t>Отсутствует возможность автоматически получать информацию о детях, получающих льготное питание.</a:t>
            </a:r>
          </a:p>
          <a:p>
            <a:pPr marL="342900" indent="-342900" algn="just">
              <a:buFont typeface="+mj-lt"/>
              <a:buAutoNum type="arabicPeriod"/>
              <a:defRPr/>
            </a:pPr>
            <a:r>
              <a:rPr lang="ru-RU" altLang="ru-RU" sz="1400" kern="1200" dirty="0">
                <a:solidFill>
                  <a:srgbClr val="002060"/>
                </a:solidFill>
              </a:rPr>
              <a:t>Невозможность систематизировать детей, получающих 1-разовое льготное питание.</a:t>
            </a:r>
          </a:p>
          <a:p>
            <a:pPr marL="342900" indent="-342900" algn="just">
              <a:buFont typeface="+mj-lt"/>
              <a:buAutoNum type="arabicPeriod"/>
              <a:defRPr/>
            </a:pPr>
            <a:r>
              <a:rPr lang="ru-RU" sz="1400" kern="1200" dirty="0">
                <a:solidFill>
                  <a:srgbClr val="002060"/>
                </a:solidFill>
              </a:rPr>
              <a:t>Несвоевременное и недостоверное представление отчетности по детям, имеющим право на льготное питание.</a:t>
            </a:r>
            <a:endParaRPr lang="ru-RU" sz="1400" dirty="0">
              <a:solidFill>
                <a:srgbClr val="002060"/>
              </a:solidFill>
            </a:endParaRPr>
          </a:p>
        </p:txBody>
      </p:sp>
      <p:graphicFrame>
        <p:nvGraphicFramePr>
          <p:cNvPr id="8" name="Таблица 7"/>
          <p:cNvGraphicFramePr>
            <a:graphicFrameLocks noGrp="1"/>
          </p:cNvGraphicFramePr>
          <p:nvPr/>
        </p:nvGraphicFramePr>
        <p:xfrm>
          <a:off x="4932040" y="3052733"/>
          <a:ext cx="2760918" cy="430824"/>
        </p:xfrm>
        <a:graphic>
          <a:graphicData uri="http://schemas.openxmlformats.org/drawingml/2006/table">
            <a:tbl>
              <a:tblPr/>
              <a:tblGrid>
                <a:gridCol w="140815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352767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430824">
                <a:tc>
                  <a:txBody>
                    <a:bodyPr/>
                    <a:lstStyle/>
                    <a:p>
                      <a:pPr algn="ctr">
                        <a:lnSpc>
                          <a:spcPct val="114999"/>
                        </a:lnSpc>
                        <a:spcAft>
                          <a:spcPts val="1000"/>
                        </a:spcAft>
                        <a:defRPr/>
                      </a:pPr>
                      <a:r>
                        <a:rPr lang="ru-RU" sz="900" b="1" dirty="0">
                          <a:solidFill>
                            <a:srgbClr val="002060"/>
                          </a:solidFill>
                          <a:latin typeface="Arial"/>
                          <a:ea typeface="Calibri"/>
                          <a:cs typeface="Times New Roman"/>
                        </a:rPr>
                        <a:t>Текущий показатель</a:t>
                      </a:r>
                      <a:endParaRPr lang="ru-RU" sz="900" dirty="0">
                        <a:solidFill>
                          <a:srgbClr val="002060"/>
                        </a:solidFill>
                        <a:latin typeface="Arial"/>
                        <a:ea typeface="Calibri"/>
                        <a:cs typeface="Times New Roman"/>
                      </a:endParaRPr>
                    </a:p>
                  </a:txBody>
                  <a:tcPr anchor="ctr">
                    <a:lnL w="6350" algn="ctr">
                      <a:noFill/>
                    </a:lnL>
                    <a:lnR w="6350" algn="ctr">
                      <a:noFill/>
                    </a:lnR>
                    <a:lnT w="6350" algn="ctr">
                      <a:noFill/>
                    </a:lnT>
                    <a:lnB w="6350" algn="ctr"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4999"/>
                        </a:lnSpc>
                        <a:spcAft>
                          <a:spcPts val="1000"/>
                        </a:spcAft>
                        <a:defRPr/>
                      </a:pPr>
                      <a:r>
                        <a:rPr lang="ru-RU" sz="900" b="1" dirty="0">
                          <a:solidFill>
                            <a:srgbClr val="002060"/>
                          </a:solidFill>
                          <a:latin typeface="Arial"/>
                          <a:ea typeface="Calibri"/>
                          <a:cs typeface="Times New Roman"/>
                        </a:rPr>
                        <a:t>Целевой показатель </a:t>
                      </a:r>
                      <a:endParaRPr lang="ru-RU" sz="900" dirty="0">
                        <a:solidFill>
                          <a:srgbClr val="002060"/>
                        </a:solidFill>
                        <a:latin typeface="Arial"/>
                        <a:ea typeface="Calibri"/>
                        <a:cs typeface="Times New Roman"/>
                      </a:endParaRPr>
                    </a:p>
                  </a:txBody>
                  <a:tcPr anchor="ctr">
                    <a:lnL w="6350" algn="ctr">
                      <a:noFill/>
                    </a:lnL>
                    <a:lnR w="6350" algn="ctr">
                      <a:noFill/>
                    </a:lnR>
                    <a:lnT w="6350" algn="ctr">
                      <a:noFill/>
                    </a:lnT>
                    <a:lnB w="6350" algn="ctr"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aphicFrame>
        <p:nvGraphicFramePr>
          <p:cNvPr id="10" name="Таблица 9">
            <a:extLst>
              <a:ext uri="{FF2B5EF4-FFF2-40B4-BE49-F238E27FC236}">
                <a16:creationId xmlns:a16="http://schemas.microsoft.com/office/drawing/2014/main" id="{8878A01C-46EE-42E0-9A68-2B3DB7BB8A4E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08809029"/>
              </p:ext>
            </p:extLst>
          </p:nvPr>
        </p:nvGraphicFramePr>
        <p:xfrm>
          <a:off x="380631" y="3477962"/>
          <a:ext cx="7176829" cy="1888445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432956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41024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437024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333703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ru-RU" sz="1100" b="1" dirty="0">
                        <a:solidFill>
                          <a:schemeClr val="bg1"/>
                        </a:solidFill>
                        <a:effectLst/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51435" marR="51435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ru-RU" sz="1100" b="1" dirty="0">
                        <a:solidFill>
                          <a:schemeClr val="bg1"/>
                        </a:solidFill>
                        <a:effectLst/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51435" marR="51435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ru-RU" sz="1100" b="1" dirty="0">
                        <a:solidFill>
                          <a:schemeClr val="bg1"/>
                        </a:solidFill>
                        <a:effectLst/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51435" marR="51435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47014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100" b="0" dirty="0">
                          <a:solidFill>
                            <a:schemeClr val="tx1"/>
                          </a:solidFill>
                          <a:effectLst/>
                        </a:rPr>
                        <a:t>Формирование базы данных обучающихся (внесение новых обучающихся), имеющих право на льготное питание</a:t>
                      </a:r>
                      <a:endParaRPr lang="ru-RU" sz="1100" b="0" dirty="0">
                        <a:solidFill>
                          <a:schemeClr val="tx1"/>
                        </a:solidFill>
                        <a:effectLst/>
                        <a:latin typeface="+mn-lt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51435" marR="51435" marT="0" marB="0" anchor="ctr"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100" b="0" u="none" kern="0" dirty="0">
                          <a:solidFill>
                            <a:schemeClr val="tx1"/>
                          </a:solidFill>
                        </a:rPr>
                        <a:t>40 мин</a:t>
                      </a:r>
                      <a:endParaRPr lang="ru-RU" sz="1100" b="0" u="none" kern="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32863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100" b="0" u="none" kern="0" dirty="0">
                          <a:solidFill>
                            <a:schemeClr val="tx1"/>
                          </a:solidFill>
                        </a:rPr>
                        <a:t>30 мин</a:t>
                      </a:r>
                      <a:endParaRPr lang="ru-RU" sz="1100" b="0" u="none" kern="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83349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100" b="0" u="none" kern="0" dirty="0">
                          <a:solidFill>
                            <a:schemeClr val="tx1"/>
                          </a:solidFill>
                        </a:rPr>
                        <a:t>Время, затрачиваемое на подсчет разных категорий льготников по питанию</a:t>
                      </a:r>
                      <a:endParaRPr lang="ru-RU" sz="1100" b="0" dirty="0">
                        <a:solidFill>
                          <a:schemeClr val="tx1"/>
                        </a:solidFill>
                        <a:effectLst/>
                        <a:latin typeface="+mn-lt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51435" marR="51435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32863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100" b="0" u="none" kern="0" dirty="0">
                          <a:solidFill>
                            <a:schemeClr val="tx1"/>
                          </a:solidFill>
                        </a:rPr>
                        <a:t>1.5 час</a:t>
                      </a:r>
                      <a:endParaRPr lang="ru-RU" sz="1100" b="0" u="none" kern="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32863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100" b="0" u="none" kern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5 мин</a:t>
                      </a:r>
                    </a:p>
                  </a:txBody>
                  <a:tcP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83349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100" b="0" u="none" kern="0" dirty="0">
                          <a:solidFill>
                            <a:schemeClr val="tx1"/>
                          </a:solidFill>
                        </a:rPr>
                        <a:t>Время, затрачиваемое на формирование отчета (внесение данных в таблицу)</a:t>
                      </a:r>
                      <a:endParaRPr lang="ru-RU" sz="1100" b="0" u="none" kern="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51435" marR="51435" marT="0" marB="0"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100" b="0" u="none" kern="0" dirty="0">
                          <a:solidFill>
                            <a:schemeClr val="tx1"/>
                          </a:solidFill>
                        </a:rPr>
                        <a:t>30 мин</a:t>
                      </a:r>
                      <a:endParaRPr lang="ru-RU" sz="1100" b="0" u="none" kern="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32863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100" b="0" u="none" kern="0" dirty="0">
                          <a:solidFill>
                            <a:schemeClr val="tx1"/>
                          </a:solidFill>
                        </a:rPr>
                        <a:t>10 мин</a:t>
                      </a:r>
                      <a:endParaRPr lang="ru-RU" sz="1100" b="0" u="none" kern="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195814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100" b="0" u="none" kern="0" dirty="0">
                          <a:solidFill>
                            <a:schemeClr val="tx1"/>
                          </a:solidFill>
                        </a:rPr>
                        <a:t>Анализ данных</a:t>
                      </a:r>
                      <a:endParaRPr lang="ru-RU" sz="1100" b="0" u="none" kern="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51435" marR="51435" marT="0" marB="0"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100" b="0" u="none" kern="0" dirty="0">
                          <a:solidFill>
                            <a:schemeClr val="tx1"/>
                          </a:solidFill>
                        </a:rPr>
                        <a:t>20 мин</a:t>
                      </a:r>
                      <a:endParaRPr lang="ru-RU" sz="1100" b="0" u="none" kern="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32863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100" b="0" u="none" kern="0" dirty="0">
                          <a:solidFill>
                            <a:schemeClr val="tx1"/>
                          </a:solidFill>
                        </a:rPr>
                        <a:t>15 мин</a:t>
                      </a:r>
                      <a:endParaRPr lang="ru-RU" sz="1100" b="0" u="none" kern="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19337">
                <a:tc gridSpan="3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100" b="0" u="none" kern="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51435" marR="51435" marT="0" marB="0"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ru-RU" sz="800" b="0" u="none" kern="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ru-RU" sz="800" b="0" u="none" kern="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  <p:pic>
        <p:nvPicPr>
          <p:cNvPr id="11" name="Рисунок 10">
            <a:extLst>
              <a:ext uri="{FF2B5EF4-FFF2-40B4-BE49-F238E27FC236}">
                <a16:creationId xmlns:a16="http://schemas.microsoft.com/office/drawing/2014/main" id="{07A8F86F-0DAD-4035-916C-35901042B90D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7380312" y="0"/>
            <a:ext cx="848417" cy="848329"/>
          </a:xfrm>
          <a:prstGeom prst="rect">
            <a:avLst/>
          </a:prstGeo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1">
            <a:extLst>
              <a:ext uri="{FF2B5EF4-FFF2-40B4-BE49-F238E27FC236}">
                <a16:creationId xmlns:a16="http://schemas.microsoft.com/office/drawing/2014/main" id="{41B25B64-38B4-4A56-8057-8C2126FCA50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57300" y="331887"/>
            <a:ext cx="6816725" cy="307777"/>
          </a:xfrm>
        </p:spPr>
        <p:txBody>
          <a:bodyPr/>
          <a:lstStyle/>
          <a:p>
            <a:r>
              <a:rPr lang="ru-RU" sz="2000" cap="all" dirty="0"/>
              <a:t>Карта текущего состояния процесса</a:t>
            </a:r>
          </a:p>
        </p:txBody>
      </p:sp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74A18A0B-30F0-45C1-891D-EBB3DC21090C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7380312" y="0"/>
            <a:ext cx="848417" cy="848329"/>
          </a:xfrm>
          <a:prstGeom prst="rect">
            <a:avLst/>
          </a:prstGeom>
        </p:spPr>
      </p:pic>
      <p:pic>
        <p:nvPicPr>
          <p:cNvPr id="46" name="Picture 232">
            <a:extLst>
              <a:ext uri="{FF2B5EF4-FFF2-40B4-BE49-F238E27FC236}">
                <a16:creationId xmlns:a16="http://schemas.microsoft.com/office/drawing/2014/main" id="{79289D5D-CA14-4EED-A3AC-A5C85073AEB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10892" y="5227920"/>
            <a:ext cx="208693" cy="22642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2369C438-5ADB-4713-9E82-E1CCCE7AD6D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931706"/>
            <a:ext cx="9144000" cy="5378262"/>
          </a:xfrm>
          <a:prstGeom prst="rect">
            <a:avLst/>
          </a:prstGeom>
        </p:spPr>
      </p:pic>
      <p:grpSp>
        <p:nvGrpSpPr>
          <p:cNvPr id="8" name="Группа 7">
            <a:extLst>
              <a:ext uri="{FF2B5EF4-FFF2-40B4-BE49-F238E27FC236}">
                <a16:creationId xmlns:a16="http://schemas.microsoft.com/office/drawing/2014/main" id="{2F761B7F-EACC-40C9-929D-73950489BF49}"/>
              </a:ext>
            </a:extLst>
          </p:cNvPr>
          <p:cNvGrpSpPr/>
          <p:nvPr/>
        </p:nvGrpSpPr>
        <p:grpSpPr>
          <a:xfrm>
            <a:off x="1043608" y="4964230"/>
            <a:ext cx="2736303" cy="1819482"/>
            <a:chOff x="4623652" y="3823438"/>
            <a:chExt cx="3736720" cy="2624002"/>
          </a:xfrm>
        </p:grpSpPr>
        <p:sp>
          <p:nvSpPr>
            <p:cNvPr id="9" name="Скругленный прямоугольник 110">
              <a:extLst>
                <a:ext uri="{FF2B5EF4-FFF2-40B4-BE49-F238E27FC236}">
                  <a16:creationId xmlns:a16="http://schemas.microsoft.com/office/drawing/2014/main" id="{A215EC01-1E97-4BE8-A744-E65F9F30D793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725267" y="4036749"/>
              <a:ext cx="3155087" cy="2410691"/>
            </a:xfrm>
            <a:prstGeom prst="roundRect">
              <a:avLst>
                <a:gd name="adj" fmla="val 11241"/>
              </a:avLst>
            </a:prstGeom>
            <a:solidFill>
              <a:srgbClr val="FFFFFF"/>
            </a:solidFill>
            <a:ln w="3175" algn="ctr">
              <a:solidFill>
                <a:srgbClr val="4BACC6"/>
              </a:solidFill>
              <a:round/>
              <a:headEnd/>
              <a:tailEnd/>
            </a:ln>
          </p:spPr>
          <p:txBody>
            <a:bodyPr lIns="80044" tIns="40025" rIns="80044" bIns="40025" anchor="ctr"/>
            <a:lstStyle>
              <a:lvl1pPr>
                <a:spcBef>
                  <a:spcPct val="20000"/>
                </a:spcBef>
                <a:buFont typeface="Arial" panose="020B0604020202020204" pitchFamily="34" charset="0"/>
                <a:buChar char="•"/>
                <a:defRPr sz="32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panose="020B0604020202020204" pitchFamily="34" charset="0"/>
                <a:buChar char="–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panose="020B0604020202020204" pitchFamily="34" charset="0"/>
                <a:buChar char="–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just" eaLnBrk="1" hangingPunct="1">
                <a:spcBef>
                  <a:spcPct val="0"/>
                </a:spcBef>
                <a:buNone/>
              </a:pPr>
              <a:endParaRPr lang="ru-RU" altLang="ru-RU" sz="1100" dirty="0">
                <a:solidFill>
                  <a:srgbClr val="31859C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0" name="Выгнутая вверх стрелка 100">
              <a:extLst>
                <a:ext uri="{FF2B5EF4-FFF2-40B4-BE49-F238E27FC236}">
                  <a16:creationId xmlns:a16="http://schemas.microsoft.com/office/drawing/2014/main" id="{279C8DCB-9A4D-4F0F-BB20-AF32B800ACF1}"/>
                </a:ext>
              </a:extLst>
            </p:cNvPr>
            <p:cNvSpPr>
              <a:spLocks noChangeArrowheads="1"/>
            </p:cNvSpPr>
            <p:nvPr/>
          </p:nvSpPr>
          <p:spPr bwMode="auto">
            <a:xfrm flipH="1">
              <a:off x="4754372" y="4249966"/>
              <a:ext cx="384175" cy="171450"/>
            </a:xfrm>
            <a:prstGeom prst="curvedDownArrow">
              <a:avLst>
                <a:gd name="adj1" fmla="val 53591"/>
                <a:gd name="adj2" fmla="val 100398"/>
                <a:gd name="adj3" fmla="val 62625"/>
              </a:avLst>
            </a:prstGeom>
            <a:solidFill>
              <a:srgbClr val="F5A26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spcBef>
                  <a:spcPct val="20000"/>
                </a:spcBef>
                <a:buFont typeface="Arial" panose="020B0604020202020204" pitchFamily="34" charset="0"/>
                <a:buChar char="•"/>
                <a:defRPr sz="32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panose="020B0604020202020204" pitchFamily="34" charset="0"/>
                <a:buChar char="–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panose="020B0604020202020204" pitchFamily="34" charset="0"/>
                <a:buChar char="–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endParaRPr lang="ru-RU" altLang="ru-RU" sz="1800" dirty="0"/>
            </a:p>
          </p:txBody>
        </p:sp>
        <p:sp>
          <p:nvSpPr>
            <p:cNvPr id="11" name="Прямоугольник 10">
              <a:extLst>
                <a:ext uri="{FF2B5EF4-FFF2-40B4-BE49-F238E27FC236}">
                  <a16:creationId xmlns:a16="http://schemas.microsoft.com/office/drawing/2014/main" id="{EE251EEA-C6F5-49A6-B6A4-1B7A4DA41F1A}"/>
                </a:ext>
              </a:extLst>
            </p:cNvPr>
            <p:cNvSpPr/>
            <p:nvPr/>
          </p:nvSpPr>
          <p:spPr>
            <a:xfrm>
              <a:off x="5214085" y="4192536"/>
              <a:ext cx="736803" cy="256254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eaLnBrk="1" fontAlgn="auto" hangingPunct="1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ru-RU" sz="800" dirty="0">
                  <a:solidFill>
                    <a:schemeClr val="accent5">
                      <a:lumMod val="75000"/>
                    </a:schemeClr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Переделка</a:t>
              </a:r>
              <a:endParaRPr lang="ru-RU" sz="800" dirty="0">
                <a:solidFill>
                  <a:schemeClr val="accent5">
                    <a:lumMod val="75000"/>
                  </a:schemeClr>
                </a:solidFill>
                <a:latin typeface="Arial" panose="020B0604020202020204" pitchFamily="34" charset="0"/>
                <a:ea typeface="Microsoft Sans Serif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35" name="Прямоугольник 34">
              <a:extLst>
                <a:ext uri="{FF2B5EF4-FFF2-40B4-BE49-F238E27FC236}">
                  <a16:creationId xmlns:a16="http://schemas.microsoft.com/office/drawing/2014/main" id="{F2DC8340-66E9-4D3A-AF7E-FFA20C2EB922}"/>
                </a:ext>
              </a:extLst>
            </p:cNvPr>
            <p:cNvSpPr/>
            <p:nvPr/>
          </p:nvSpPr>
          <p:spPr>
            <a:xfrm>
              <a:off x="6399809" y="4284544"/>
              <a:ext cx="1960563" cy="204797"/>
            </a:xfrm>
            <a:prstGeom prst="rect">
              <a:avLst/>
            </a:prstGeom>
          </p:spPr>
          <p:txBody>
            <a:bodyPr>
              <a:spAutoFit/>
            </a:bodyPr>
            <a:lstStyle/>
            <a:p>
              <a:pPr eaLnBrk="1" fontAlgn="auto" hangingPunct="1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ru-RU" sz="800" dirty="0">
                  <a:solidFill>
                    <a:schemeClr val="accent5">
                      <a:lumMod val="75000"/>
                    </a:schemeClr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Передача вручную</a:t>
              </a:r>
              <a:endParaRPr lang="ru-RU" sz="800" dirty="0">
                <a:solidFill>
                  <a:schemeClr val="accent5">
                    <a:lumMod val="75000"/>
                  </a:schemeClr>
                </a:solidFill>
                <a:latin typeface="Arial" panose="020B0604020202020204" pitchFamily="34" charset="0"/>
                <a:ea typeface="Microsoft Sans Serif" panose="020B0604020202020204" pitchFamily="34" charset="0"/>
                <a:cs typeface="Arial" panose="020B0604020202020204" pitchFamily="34" charset="0"/>
              </a:endParaRPr>
            </a:p>
          </p:txBody>
        </p:sp>
        <p:grpSp>
          <p:nvGrpSpPr>
            <p:cNvPr id="13" name="Группа 12">
              <a:extLst>
                <a:ext uri="{FF2B5EF4-FFF2-40B4-BE49-F238E27FC236}">
                  <a16:creationId xmlns:a16="http://schemas.microsoft.com/office/drawing/2014/main" id="{52C24776-0ABE-4C09-8093-934D8DFB4E8A}"/>
                </a:ext>
              </a:extLst>
            </p:cNvPr>
            <p:cNvGrpSpPr/>
            <p:nvPr/>
          </p:nvGrpSpPr>
          <p:grpSpPr>
            <a:xfrm>
              <a:off x="4623652" y="4421417"/>
              <a:ext cx="2387261" cy="383823"/>
              <a:chOff x="6376838" y="4348056"/>
              <a:chExt cx="2387261" cy="383823"/>
            </a:xfrm>
          </p:grpSpPr>
          <p:sp>
            <p:nvSpPr>
              <p:cNvPr id="33" name="Прямоугольник 32">
                <a:extLst>
                  <a:ext uri="{FF2B5EF4-FFF2-40B4-BE49-F238E27FC236}">
                    <a16:creationId xmlns:a16="http://schemas.microsoft.com/office/drawing/2014/main" id="{5F948549-1B05-4C63-BBBA-517F0D1D356D}"/>
                  </a:ext>
                </a:extLst>
              </p:cNvPr>
              <p:cNvSpPr/>
              <p:nvPr/>
            </p:nvSpPr>
            <p:spPr>
              <a:xfrm>
                <a:off x="6964983" y="4428910"/>
                <a:ext cx="1799116" cy="223673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eaLnBrk="1" fontAlgn="auto" hangingPunct="1">
                  <a:lnSpc>
                    <a:spcPct val="115000"/>
                  </a:lnSpc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ru-RU" sz="800" dirty="0">
                    <a:solidFill>
                      <a:schemeClr val="accent5">
                        <a:lumMod val="75000"/>
                      </a:schemeClr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Передача по электронной почте</a:t>
                </a:r>
                <a:endParaRPr lang="ru-RU" sz="800" dirty="0">
                  <a:solidFill>
                    <a:schemeClr val="accent5">
                      <a:lumMod val="75000"/>
                    </a:schemeClr>
                  </a:solidFill>
                  <a:latin typeface="Arial" panose="020B0604020202020204" pitchFamily="34" charset="0"/>
                  <a:ea typeface="Times New Roman" panose="02020603050405020304" pitchFamily="18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4" name="Прямоугольник 296">
                <a:extLst>
                  <a:ext uri="{FF2B5EF4-FFF2-40B4-BE49-F238E27FC236}">
                    <a16:creationId xmlns:a16="http://schemas.microsoft.com/office/drawing/2014/main" id="{6685DD85-4125-4D46-A487-60F9A68E766C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6376838" y="4348056"/>
                <a:ext cx="600694" cy="383823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>
                <a:spAutoFit/>
              </a:bodyPr>
              <a:lstStyle>
                <a:lvl1pPr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32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28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4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9pPr>
              </a:lstStyle>
              <a:p>
                <a:pPr algn="ctr" eaLnBrk="1" hangingPunct="1">
                  <a:lnSpc>
                    <a:spcPct val="115000"/>
                  </a:lnSpc>
                  <a:spcBef>
                    <a:spcPts val="600"/>
                  </a:spcBef>
                  <a:buFontTx/>
                  <a:buNone/>
                </a:pPr>
                <a:r>
                  <a:rPr lang="ru-RU" altLang="ru-RU" sz="1800" dirty="0">
                    <a:latin typeface="Arial" panose="020B0604020202020204" pitchFamily="34" charset="0"/>
                    <a:cs typeface="Arial" panose="020B0604020202020204" pitchFamily="34" charset="0"/>
                  </a:rPr>
                  <a:t>@</a:t>
                </a:r>
                <a:endParaRPr lang="ru-RU" altLang="ru-RU" sz="2400" dirty="0">
                  <a:solidFill>
                    <a:srgbClr val="000000"/>
                  </a:solidFill>
                  <a:latin typeface="Arial" panose="020B0604020202020204" pitchFamily="34" charset="0"/>
                  <a:ea typeface="Myriad Pro"/>
                  <a:cs typeface="Arial" panose="020B0604020202020204" pitchFamily="34" charset="0"/>
                </a:endParaRPr>
              </a:p>
            </p:txBody>
          </p:sp>
        </p:grpSp>
        <p:grpSp>
          <p:nvGrpSpPr>
            <p:cNvPr id="14" name="Группа 13">
              <a:extLst>
                <a:ext uri="{FF2B5EF4-FFF2-40B4-BE49-F238E27FC236}">
                  <a16:creationId xmlns:a16="http://schemas.microsoft.com/office/drawing/2014/main" id="{E1142EB3-1735-4D62-B018-1ED78F2747A1}"/>
                </a:ext>
              </a:extLst>
            </p:cNvPr>
            <p:cNvGrpSpPr/>
            <p:nvPr/>
          </p:nvGrpSpPr>
          <p:grpSpPr>
            <a:xfrm>
              <a:off x="4783013" y="4842438"/>
              <a:ext cx="3323984" cy="359410"/>
              <a:chOff x="6379071" y="5127845"/>
              <a:chExt cx="3323984" cy="359410"/>
            </a:xfrm>
          </p:grpSpPr>
          <p:sp>
            <p:nvSpPr>
              <p:cNvPr id="31" name="Прямоугольник 30">
                <a:extLst>
                  <a:ext uri="{FF2B5EF4-FFF2-40B4-BE49-F238E27FC236}">
                    <a16:creationId xmlns:a16="http://schemas.microsoft.com/office/drawing/2014/main" id="{CA557913-F964-44F3-80A5-760DF190BD5F}"/>
                  </a:ext>
                </a:extLst>
              </p:cNvPr>
              <p:cNvSpPr/>
              <p:nvPr/>
            </p:nvSpPr>
            <p:spPr>
              <a:xfrm>
                <a:off x="6824467" y="5140412"/>
                <a:ext cx="2878588" cy="307403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eaLnBrk="1" fontAlgn="auto" hangingPunct="1">
                  <a:lnSpc>
                    <a:spcPct val="115000"/>
                  </a:lnSpc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ru-RU" sz="800" dirty="0">
                    <a:solidFill>
                      <a:schemeClr val="accent5">
                        <a:lumMod val="75000"/>
                      </a:schemeClr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Передача через электронную систему</a:t>
                </a:r>
                <a:endParaRPr lang="ru-RU" sz="800" dirty="0">
                  <a:solidFill>
                    <a:schemeClr val="accent5">
                      <a:lumMod val="75000"/>
                    </a:schemeClr>
                  </a:solidFill>
                  <a:latin typeface="Arial" panose="020B0604020202020204" pitchFamily="34" charset="0"/>
                  <a:ea typeface="Times New Roman" panose="02020603050405020304" pitchFamily="18" charset="0"/>
                  <a:cs typeface="Arial" panose="020B0604020202020204" pitchFamily="34" charset="0"/>
                </a:endParaRPr>
              </a:p>
            </p:txBody>
          </p:sp>
          <p:pic>
            <p:nvPicPr>
              <p:cNvPr id="32" name="Рисунок 31">
                <a:extLst>
                  <a:ext uri="{FF2B5EF4-FFF2-40B4-BE49-F238E27FC236}">
                    <a16:creationId xmlns:a16="http://schemas.microsoft.com/office/drawing/2014/main" id="{1CF7B9DF-0D3C-48CD-81E9-1332BF731D79}"/>
                  </a:ext>
                </a:extLst>
              </p:cNvPr>
              <p:cNvPicPr/>
              <p:nvPr/>
            </p:nvPicPr>
            <p:blipFill>
              <a:blip r:embed="rId5" cstate="print">
                <a:duotone>
                  <a:schemeClr val="accent1">
                    <a:shade val="45000"/>
                    <a:satMod val="135000"/>
                  </a:schemeClr>
                  <a:prstClr val="white"/>
                </a:duotone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6379071" y="5127845"/>
                <a:ext cx="395605" cy="359410"/>
              </a:xfrm>
              <a:prstGeom prst="rect">
                <a:avLst/>
              </a:prstGeom>
              <a:noFill/>
              <a:ln>
                <a:noFill/>
              </a:ln>
            </p:spPr>
          </p:pic>
        </p:grpSp>
        <p:grpSp>
          <p:nvGrpSpPr>
            <p:cNvPr id="15" name="Группа 14">
              <a:extLst>
                <a:ext uri="{FF2B5EF4-FFF2-40B4-BE49-F238E27FC236}">
                  <a16:creationId xmlns:a16="http://schemas.microsoft.com/office/drawing/2014/main" id="{F86276B2-8CA6-496C-9980-8F0D61D2FA1F}"/>
                </a:ext>
              </a:extLst>
            </p:cNvPr>
            <p:cNvGrpSpPr/>
            <p:nvPr/>
          </p:nvGrpSpPr>
          <p:grpSpPr>
            <a:xfrm>
              <a:off x="4885832" y="6151020"/>
              <a:ext cx="2357589" cy="233602"/>
              <a:chOff x="6508599" y="5618163"/>
              <a:chExt cx="2357589" cy="233602"/>
            </a:xfrm>
          </p:grpSpPr>
          <p:sp>
            <p:nvSpPr>
              <p:cNvPr id="29" name="Пятно 1 299">
                <a:extLst>
                  <a:ext uri="{FF2B5EF4-FFF2-40B4-BE49-F238E27FC236}">
                    <a16:creationId xmlns:a16="http://schemas.microsoft.com/office/drawing/2014/main" id="{3C4C26CB-6360-4196-8AF2-231082CCC62D}"/>
                  </a:ext>
                </a:extLst>
              </p:cNvPr>
              <p:cNvSpPr>
                <a:spLocks noChangeAspect="1" noChangeArrowheads="1"/>
              </p:cNvSpPr>
              <p:nvPr/>
            </p:nvSpPr>
            <p:spPr bwMode="auto">
              <a:xfrm>
                <a:off x="6508599" y="5639040"/>
                <a:ext cx="309563" cy="212725"/>
              </a:xfrm>
              <a:prstGeom prst="irregularSeal1">
                <a:avLst/>
              </a:prstGeom>
              <a:solidFill>
                <a:srgbClr val="FFFFFF"/>
              </a:solidFill>
              <a:ln w="25400">
                <a:solidFill>
                  <a:srgbClr val="FF0000"/>
                </a:solidFill>
                <a:miter lim="800000"/>
                <a:headEnd/>
                <a:tailEnd/>
              </a:ln>
            </p:spPr>
            <p:txBody>
              <a:bodyPr lIns="105102" tIns="52551" rIns="105102" bIns="52551" anchor="ctr" upright="1"/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ru-RU" sz="1000" dirty="0">
                  <a:solidFill>
                    <a:schemeClr val="accent5">
                      <a:lumMod val="50000"/>
                    </a:schemeClr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0" name="Прямоугольник 29">
                <a:extLst>
                  <a:ext uri="{FF2B5EF4-FFF2-40B4-BE49-F238E27FC236}">
                    <a16:creationId xmlns:a16="http://schemas.microsoft.com/office/drawing/2014/main" id="{CF5DAB8D-4FBE-4B9C-BDB1-66DC96657D03}"/>
                  </a:ext>
                </a:extLst>
              </p:cNvPr>
              <p:cNvSpPr/>
              <p:nvPr/>
            </p:nvSpPr>
            <p:spPr>
              <a:xfrm>
                <a:off x="6905625" y="5618163"/>
                <a:ext cx="1960563" cy="204797"/>
              </a:xfrm>
              <a:prstGeom prst="rect">
                <a:avLst/>
              </a:prstGeom>
            </p:spPr>
            <p:txBody>
              <a:bodyPr>
                <a:spAutoFit/>
              </a:bodyPr>
              <a:lstStyle/>
              <a:p>
                <a:pPr eaLnBrk="1" fontAlgn="auto" hangingPunct="1">
                  <a:lnSpc>
                    <a:spcPct val="90000"/>
                  </a:lnSpc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ru-RU" sz="800" dirty="0">
                    <a:solidFill>
                      <a:schemeClr val="accent5">
                        <a:lumMod val="75000"/>
                      </a:schemeClr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Проблема</a:t>
                </a:r>
                <a:endParaRPr lang="ru-RU" sz="800" dirty="0">
                  <a:solidFill>
                    <a:schemeClr val="accent5">
                      <a:lumMod val="75000"/>
                    </a:schemeClr>
                  </a:solidFill>
                  <a:latin typeface="Arial" panose="020B0604020202020204" pitchFamily="34" charset="0"/>
                  <a:ea typeface="Microsoft Sans Serif" panose="020B0604020202020204" pitchFamily="34" charset="0"/>
                  <a:cs typeface="Arial" panose="020B0604020202020204" pitchFamily="34" charset="0"/>
                </a:endParaRPr>
              </a:p>
            </p:txBody>
          </p:sp>
        </p:grpSp>
        <p:grpSp>
          <p:nvGrpSpPr>
            <p:cNvPr id="16" name="Группа 15">
              <a:extLst>
                <a:ext uri="{FF2B5EF4-FFF2-40B4-BE49-F238E27FC236}">
                  <a16:creationId xmlns:a16="http://schemas.microsoft.com/office/drawing/2014/main" id="{6B5C6554-2E60-4A1F-8080-E530CF872BA8}"/>
                </a:ext>
              </a:extLst>
            </p:cNvPr>
            <p:cNvGrpSpPr/>
            <p:nvPr/>
          </p:nvGrpSpPr>
          <p:grpSpPr>
            <a:xfrm>
              <a:off x="4901172" y="5791748"/>
              <a:ext cx="1432806" cy="259905"/>
              <a:chOff x="6628977" y="5967413"/>
              <a:chExt cx="1432806" cy="259905"/>
            </a:xfrm>
          </p:grpSpPr>
          <p:sp>
            <p:nvSpPr>
              <p:cNvPr id="27" name="Oval 147">
                <a:extLst>
                  <a:ext uri="{FF2B5EF4-FFF2-40B4-BE49-F238E27FC236}">
                    <a16:creationId xmlns:a16="http://schemas.microsoft.com/office/drawing/2014/main" id="{09861235-8573-43D5-AA4F-AAD11578775B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6628977" y="6019355"/>
                <a:ext cx="207963" cy="207963"/>
              </a:xfrm>
              <a:prstGeom prst="ellipse">
                <a:avLst/>
              </a:prstGeom>
              <a:solidFill>
                <a:srgbClr val="92D050"/>
              </a:solidFill>
              <a:ln w="19050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wrap="none" lIns="97879" tIns="48938" rIns="97879" bIns="48938" anchor="ctr"/>
              <a:lstStyle>
                <a:lvl1pPr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32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28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4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FontTx/>
                  <a:buNone/>
                </a:pPr>
                <a:endParaRPr lang="ru-RU" altLang="ru-RU" sz="1800"/>
              </a:p>
            </p:txBody>
          </p:sp>
          <p:sp>
            <p:nvSpPr>
              <p:cNvPr id="28" name="Прямоугольник 27">
                <a:extLst>
                  <a:ext uri="{FF2B5EF4-FFF2-40B4-BE49-F238E27FC236}">
                    <a16:creationId xmlns:a16="http://schemas.microsoft.com/office/drawing/2014/main" id="{0A0F5D1B-3128-45B4-933D-3B6B15CBBE02}"/>
                  </a:ext>
                </a:extLst>
              </p:cNvPr>
              <p:cNvSpPr/>
              <p:nvPr/>
            </p:nvSpPr>
            <p:spPr>
              <a:xfrm>
                <a:off x="7002463" y="5967413"/>
                <a:ext cx="1059320" cy="256254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eaLnBrk="1" fontAlgn="auto" hangingPunct="1">
                  <a:lnSpc>
                    <a:spcPct val="150000"/>
                  </a:lnSpc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ru-RU" sz="800" dirty="0">
                    <a:solidFill>
                      <a:schemeClr val="accent5">
                        <a:lumMod val="75000"/>
                      </a:schemeClr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Значимая работа</a:t>
                </a:r>
                <a:endParaRPr lang="ru-RU" sz="800" dirty="0">
                  <a:solidFill>
                    <a:schemeClr val="accent5">
                      <a:lumMod val="75000"/>
                    </a:schemeClr>
                  </a:solidFill>
                  <a:latin typeface="Arial" panose="020B0604020202020204" pitchFamily="34" charset="0"/>
                  <a:ea typeface="Microsoft Sans Serif" panose="020B0604020202020204" pitchFamily="34" charset="0"/>
                  <a:cs typeface="Arial" panose="020B0604020202020204" pitchFamily="34" charset="0"/>
                </a:endParaRPr>
              </a:p>
            </p:txBody>
          </p:sp>
        </p:grpSp>
        <p:grpSp>
          <p:nvGrpSpPr>
            <p:cNvPr id="17" name="Группа 16">
              <a:extLst>
                <a:ext uri="{FF2B5EF4-FFF2-40B4-BE49-F238E27FC236}">
                  <a16:creationId xmlns:a16="http://schemas.microsoft.com/office/drawing/2014/main" id="{2ECAFB49-C3C8-41F5-B429-859440EE1335}"/>
                </a:ext>
              </a:extLst>
            </p:cNvPr>
            <p:cNvGrpSpPr/>
            <p:nvPr/>
          </p:nvGrpSpPr>
          <p:grpSpPr>
            <a:xfrm>
              <a:off x="6685391" y="5786541"/>
              <a:ext cx="757377" cy="277264"/>
              <a:chOff x="6800681" y="6442075"/>
              <a:chExt cx="757377" cy="277264"/>
            </a:xfrm>
          </p:grpSpPr>
          <p:sp>
            <p:nvSpPr>
              <p:cNvPr id="25" name="Oval 149">
                <a:extLst>
                  <a:ext uri="{FF2B5EF4-FFF2-40B4-BE49-F238E27FC236}">
                    <a16:creationId xmlns:a16="http://schemas.microsoft.com/office/drawing/2014/main" id="{FDA864B2-460A-4F18-BE47-157E33A1F6F7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6800681" y="6511376"/>
                <a:ext cx="207963" cy="207963"/>
              </a:xfrm>
              <a:prstGeom prst="ellipse">
                <a:avLst/>
              </a:prstGeom>
              <a:solidFill>
                <a:srgbClr val="FF5D5D"/>
              </a:solidFill>
              <a:ln w="19050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wrap="none" lIns="97879" tIns="48938" rIns="97879" bIns="48938" anchor="ctr"/>
              <a:lstStyle>
                <a:lvl1pPr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32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28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4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FontTx/>
                  <a:buNone/>
                </a:pPr>
                <a:endParaRPr lang="ru-RU" altLang="ru-RU" sz="1800"/>
              </a:p>
            </p:txBody>
          </p:sp>
          <p:sp>
            <p:nvSpPr>
              <p:cNvPr id="26" name="Прямоугольник 25">
                <a:extLst>
                  <a:ext uri="{FF2B5EF4-FFF2-40B4-BE49-F238E27FC236}">
                    <a16:creationId xmlns:a16="http://schemas.microsoft.com/office/drawing/2014/main" id="{141AE442-FF9C-4D77-B1F5-99604CB23C6D}"/>
                  </a:ext>
                </a:extLst>
              </p:cNvPr>
              <p:cNvSpPr/>
              <p:nvPr/>
            </p:nvSpPr>
            <p:spPr>
              <a:xfrm>
                <a:off x="7002463" y="6442075"/>
                <a:ext cx="555595" cy="256254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eaLnBrk="1" fontAlgn="auto" hangingPunct="1">
                  <a:lnSpc>
                    <a:spcPct val="150000"/>
                  </a:lnSpc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ru-RU" sz="800" dirty="0">
                    <a:solidFill>
                      <a:schemeClr val="accent5">
                        <a:lumMod val="75000"/>
                      </a:schemeClr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Потери</a:t>
                </a:r>
                <a:endParaRPr lang="ru-RU" sz="800" dirty="0">
                  <a:solidFill>
                    <a:schemeClr val="accent5">
                      <a:lumMod val="75000"/>
                    </a:schemeClr>
                  </a:solidFill>
                  <a:latin typeface="Arial" panose="020B0604020202020204" pitchFamily="34" charset="0"/>
                  <a:ea typeface="Microsoft Sans Serif" panose="020B0604020202020204" pitchFamily="34" charset="0"/>
                  <a:cs typeface="Arial" panose="020B0604020202020204" pitchFamily="34" charset="0"/>
                </a:endParaRPr>
              </a:p>
            </p:txBody>
          </p:sp>
        </p:grpSp>
        <p:grpSp>
          <p:nvGrpSpPr>
            <p:cNvPr id="18" name="Группа 17">
              <a:extLst>
                <a:ext uri="{FF2B5EF4-FFF2-40B4-BE49-F238E27FC236}">
                  <a16:creationId xmlns:a16="http://schemas.microsoft.com/office/drawing/2014/main" id="{6DC8D722-74B9-4BE9-9C5E-6A7BBFBCB8CA}"/>
                </a:ext>
              </a:extLst>
            </p:cNvPr>
            <p:cNvGrpSpPr/>
            <p:nvPr/>
          </p:nvGrpSpPr>
          <p:grpSpPr>
            <a:xfrm>
              <a:off x="4827223" y="5449516"/>
              <a:ext cx="3279775" cy="684459"/>
              <a:chOff x="5967413" y="4338638"/>
              <a:chExt cx="3279775" cy="684459"/>
            </a:xfrm>
          </p:grpSpPr>
          <p:sp>
            <p:nvSpPr>
              <p:cNvPr id="23" name="Прямоугольник 22">
                <a:extLst>
                  <a:ext uri="{FF2B5EF4-FFF2-40B4-BE49-F238E27FC236}">
                    <a16:creationId xmlns:a16="http://schemas.microsoft.com/office/drawing/2014/main" id="{45A39A31-B7A0-4CB6-A56B-0FC72E86DE83}"/>
                  </a:ext>
                </a:extLst>
              </p:cNvPr>
              <p:cNvSpPr/>
              <p:nvPr/>
            </p:nvSpPr>
            <p:spPr>
              <a:xfrm>
                <a:off x="6403975" y="4338638"/>
                <a:ext cx="2843213" cy="684459"/>
              </a:xfrm>
              <a:prstGeom prst="rect">
                <a:avLst/>
              </a:prstGeom>
            </p:spPr>
            <p:txBody>
              <a:bodyPr>
                <a:spAutoFit/>
              </a:bodyPr>
              <a:lstStyle/>
              <a:p>
                <a:pPr eaLnBrk="1" fontAlgn="auto" hangingPunct="1">
                  <a:lnSpc>
                    <a:spcPct val="90000"/>
                  </a:lnSpc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ru-RU" sz="700" dirty="0">
                    <a:solidFill>
                      <a:schemeClr val="accent5">
                        <a:lumMod val="75000"/>
                      </a:schemeClr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Связь операций с созданием/изменением/ использованием документа (вход/выход</a:t>
                </a:r>
                <a:r>
                  <a:rPr lang="ru-RU" sz="800" dirty="0">
                    <a:solidFill>
                      <a:schemeClr val="accent5">
                        <a:lumMod val="75000"/>
                      </a:schemeClr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)</a:t>
                </a:r>
                <a:endParaRPr lang="ru-RU" sz="800" dirty="0">
                  <a:solidFill>
                    <a:schemeClr val="accent5">
                      <a:lumMod val="75000"/>
                    </a:schemeClr>
                  </a:solidFill>
                  <a:latin typeface="Arial" panose="020B0604020202020204" pitchFamily="34" charset="0"/>
                  <a:ea typeface="Times New Roman" panose="02020603050405020304" pitchFamily="18" charset="0"/>
                  <a:cs typeface="Arial" panose="020B0604020202020204" pitchFamily="34" charset="0"/>
                </a:endParaRPr>
              </a:p>
            </p:txBody>
          </p:sp>
          <p:cxnSp>
            <p:nvCxnSpPr>
              <p:cNvPr id="24" name="Прямая со стрелкой 23">
                <a:extLst>
                  <a:ext uri="{FF2B5EF4-FFF2-40B4-BE49-F238E27FC236}">
                    <a16:creationId xmlns:a16="http://schemas.microsoft.com/office/drawing/2014/main" id="{45DADDF3-AA50-4EF1-BFDA-669D9DA209D0}"/>
                  </a:ext>
                </a:extLst>
              </p:cNvPr>
              <p:cNvCxnSpPr/>
              <p:nvPr/>
            </p:nvCxnSpPr>
            <p:spPr bwMode="auto">
              <a:xfrm>
                <a:off x="5967413" y="4530725"/>
                <a:ext cx="396875" cy="0"/>
              </a:xfrm>
              <a:prstGeom prst="straightConnector1">
                <a:avLst/>
              </a:prstGeom>
              <a:ln w="19050">
                <a:solidFill>
                  <a:schemeClr val="accent5">
                    <a:lumMod val="50000"/>
                  </a:schemeClr>
                </a:solidFill>
                <a:prstDash val="dash"/>
                <a:tailEnd type="arrow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9" name="Группа 18">
              <a:extLst>
                <a:ext uri="{FF2B5EF4-FFF2-40B4-BE49-F238E27FC236}">
                  <a16:creationId xmlns:a16="http://schemas.microsoft.com/office/drawing/2014/main" id="{6CFB4F2A-0B94-4548-BEB7-22FDB35E6940}"/>
                </a:ext>
              </a:extLst>
            </p:cNvPr>
            <p:cNvGrpSpPr/>
            <p:nvPr/>
          </p:nvGrpSpPr>
          <p:grpSpPr>
            <a:xfrm>
              <a:off x="4828810" y="5151496"/>
              <a:ext cx="2159904" cy="223673"/>
              <a:chOff x="5983039" y="4076700"/>
              <a:chExt cx="2159904" cy="223673"/>
            </a:xfrm>
          </p:grpSpPr>
          <p:cxnSp>
            <p:nvCxnSpPr>
              <p:cNvPr id="21" name="Прямая со стрелкой 20">
                <a:extLst>
                  <a:ext uri="{FF2B5EF4-FFF2-40B4-BE49-F238E27FC236}">
                    <a16:creationId xmlns:a16="http://schemas.microsoft.com/office/drawing/2014/main" id="{9A0AA682-191D-4E59-92B6-0BBDB7D08B05}"/>
                  </a:ext>
                </a:extLst>
              </p:cNvPr>
              <p:cNvCxnSpPr/>
              <p:nvPr/>
            </p:nvCxnSpPr>
            <p:spPr bwMode="auto">
              <a:xfrm>
                <a:off x="5983039" y="4272855"/>
                <a:ext cx="395288" cy="0"/>
              </a:xfrm>
              <a:prstGeom prst="straightConnector1">
                <a:avLst/>
              </a:prstGeom>
              <a:ln w="19050">
                <a:solidFill>
                  <a:schemeClr val="accent5">
                    <a:lumMod val="50000"/>
                  </a:schemeClr>
                </a:solidFill>
                <a:tailEnd type="arrow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22" name="Прямоугольник 21">
                <a:extLst>
                  <a:ext uri="{FF2B5EF4-FFF2-40B4-BE49-F238E27FC236}">
                    <a16:creationId xmlns:a16="http://schemas.microsoft.com/office/drawing/2014/main" id="{D7E41220-BC7A-404E-B2A1-6EBF227D02CC}"/>
                  </a:ext>
                </a:extLst>
              </p:cNvPr>
              <p:cNvSpPr/>
              <p:nvPr/>
            </p:nvSpPr>
            <p:spPr bwMode="auto">
              <a:xfrm>
                <a:off x="6410325" y="4076700"/>
                <a:ext cx="1732618" cy="223673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eaLnBrk="1" fontAlgn="auto" hangingPunct="1">
                  <a:lnSpc>
                    <a:spcPct val="115000"/>
                  </a:lnSpc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ru-RU" sz="800" dirty="0">
                    <a:solidFill>
                      <a:schemeClr val="accent5">
                        <a:lumMod val="75000"/>
                      </a:schemeClr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Направление потока операций</a:t>
                </a:r>
                <a:endParaRPr lang="ru-RU" sz="800" dirty="0">
                  <a:solidFill>
                    <a:schemeClr val="accent5">
                      <a:lumMod val="75000"/>
                    </a:schemeClr>
                  </a:solidFill>
                  <a:latin typeface="Arial" panose="020B0604020202020204" pitchFamily="34" charset="0"/>
                  <a:ea typeface="Times New Roman" panose="02020603050405020304" pitchFamily="18" charset="0"/>
                  <a:cs typeface="Arial" panose="020B0604020202020204" pitchFamily="34" charset="0"/>
                </a:endParaRPr>
              </a:p>
            </p:txBody>
          </p:sp>
        </p:grpSp>
        <p:sp>
          <p:nvSpPr>
            <p:cNvPr id="20" name="TextBox 19">
              <a:extLst>
                <a:ext uri="{FF2B5EF4-FFF2-40B4-BE49-F238E27FC236}">
                  <a16:creationId xmlns:a16="http://schemas.microsoft.com/office/drawing/2014/main" id="{4EA3ADBC-08D0-48CA-9D65-B32816E3B308}"/>
                </a:ext>
              </a:extLst>
            </p:cNvPr>
            <p:cNvSpPr txBox="1"/>
            <p:nvPr/>
          </p:nvSpPr>
          <p:spPr>
            <a:xfrm>
              <a:off x="5243669" y="3823438"/>
              <a:ext cx="2199099" cy="341163"/>
            </a:xfrm>
            <a:prstGeom prst="rect">
              <a:avLst/>
            </a:prstGeom>
            <a:solidFill>
              <a:srgbClr val="66CCFF"/>
            </a:solidFill>
          </p:spPr>
          <p:txBody>
            <a:bodyPr wrap="square" rtlCol="0">
              <a:spAutoFit/>
            </a:bodyPr>
            <a:lstStyle/>
            <a:p>
              <a:r>
                <a:rPr lang="ru-RU" sz="1000" dirty="0">
                  <a:solidFill>
                    <a:srgbClr val="002060"/>
                  </a:solidFill>
                  <a:effectLst>
                    <a:glow rad="774700">
                      <a:schemeClr val="accent1">
                        <a:alpha val="48000"/>
                      </a:schemeClr>
                    </a:glow>
                  </a:effectLst>
                </a:rPr>
                <a:t>Условные обозначения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47668125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>
            <a:extLst>
              <a:ext uri="{FF2B5EF4-FFF2-40B4-BE49-F238E27FC236}">
                <a16:creationId xmlns:a16="http://schemas.microsoft.com/office/drawing/2014/main" id="{2743A0B8-5060-4967-96CA-74A30965CB1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63357" y="318684"/>
            <a:ext cx="6817285" cy="307777"/>
          </a:xfrm>
        </p:spPr>
        <p:txBody>
          <a:bodyPr/>
          <a:lstStyle/>
          <a:p>
            <a:r>
              <a:rPr lang="ru-RU" sz="2000" cap="all" dirty="0"/>
              <a:t>Ключевые проблемы, требующие решения</a:t>
            </a:r>
          </a:p>
        </p:txBody>
      </p:sp>
      <p:pic>
        <p:nvPicPr>
          <p:cNvPr id="18" name="Рисунок 17">
            <a:extLst>
              <a:ext uri="{FF2B5EF4-FFF2-40B4-BE49-F238E27FC236}">
                <a16:creationId xmlns:a16="http://schemas.microsoft.com/office/drawing/2014/main" id="{3A8F3214-5ADD-45E1-AA06-95C3ED910282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7556433" y="54549"/>
            <a:ext cx="759983" cy="759904"/>
          </a:xfrm>
          <a:prstGeom prst="rect">
            <a:avLst/>
          </a:prstGeom>
        </p:spPr>
      </p:pic>
      <p:sp>
        <p:nvSpPr>
          <p:cNvPr id="19" name="TextBox 18">
            <a:extLst>
              <a:ext uri="{FF2B5EF4-FFF2-40B4-BE49-F238E27FC236}">
                <a16:creationId xmlns:a16="http://schemas.microsoft.com/office/drawing/2014/main" id="{3096E56B-BCD4-4DA0-BE89-85ED67AB6410}"/>
              </a:ext>
            </a:extLst>
          </p:cNvPr>
          <p:cNvSpPr txBox="1"/>
          <p:nvPr/>
        </p:nvSpPr>
        <p:spPr>
          <a:xfrm>
            <a:off x="159995" y="2412093"/>
            <a:ext cx="3766617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sz="1200" dirty="0">
                <a:solidFill>
                  <a:srgbClr val="002060"/>
                </a:solidFill>
              </a:rPr>
              <a:t>       Информация о детях, получающих льготное питание, вносится в три автоматизированные системы («</a:t>
            </a:r>
            <a:r>
              <a:rPr lang="ru-RU" sz="1200" dirty="0" err="1">
                <a:solidFill>
                  <a:srgbClr val="002060"/>
                </a:solidFill>
              </a:rPr>
              <a:t>Инфошкола</a:t>
            </a:r>
            <a:r>
              <a:rPr lang="ru-RU" sz="1200" dirty="0">
                <a:solidFill>
                  <a:srgbClr val="002060"/>
                </a:solidFill>
              </a:rPr>
              <a:t>» – для работников столовой; АИС «Сетевой город. Образование»; ЕГИССО – федеральная система учета социального обеспечения). При этом отсутствует возможность автоматически получать сведения о детях, получающих льготное питание</a:t>
            </a:r>
            <a:endParaRPr lang="ru-RU" sz="1200" i="1" dirty="0">
              <a:solidFill>
                <a:srgbClr val="002060"/>
              </a:solidFill>
            </a:endParaRPr>
          </a:p>
        </p:txBody>
      </p:sp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052BDAE7-DAF3-4BBD-8D90-665F7DC19095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4049375" y="1751233"/>
            <a:ext cx="2454721" cy="1828626"/>
          </a:xfrm>
          <a:prstGeom prst="rect">
            <a:avLst/>
          </a:prstGeom>
        </p:spPr>
      </p:pic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0D6455C2-549D-470A-8829-D93195D64BE9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35636" y="3733257"/>
            <a:ext cx="2454722" cy="1828626"/>
          </a:xfrm>
          <a:prstGeom prst="rect">
            <a:avLst/>
          </a:prstGeom>
        </p:spPr>
      </p:pic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E5235AAF-4316-41CA-83FD-4F7FCAEF1968}"/>
              </a:ext>
            </a:extLst>
          </p:cNvPr>
          <p:cNvPicPr>
            <a:picLocks noChangeAspect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491" t="32649" r="491" b="24716"/>
          <a:stretch/>
        </p:blipFill>
        <p:spPr>
          <a:xfrm>
            <a:off x="6590257" y="1742471"/>
            <a:ext cx="2455546" cy="1846150"/>
          </a:xfrm>
          <a:prstGeom prst="rect">
            <a:avLst/>
          </a:prstGeom>
        </p:spPr>
      </p:pic>
      <p:pic>
        <p:nvPicPr>
          <p:cNvPr id="10" name="Рисунок 9">
            <a:extLst>
              <a:ext uri="{FF2B5EF4-FFF2-40B4-BE49-F238E27FC236}">
                <a16:creationId xmlns:a16="http://schemas.microsoft.com/office/drawing/2014/main" id="{F9F1C89F-5A56-4827-889C-49FF04687746}"/>
              </a:ext>
            </a:extLst>
          </p:cNvPr>
          <p:cNvPicPr>
            <a:picLocks noChangeAspect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570" t="4225" r="12568" b="23913"/>
          <a:stretch/>
        </p:blipFill>
        <p:spPr>
          <a:xfrm>
            <a:off x="6548525" y="3733257"/>
            <a:ext cx="2497278" cy="1846150"/>
          </a:xfrm>
          <a:prstGeom prst="rect">
            <a:avLst/>
          </a:prstGeom>
        </p:spPr>
      </p:pic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id="{65C78900-99F5-49B6-9074-9C9BBCEF01C5}"/>
              </a:ext>
            </a:extLst>
          </p:cNvPr>
          <p:cNvSpPr/>
          <p:nvPr/>
        </p:nvSpPr>
        <p:spPr>
          <a:xfrm>
            <a:off x="159994" y="1316013"/>
            <a:ext cx="3828661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1200" dirty="0">
                <a:solidFill>
                  <a:srgbClr val="002060"/>
                </a:solidFill>
              </a:rPr>
              <a:t>        При оформлении документов на льготное питание до 20% родителей приносят в школу неполный пакет документов. Специалист проверяет их, возвращает родителям, повторно принимает, проверяет.</a:t>
            </a:r>
          </a:p>
        </p:txBody>
      </p:sp>
      <p:sp>
        <p:nvSpPr>
          <p:cNvPr id="17" name="Прямоугольник 16">
            <a:extLst>
              <a:ext uri="{FF2B5EF4-FFF2-40B4-BE49-F238E27FC236}">
                <a16:creationId xmlns:a16="http://schemas.microsoft.com/office/drawing/2014/main" id="{9CFB6548-A184-4AE3-8FD2-CED0075D6653}"/>
              </a:ext>
            </a:extLst>
          </p:cNvPr>
          <p:cNvSpPr/>
          <p:nvPr/>
        </p:nvSpPr>
        <p:spPr>
          <a:xfrm>
            <a:off x="193205" y="4120539"/>
            <a:ext cx="3828661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1200" dirty="0">
                <a:solidFill>
                  <a:srgbClr val="002060"/>
                </a:solidFill>
              </a:rPr>
              <a:t>       При формировании отчета о льготном питании ни одна из систем не дает возможность конкретизировать 1-разовое льготное питание, поэтому отчет приходится формировать вручную, с бумажных носителей.</a:t>
            </a:r>
          </a:p>
        </p:txBody>
      </p:sp>
      <p:sp>
        <p:nvSpPr>
          <p:cNvPr id="20" name="Прямоугольник 19">
            <a:extLst>
              <a:ext uri="{FF2B5EF4-FFF2-40B4-BE49-F238E27FC236}">
                <a16:creationId xmlns:a16="http://schemas.microsoft.com/office/drawing/2014/main" id="{11AA72A3-51D4-400F-B922-DE046C026008}"/>
              </a:ext>
            </a:extLst>
          </p:cNvPr>
          <p:cNvSpPr/>
          <p:nvPr/>
        </p:nvSpPr>
        <p:spPr>
          <a:xfrm>
            <a:off x="247593" y="5273173"/>
            <a:ext cx="3633412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1200" dirty="0">
                <a:solidFill>
                  <a:srgbClr val="002060"/>
                </a:solidFill>
              </a:rPr>
              <a:t>      В ходе «ручного» формирования отчета возможны сбои, приводящие к несвоевременному и недостоверному представлению информации</a:t>
            </a:r>
          </a:p>
        </p:txBody>
      </p:sp>
      <p:grpSp>
        <p:nvGrpSpPr>
          <p:cNvPr id="21" name="Группа 20">
            <a:extLst>
              <a:ext uri="{FF2B5EF4-FFF2-40B4-BE49-F238E27FC236}">
                <a16:creationId xmlns:a16="http://schemas.microsoft.com/office/drawing/2014/main" id="{EAA114F8-C989-452B-A51C-4C83258A83DE}"/>
              </a:ext>
            </a:extLst>
          </p:cNvPr>
          <p:cNvGrpSpPr/>
          <p:nvPr/>
        </p:nvGrpSpPr>
        <p:grpSpPr>
          <a:xfrm>
            <a:off x="252121" y="1316013"/>
            <a:ext cx="527685" cy="266700"/>
            <a:chOff x="121891" y="56787"/>
            <a:chExt cx="976472" cy="397510"/>
          </a:xfrm>
        </p:grpSpPr>
        <p:sp>
          <p:nvSpPr>
            <p:cNvPr id="22" name="Пятно 1 259">
              <a:extLst>
                <a:ext uri="{FF2B5EF4-FFF2-40B4-BE49-F238E27FC236}">
                  <a16:creationId xmlns:a16="http://schemas.microsoft.com/office/drawing/2014/main" id="{71F5677A-729B-42CD-8521-9778DA26DC8E}"/>
                </a:ext>
              </a:extLst>
            </p:cNvPr>
            <p:cNvSpPr>
              <a:spLocks noChangeAspect="1" noChangeArrowheads="1"/>
            </p:cNvSpPr>
            <p:nvPr/>
          </p:nvSpPr>
          <p:spPr bwMode="auto">
            <a:xfrm>
              <a:off x="121891" y="198625"/>
              <a:ext cx="311151" cy="207176"/>
            </a:xfrm>
            <a:prstGeom prst="irregularSeal1">
              <a:avLst/>
            </a:prstGeom>
            <a:solidFill>
              <a:srgbClr val="FFFFFF"/>
            </a:solidFill>
            <a:ln w="25400">
              <a:solidFill>
                <a:srgbClr val="FF0000"/>
              </a:solidFill>
              <a:miter lim="800000"/>
              <a:headEnd/>
              <a:tailEnd/>
            </a:ln>
          </p:spPr>
          <p:txBody>
            <a:bodyPr lIns="105102" tIns="52551" rIns="105102" bIns="52551" anchor="ctr" upright="1"/>
            <a:lstStyle/>
            <a:p>
              <a:endParaRPr lang="ru-RU"/>
            </a:p>
          </p:txBody>
        </p:sp>
        <p:sp>
          <p:nvSpPr>
            <p:cNvPr id="23" name="TextBox 35">
              <a:extLst>
                <a:ext uri="{FF2B5EF4-FFF2-40B4-BE49-F238E27FC236}">
                  <a16:creationId xmlns:a16="http://schemas.microsoft.com/office/drawing/2014/main" id="{F1D60B5E-533E-4387-A0EF-0B8F755E1AFA}"/>
                </a:ext>
              </a:extLst>
            </p:cNvPr>
            <p:cNvSpPr txBox="1"/>
            <p:nvPr/>
          </p:nvSpPr>
          <p:spPr bwMode="auto">
            <a:xfrm>
              <a:off x="311129" y="56787"/>
              <a:ext cx="787234" cy="397510"/>
            </a:xfrm>
            <a:prstGeom prst="rect">
              <a:avLst/>
            </a:prstGeom>
            <a:noFill/>
          </p:spPr>
          <p:txBody>
            <a:bodyPr wrap="square">
              <a:noAutofit/>
            </a:bodyPr>
            <a:lstStyle/>
            <a:p>
              <a:pPr>
                <a:spcAft>
                  <a:spcPts val="800"/>
                </a:spcAft>
              </a:pPr>
              <a:r>
                <a:rPr lang="ru-RU" sz="1400" b="1">
                  <a:solidFill>
                    <a:srgbClr val="1F4E79"/>
                  </a:solidFill>
                  <a:effectLst/>
                  <a:latin typeface="Arial" panose="020B0604020202020204" pitchFamily="34" charset="0"/>
                  <a:ea typeface="Rosatom"/>
                  <a:cs typeface="Times New Roman" panose="02020603050405020304" pitchFamily="18" charset="0"/>
                </a:rPr>
                <a:t>1</a:t>
              </a:r>
              <a:endParaRPr lang="ru-RU" sz="140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endParaRPr>
            </a:p>
          </p:txBody>
        </p:sp>
      </p:grpSp>
      <p:grpSp>
        <p:nvGrpSpPr>
          <p:cNvPr id="24" name="Группа 23">
            <a:extLst>
              <a:ext uri="{FF2B5EF4-FFF2-40B4-BE49-F238E27FC236}">
                <a16:creationId xmlns:a16="http://schemas.microsoft.com/office/drawing/2014/main" id="{497CCE65-107E-46FA-824E-CAD6B0F5A142}"/>
              </a:ext>
            </a:extLst>
          </p:cNvPr>
          <p:cNvGrpSpPr/>
          <p:nvPr/>
        </p:nvGrpSpPr>
        <p:grpSpPr>
          <a:xfrm>
            <a:off x="222877" y="2394162"/>
            <a:ext cx="527685" cy="266700"/>
            <a:chOff x="121891" y="56787"/>
            <a:chExt cx="976472" cy="397510"/>
          </a:xfrm>
        </p:grpSpPr>
        <p:sp>
          <p:nvSpPr>
            <p:cNvPr id="25" name="Пятно 1 259">
              <a:extLst>
                <a:ext uri="{FF2B5EF4-FFF2-40B4-BE49-F238E27FC236}">
                  <a16:creationId xmlns:a16="http://schemas.microsoft.com/office/drawing/2014/main" id="{F7476E7F-0C1F-4144-9B82-01D8331E45AD}"/>
                </a:ext>
              </a:extLst>
            </p:cNvPr>
            <p:cNvSpPr>
              <a:spLocks noChangeAspect="1" noChangeArrowheads="1"/>
            </p:cNvSpPr>
            <p:nvPr/>
          </p:nvSpPr>
          <p:spPr bwMode="auto">
            <a:xfrm>
              <a:off x="121891" y="198625"/>
              <a:ext cx="311151" cy="207176"/>
            </a:xfrm>
            <a:prstGeom prst="irregularSeal1">
              <a:avLst/>
            </a:prstGeom>
            <a:solidFill>
              <a:srgbClr val="FFFFFF"/>
            </a:solidFill>
            <a:ln w="25400">
              <a:solidFill>
                <a:srgbClr val="FF0000"/>
              </a:solidFill>
              <a:miter lim="800000"/>
              <a:headEnd/>
              <a:tailEnd/>
            </a:ln>
          </p:spPr>
          <p:txBody>
            <a:bodyPr lIns="105102" tIns="52551" rIns="105102" bIns="52551" anchor="ctr" upright="1"/>
            <a:lstStyle/>
            <a:p>
              <a:endParaRPr lang="ru-RU"/>
            </a:p>
          </p:txBody>
        </p:sp>
        <p:sp>
          <p:nvSpPr>
            <p:cNvPr id="26" name="TextBox 35">
              <a:extLst>
                <a:ext uri="{FF2B5EF4-FFF2-40B4-BE49-F238E27FC236}">
                  <a16:creationId xmlns:a16="http://schemas.microsoft.com/office/drawing/2014/main" id="{BD49C518-EE18-4989-B7E6-3B9AE4DBAE94}"/>
                </a:ext>
              </a:extLst>
            </p:cNvPr>
            <p:cNvSpPr txBox="1"/>
            <p:nvPr/>
          </p:nvSpPr>
          <p:spPr bwMode="auto">
            <a:xfrm>
              <a:off x="311129" y="56787"/>
              <a:ext cx="787234" cy="397510"/>
            </a:xfrm>
            <a:prstGeom prst="rect">
              <a:avLst/>
            </a:prstGeom>
            <a:noFill/>
          </p:spPr>
          <p:txBody>
            <a:bodyPr wrap="square">
              <a:noAutofit/>
            </a:bodyPr>
            <a:lstStyle/>
            <a:p>
              <a:pPr>
                <a:spcAft>
                  <a:spcPts val="800"/>
                </a:spcAft>
              </a:pPr>
              <a:r>
                <a:rPr lang="ru-RU" sz="1400" b="1" dirty="0">
                  <a:solidFill>
                    <a:srgbClr val="1F4E79"/>
                  </a:solidFill>
                  <a:latin typeface="Arial" panose="020B0604020202020204" pitchFamily="34" charset="0"/>
                  <a:ea typeface="Calibri" panose="020F0502020204030204" pitchFamily="34" charset="0"/>
                  <a:cs typeface="Times New Roman" panose="02020603050405020304" pitchFamily="18" charset="0"/>
                </a:rPr>
                <a:t>2</a:t>
              </a:r>
              <a:endParaRPr lang="ru-RU" sz="14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endParaRPr>
            </a:p>
          </p:txBody>
        </p:sp>
      </p:grpSp>
      <p:grpSp>
        <p:nvGrpSpPr>
          <p:cNvPr id="27" name="Группа 26">
            <a:extLst>
              <a:ext uri="{FF2B5EF4-FFF2-40B4-BE49-F238E27FC236}">
                <a16:creationId xmlns:a16="http://schemas.microsoft.com/office/drawing/2014/main" id="{58B8D6B1-8D5E-4079-B013-39CEF2CF294E}"/>
              </a:ext>
            </a:extLst>
          </p:cNvPr>
          <p:cNvGrpSpPr/>
          <p:nvPr/>
        </p:nvGrpSpPr>
        <p:grpSpPr>
          <a:xfrm>
            <a:off x="222877" y="4098116"/>
            <a:ext cx="527685" cy="266700"/>
            <a:chOff x="121891" y="56787"/>
            <a:chExt cx="976472" cy="397510"/>
          </a:xfrm>
        </p:grpSpPr>
        <p:sp>
          <p:nvSpPr>
            <p:cNvPr id="28" name="Пятно 1 259">
              <a:extLst>
                <a:ext uri="{FF2B5EF4-FFF2-40B4-BE49-F238E27FC236}">
                  <a16:creationId xmlns:a16="http://schemas.microsoft.com/office/drawing/2014/main" id="{7B0B114F-221A-4272-9563-A9C436D5C3ED}"/>
                </a:ext>
              </a:extLst>
            </p:cNvPr>
            <p:cNvSpPr>
              <a:spLocks noChangeAspect="1" noChangeArrowheads="1"/>
            </p:cNvSpPr>
            <p:nvPr/>
          </p:nvSpPr>
          <p:spPr bwMode="auto">
            <a:xfrm>
              <a:off x="121891" y="198625"/>
              <a:ext cx="311151" cy="207176"/>
            </a:xfrm>
            <a:prstGeom prst="irregularSeal1">
              <a:avLst/>
            </a:prstGeom>
            <a:solidFill>
              <a:srgbClr val="FFFFFF"/>
            </a:solidFill>
            <a:ln w="25400">
              <a:solidFill>
                <a:srgbClr val="FF0000"/>
              </a:solidFill>
              <a:miter lim="800000"/>
              <a:headEnd/>
              <a:tailEnd/>
            </a:ln>
          </p:spPr>
          <p:txBody>
            <a:bodyPr lIns="105102" tIns="52551" rIns="105102" bIns="52551" anchor="ctr" upright="1"/>
            <a:lstStyle/>
            <a:p>
              <a:endParaRPr lang="ru-RU"/>
            </a:p>
          </p:txBody>
        </p:sp>
        <p:sp>
          <p:nvSpPr>
            <p:cNvPr id="29" name="TextBox 35">
              <a:extLst>
                <a:ext uri="{FF2B5EF4-FFF2-40B4-BE49-F238E27FC236}">
                  <a16:creationId xmlns:a16="http://schemas.microsoft.com/office/drawing/2014/main" id="{010B01DF-1989-4AE4-AAB5-532E9B8FD440}"/>
                </a:ext>
              </a:extLst>
            </p:cNvPr>
            <p:cNvSpPr txBox="1"/>
            <p:nvPr/>
          </p:nvSpPr>
          <p:spPr bwMode="auto">
            <a:xfrm>
              <a:off x="311129" y="56787"/>
              <a:ext cx="787234" cy="397510"/>
            </a:xfrm>
            <a:prstGeom prst="rect">
              <a:avLst/>
            </a:prstGeom>
            <a:noFill/>
          </p:spPr>
          <p:txBody>
            <a:bodyPr wrap="square">
              <a:noAutofit/>
            </a:bodyPr>
            <a:lstStyle/>
            <a:p>
              <a:pPr>
                <a:spcAft>
                  <a:spcPts val="800"/>
                </a:spcAft>
              </a:pPr>
              <a:r>
                <a:rPr lang="ru-RU" sz="1400" b="1" dirty="0">
                  <a:solidFill>
                    <a:srgbClr val="1F4E79"/>
                  </a:solidFill>
                  <a:latin typeface="Arial" panose="020B0604020202020204" pitchFamily="34" charset="0"/>
                  <a:ea typeface="Calibri" panose="020F0502020204030204" pitchFamily="34" charset="0"/>
                  <a:cs typeface="Times New Roman" panose="02020603050405020304" pitchFamily="18" charset="0"/>
                </a:rPr>
                <a:t>3</a:t>
              </a:r>
              <a:endParaRPr lang="ru-RU" sz="14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endParaRPr>
            </a:p>
          </p:txBody>
        </p:sp>
      </p:grpSp>
      <p:grpSp>
        <p:nvGrpSpPr>
          <p:cNvPr id="30" name="Группа 29">
            <a:extLst>
              <a:ext uri="{FF2B5EF4-FFF2-40B4-BE49-F238E27FC236}">
                <a16:creationId xmlns:a16="http://schemas.microsoft.com/office/drawing/2014/main" id="{807E6D39-9B83-449B-90AF-BD2B1859C8FC}"/>
              </a:ext>
            </a:extLst>
          </p:cNvPr>
          <p:cNvGrpSpPr/>
          <p:nvPr/>
        </p:nvGrpSpPr>
        <p:grpSpPr>
          <a:xfrm>
            <a:off x="226233" y="5256239"/>
            <a:ext cx="542485" cy="266700"/>
            <a:chOff x="121891" y="66825"/>
            <a:chExt cx="1003859" cy="397510"/>
          </a:xfrm>
        </p:grpSpPr>
        <p:sp>
          <p:nvSpPr>
            <p:cNvPr id="31" name="Пятно 1 259">
              <a:extLst>
                <a:ext uri="{FF2B5EF4-FFF2-40B4-BE49-F238E27FC236}">
                  <a16:creationId xmlns:a16="http://schemas.microsoft.com/office/drawing/2014/main" id="{B37DE1FF-1544-4B5E-AA47-CF7694A4DF50}"/>
                </a:ext>
              </a:extLst>
            </p:cNvPr>
            <p:cNvSpPr>
              <a:spLocks noChangeAspect="1" noChangeArrowheads="1"/>
            </p:cNvSpPr>
            <p:nvPr/>
          </p:nvSpPr>
          <p:spPr bwMode="auto">
            <a:xfrm>
              <a:off x="121891" y="198625"/>
              <a:ext cx="311151" cy="207176"/>
            </a:xfrm>
            <a:prstGeom prst="irregularSeal1">
              <a:avLst/>
            </a:prstGeom>
            <a:solidFill>
              <a:srgbClr val="FFFFFF"/>
            </a:solidFill>
            <a:ln w="25400">
              <a:solidFill>
                <a:srgbClr val="FF0000"/>
              </a:solidFill>
              <a:miter lim="800000"/>
              <a:headEnd/>
              <a:tailEnd/>
            </a:ln>
          </p:spPr>
          <p:txBody>
            <a:bodyPr lIns="105102" tIns="52551" rIns="105102" bIns="52551" anchor="ctr" upright="1"/>
            <a:lstStyle/>
            <a:p>
              <a:endParaRPr lang="ru-RU"/>
            </a:p>
          </p:txBody>
        </p:sp>
        <p:sp>
          <p:nvSpPr>
            <p:cNvPr id="32" name="TextBox 35">
              <a:extLst>
                <a:ext uri="{FF2B5EF4-FFF2-40B4-BE49-F238E27FC236}">
                  <a16:creationId xmlns:a16="http://schemas.microsoft.com/office/drawing/2014/main" id="{5150A052-A7FB-4C20-9177-DECC66A8C070}"/>
                </a:ext>
              </a:extLst>
            </p:cNvPr>
            <p:cNvSpPr txBox="1"/>
            <p:nvPr/>
          </p:nvSpPr>
          <p:spPr bwMode="auto">
            <a:xfrm>
              <a:off x="338516" y="66825"/>
              <a:ext cx="787234" cy="397510"/>
            </a:xfrm>
            <a:prstGeom prst="rect">
              <a:avLst/>
            </a:prstGeom>
            <a:noFill/>
          </p:spPr>
          <p:txBody>
            <a:bodyPr wrap="square">
              <a:noAutofit/>
            </a:bodyPr>
            <a:lstStyle/>
            <a:p>
              <a:pPr>
                <a:spcAft>
                  <a:spcPts val="800"/>
                </a:spcAft>
              </a:pPr>
              <a:r>
                <a:rPr lang="ru-RU" sz="1400" b="1" dirty="0">
                  <a:solidFill>
                    <a:srgbClr val="1F4E79"/>
                  </a:solidFill>
                  <a:latin typeface="Arial" panose="020B0604020202020204" pitchFamily="34" charset="0"/>
                  <a:ea typeface="Calibri" panose="020F0502020204030204" pitchFamily="34" charset="0"/>
                  <a:cs typeface="Times New Roman" panose="02020603050405020304" pitchFamily="18" charset="0"/>
                </a:rPr>
                <a:t>4</a:t>
              </a:r>
              <a:endParaRPr lang="ru-RU" sz="14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77979579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1">
            <a:extLst>
              <a:ext uri="{FF2B5EF4-FFF2-40B4-BE49-F238E27FC236}">
                <a16:creationId xmlns:a16="http://schemas.microsoft.com/office/drawing/2014/main" id="{7270D0CC-48A9-454E-8056-2C2F8A5CAF7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57300" y="331887"/>
            <a:ext cx="6816725" cy="307777"/>
          </a:xfrm>
        </p:spPr>
        <p:txBody>
          <a:bodyPr/>
          <a:lstStyle/>
          <a:p>
            <a:r>
              <a:rPr lang="ru-RU" sz="2000" cap="all" dirty="0"/>
              <a:t>Карта целевого состояния процесса</a:t>
            </a:r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F22EFFEA-C56E-4941-983A-6D0B659AE42A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7380312" y="0"/>
            <a:ext cx="848417" cy="848329"/>
          </a:xfrm>
          <a:prstGeom prst="rect">
            <a:avLst/>
          </a:prstGeom>
        </p:spPr>
      </p:pic>
      <p:pic>
        <p:nvPicPr>
          <p:cNvPr id="4097" name="Рисунок 4096">
            <a:extLst>
              <a:ext uri="{FF2B5EF4-FFF2-40B4-BE49-F238E27FC236}">
                <a16:creationId xmlns:a16="http://schemas.microsoft.com/office/drawing/2014/main" id="{67F353FF-EB3C-49C4-9D47-B554744652FD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18499" t="20601" r="33463" b="6600"/>
          <a:stretch/>
        </p:blipFill>
        <p:spPr>
          <a:xfrm>
            <a:off x="564257" y="971551"/>
            <a:ext cx="8015485" cy="4761705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3BCD104D-B1FA-4E01-A1B0-3DB401B934F8}"/>
              </a:ext>
            </a:extLst>
          </p:cNvPr>
          <p:cNvSpPr txBox="1"/>
          <p:nvPr/>
        </p:nvSpPr>
        <p:spPr>
          <a:xfrm>
            <a:off x="562001" y="5989791"/>
            <a:ext cx="8186463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 algn="just">
              <a:buAutoNum type="arabicPeriod"/>
            </a:pPr>
            <a:r>
              <a:rPr lang="ru-RU" sz="1400" dirty="0">
                <a:solidFill>
                  <a:schemeClr val="accent5">
                    <a:lumMod val="25000"/>
                  </a:schemeClr>
                </a:solidFill>
              </a:rPr>
              <a:t>Изменить чек-лист для родителей по предоставлению документов для льготного питания.</a:t>
            </a:r>
          </a:p>
          <a:p>
            <a:pPr marL="342900" indent="-342900" algn="just">
              <a:buAutoNum type="arabicPeriod"/>
            </a:pPr>
            <a:r>
              <a:rPr lang="ru-RU" sz="1400" dirty="0">
                <a:solidFill>
                  <a:schemeClr val="accent5">
                    <a:lumMod val="25000"/>
                  </a:schemeClr>
                </a:solidFill>
              </a:rPr>
              <a:t>Изучить возможности АИС «СГО» для формирования отчета нужного формата.</a:t>
            </a:r>
          </a:p>
          <a:p>
            <a:pPr algn="just"/>
            <a:endParaRPr lang="ru-RU" sz="1400" b="1" dirty="0">
              <a:solidFill>
                <a:schemeClr val="accent5">
                  <a:lumMod val="25000"/>
                </a:schemeClr>
              </a:solidFill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77733EBB-6B21-486D-8D4A-181D5E8F0F0D}"/>
              </a:ext>
            </a:extLst>
          </p:cNvPr>
          <p:cNvSpPr txBox="1"/>
          <p:nvPr/>
        </p:nvSpPr>
        <p:spPr>
          <a:xfrm>
            <a:off x="562001" y="5770303"/>
            <a:ext cx="1021433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200" b="1" dirty="0">
                <a:solidFill>
                  <a:srgbClr val="CC3300"/>
                </a:solidFill>
              </a:rPr>
              <a:t>РЕШЕНИЕ:</a:t>
            </a:r>
          </a:p>
        </p:txBody>
      </p:sp>
    </p:spTree>
    <p:extLst>
      <p:ext uri="{BB962C8B-B14F-4D97-AF65-F5344CB8AC3E}">
        <p14:creationId xmlns:p14="http://schemas.microsoft.com/office/powerpoint/2010/main" val="289057692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Рисунок 19">
            <a:extLst>
              <a:ext uri="{FF2B5EF4-FFF2-40B4-BE49-F238E27FC236}">
                <a16:creationId xmlns:a16="http://schemas.microsoft.com/office/drawing/2014/main" id="{AE7BCA27-BC5C-4FCE-9082-19DDDF494EBB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7452320" y="12037"/>
            <a:ext cx="848417" cy="848329"/>
          </a:xfrm>
          <a:prstGeom prst="rect">
            <a:avLst/>
          </a:prstGeom>
        </p:spPr>
      </p:pic>
      <p:sp>
        <p:nvSpPr>
          <p:cNvPr id="3" name="Прямоугольник 2">
            <a:extLst>
              <a:ext uri="{FF2B5EF4-FFF2-40B4-BE49-F238E27FC236}">
                <a16:creationId xmlns:a16="http://schemas.microsoft.com/office/drawing/2014/main" id="{3EC28590-4C44-4448-BBEB-6B2CEA34F91C}"/>
              </a:ext>
            </a:extLst>
          </p:cNvPr>
          <p:cNvSpPr/>
          <p:nvPr/>
        </p:nvSpPr>
        <p:spPr>
          <a:xfrm>
            <a:off x="1172984" y="281030"/>
            <a:ext cx="6798032" cy="31425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defTabSz="912813">
              <a:lnSpc>
                <a:spcPts val="1735"/>
              </a:lnSpc>
              <a:tabLst>
                <a:tab pos="363538" algn="l"/>
              </a:tabLst>
              <a:defRPr/>
            </a:pPr>
            <a:r>
              <a:rPr lang="ru-RU" sz="2000" b="1" cap="all" dirty="0">
                <a:solidFill>
                  <a:srgbClr val="002060"/>
                </a:solidFill>
                <a:latin typeface="Arial" panose="020B0604020202020204" pitchFamily="34" charset="0"/>
                <a:ea typeface="Myriad Pro"/>
                <a:cs typeface="Arial" panose="020B0604020202020204" pitchFamily="34" charset="0"/>
              </a:rPr>
              <a:t>План реализации проекта </a:t>
            </a:r>
          </a:p>
        </p:txBody>
      </p:sp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8AC58DBA-48E8-4274-AF22-21D958FA8F7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7503" y="1129359"/>
            <a:ext cx="8928993" cy="51799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3138725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Рисунок 19">
            <a:extLst>
              <a:ext uri="{FF2B5EF4-FFF2-40B4-BE49-F238E27FC236}">
                <a16:creationId xmlns:a16="http://schemas.microsoft.com/office/drawing/2014/main" id="{AE7BCA27-BC5C-4FCE-9082-19DDDF494EBB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7452320" y="12037"/>
            <a:ext cx="848417" cy="848329"/>
          </a:xfrm>
          <a:prstGeom prst="rect">
            <a:avLst/>
          </a:prstGeom>
        </p:spPr>
      </p:pic>
      <p:sp>
        <p:nvSpPr>
          <p:cNvPr id="3" name="Прямоугольник 2">
            <a:extLst>
              <a:ext uri="{FF2B5EF4-FFF2-40B4-BE49-F238E27FC236}">
                <a16:creationId xmlns:a16="http://schemas.microsoft.com/office/drawing/2014/main" id="{3EC28590-4C44-4448-BBEB-6B2CEA34F91C}"/>
              </a:ext>
            </a:extLst>
          </p:cNvPr>
          <p:cNvSpPr/>
          <p:nvPr/>
        </p:nvSpPr>
        <p:spPr>
          <a:xfrm>
            <a:off x="1172984" y="393509"/>
            <a:ext cx="6798032" cy="31425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defTabSz="912813">
              <a:lnSpc>
                <a:spcPts val="1735"/>
              </a:lnSpc>
              <a:tabLst>
                <a:tab pos="363538" algn="l"/>
              </a:tabLst>
              <a:defRPr/>
            </a:pPr>
            <a:r>
              <a:rPr lang="ru-RU" sz="2000" b="1" cap="all" dirty="0">
                <a:solidFill>
                  <a:srgbClr val="002060"/>
                </a:solidFill>
                <a:latin typeface="Arial" panose="020B0604020202020204" pitchFamily="34" charset="0"/>
                <a:ea typeface="Myriad Pro"/>
                <a:cs typeface="Arial" panose="020B0604020202020204" pitchFamily="34" charset="0"/>
              </a:rPr>
              <a:t>Результаты реализации проекта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EFCF5602-F641-4864-A61C-C4FF12871F4F}"/>
              </a:ext>
            </a:extLst>
          </p:cNvPr>
          <p:cNvSpPr txBox="1"/>
          <p:nvPr/>
        </p:nvSpPr>
        <p:spPr>
          <a:xfrm>
            <a:off x="422001" y="1556792"/>
            <a:ext cx="3717952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400" dirty="0">
                <a:solidFill>
                  <a:srgbClr val="0C0D0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Приказ № 236/1 от 15.07.2025 </a:t>
            </a:r>
          </a:p>
          <a:p>
            <a:pPr algn="ctr"/>
            <a:r>
              <a:rPr lang="ru-RU" sz="1400" dirty="0">
                <a:solidFill>
                  <a:srgbClr val="0C0D0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«О назначении ответственного за организацию питания»</a:t>
            </a:r>
            <a:endParaRPr lang="ru-RU" sz="1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Прямоугольник 6">
            <a:extLst>
              <a:ext uri="{FF2B5EF4-FFF2-40B4-BE49-F238E27FC236}">
                <a16:creationId xmlns:a16="http://schemas.microsoft.com/office/drawing/2014/main" id="{61FDF3AD-1BA7-42C8-A931-85D890A5570B}"/>
              </a:ext>
            </a:extLst>
          </p:cNvPr>
          <p:cNvSpPr/>
          <p:nvPr/>
        </p:nvSpPr>
        <p:spPr>
          <a:xfrm>
            <a:off x="1211144" y="1100567"/>
            <a:ext cx="672171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b="1" dirty="0">
                <a:solidFill>
                  <a:srgbClr val="CC3300"/>
                </a:solidFill>
              </a:rPr>
              <a:t>Перечень разработанных нормативных правовых актов</a:t>
            </a:r>
          </a:p>
        </p:txBody>
      </p:sp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FB760CA2-DBD4-4461-B8E2-19EA8410F2CE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442" b="3929"/>
          <a:stretch/>
        </p:blipFill>
        <p:spPr bwMode="auto">
          <a:xfrm>
            <a:off x="5179243" y="2295456"/>
            <a:ext cx="3065165" cy="4013864"/>
          </a:xfrm>
          <a:prstGeom prst="rect">
            <a:avLst/>
          </a:prstGeom>
          <a:ln>
            <a:solidFill>
              <a:schemeClr val="bg1">
                <a:lumMod val="85000"/>
              </a:schemeClr>
            </a:solidFill>
          </a:ln>
        </p:spPr>
      </p:pic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id="{50F43146-66A8-448F-9DAD-0ED0E522909F}"/>
              </a:ext>
            </a:extLst>
          </p:cNvPr>
          <p:cNvSpPr/>
          <p:nvPr/>
        </p:nvSpPr>
        <p:spPr>
          <a:xfrm>
            <a:off x="4813824" y="1556792"/>
            <a:ext cx="3872727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Приказ № 440 от 05.12.2025 </a:t>
            </a:r>
          </a:p>
          <a:p>
            <a:pPr algn="ctr"/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«О создании рабочей группы по разработке проекта Производственной системы Росатома»</a:t>
            </a:r>
          </a:p>
        </p:txBody>
      </p:sp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2E69A87B-E9F1-4295-93AC-2B3724CA1096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537" b="12026"/>
          <a:stretch/>
        </p:blipFill>
        <p:spPr>
          <a:xfrm>
            <a:off x="669138" y="2295456"/>
            <a:ext cx="3141888" cy="4013864"/>
          </a:xfrm>
          <a:prstGeom prst="rect">
            <a:avLst/>
          </a:prstGeom>
          <a:ln>
            <a:solidFill>
              <a:schemeClr val="accent6">
                <a:lumMod val="60000"/>
                <a:lumOff val="40000"/>
              </a:schemeClr>
            </a:solidFill>
          </a:ln>
        </p:spPr>
      </p:pic>
    </p:spTree>
    <p:extLst>
      <p:ext uri="{BB962C8B-B14F-4D97-AF65-F5344CB8AC3E}">
        <p14:creationId xmlns:p14="http://schemas.microsoft.com/office/powerpoint/2010/main" val="356927903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Рисунок 19">
            <a:extLst>
              <a:ext uri="{FF2B5EF4-FFF2-40B4-BE49-F238E27FC236}">
                <a16:creationId xmlns:a16="http://schemas.microsoft.com/office/drawing/2014/main" id="{AE7BCA27-BC5C-4FCE-9082-19DDDF494EBB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7452320" y="12037"/>
            <a:ext cx="848417" cy="848329"/>
          </a:xfrm>
          <a:prstGeom prst="rect">
            <a:avLst/>
          </a:prstGeom>
        </p:spPr>
      </p:pic>
      <p:sp>
        <p:nvSpPr>
          <p:cNvPr id="3" name="Прямоугольник 2">
            <a:extLst>
              <a:ext uri="{FF2B5EF4-FFF2-40B4-BE49-F238E27FC236}">
                <a16:creationId xmlns:a16="http://schemas.microsoft.com/office/drawing/2014/main" id="{3EC28590-4C44-4448-BBEB-6B2CEA34F91C}"/>
              </a:ext>
            </a:extLst>
          </p:cNvPr>
          <p:cNvSpPr/>
          <p:nvPr/>
        </p:nvSpPr>
        <p:spPr>
          <a:xfrm>
            <a:off x="1172983" y="281030"/>
            <a:ext cx="6798032" cy="31425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defTabSz="912813">
              <a:lnSpc>
                <a:spcPts val="1735"/>
              </a:lnSpc>
              <a:tabLst>
                <a:tab pos="363538" algn="l"/>
              </a:tabLst>
              <a:defRPr/>
            </a:pPr>
            <a:r>
              <a:rPr lang="ru-RU" sz="2000" b="1" cap="all" dirty="0">
                <a:solidFill>
                  <a:srgbClr val="002060"/>
                </a:solidFill>
                <a:latin typeface="Arial" panose="020B0604020202020204" pitchFamily="34" charset="0"/>
                <a:ea typeface="Myriad Pro"/>
                <a:cs typeface="Arial" panose="020B0604020202020204" pitchFamily="34" charset="0"/>
              </a:rPr>
              <a:t>Результаты реализации проекта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EFCF5602-F641-4864-A61C-C4FF12871F4F}"/>
              </a:ext>
            </a:extLst>
          </p:cNvPr>
          <p:cNvSpPr txBox="1"/>
          <p:nvPr/>
        </p:nvSpPr>
        <p:spPr>
          <a:xfrm>
            <a:off x="894243" y="945204"/>
            <a:ext cx="795997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dirty="0">
                <a:solidFill>
                  <a:srgbClr val="CC3300"/>
                </a:solidFill>
              </a:rPr>
              <a:t>Целевые и фактические значения показателей, </a:t>
            </a:r>
          </a:p>
          <a:p>
            <a:pPr algn="ctr"/>
            <a:r>
              <a:rPr lang="ru-RU" b="1" dirty="0">
                <a:solidFill>
                  <a:srgbClr val="CC3300"/>
                </a:solidFill>
              </a:rPr>
              <a:t>достигнутые в ходе реализации проекта</a:t>
            </a:r>
            <a:endParaRPr lang="ru-RU" b="1" dirty="0">
              <a:solidFill>
                <a:srgbClr val="800000"/>
              </a:solidFill>
            </a:endParaRPr>
          </a:p>
        </p:txBody>
      </p:sp>
      <p:graphicFrame>
        <p:nvGraphicFramePr>
          <p:cNvPr id="5" name="Таблица 4">
            <a:extLst>
              <a:ext uri="{FF2B5EF4-FFF2-40B4-BE49-F238E27FC236}">
                <a16:creationId xmlns:a16="http://schemas.microsoft.com/office/drawing/2014/main" id="{C8E8786C-9703-4D9D-A54C-C684E5D1FB5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14051265"/>
              </p:ext>
            </p:extLst>
          </p:nvPr>
        </p:nvGraphicFramePr>
        <p:xfrm>
          <a:off x="107504" y="1676373"/>
          <a:ext cx="5029006" cy="3406239"/>
        </p:xfrm>
        <a:graphic>
          <a:graphicData uri="http://schemas.openxmlformats.org/drawingml/2006/table">
            <a:tbl>
              <a:tblPr firstRow="1" firstCol="1" bandRow="1">
                <a:tableStyleId>{7DF18680-E054-41AD-8BC1-D1AEF772440D}</a:tableStyleId>
              </a:tblPr>
              <a:tblGrid>
                <a:gridCol w="288567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030867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112461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627561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Наименование показателя</a:t>
                      </a:r>
                      <a:endParaRPr lang="ru-RU" sz="1200" b="1" dirty="0">
                        <a:solidFill>
                          <a:schemeClr val="bg1"/>
                        </a:solidFill>
                        <a:effectLst/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51435" marR="51435" marT="0" marB="0" anchor="ctr">
                    <a:lnL w="12700" cmpd="sng">
                      <a:noFill/>
                    </a:lnL>
                    <a:lnR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Целевое значение</a:t>
                      </a:r>
                      <a:endParaRPr lang="ru-RU" sz="1200" b="1" dirty="0">
                        <a:solidFill>
                          <a:schemeClr val="bg1"/>
                        </a:solidFill>
                        <a:effectLst/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51435" marR="51435" marT="0" marB="0">
                    <a:lnL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Фактическое значение</a:t>
                      </a:r>
                      <a:endParaRPr lang="ru-RU" sz="1200" b="1" dirty="0">
                        <a:solidFill>
                          <a:schemeClr val="bg1"/>
                        </a:solidFill>
                        <a:effectLst/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51435" marR="51435" marT="0" marB="0">
                    <a:lnL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206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802134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b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Calibri"/>
                          <a:cs typeface="Arial" panose="020B0604020202020204" pitchFamily="34" charset="0"/>
                        </a:rPr>
                        <a:t>Формирование базы данных обучающихся (внесение новых обучающихся), имеющих право на льготное питание</a:t>
                      </a:r>
                    </a:p>
                  </a:txBody>
                  <a:tcPr marL="51435" marR="51435" marT="0" marB="0" anchor="ctr">
                    <a:lnL w="12700" cmpd="sng">
                      <a:noFill/>
                    </a:lnL>
                    <a:lnR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u="none" kern="0" dirty="0">
                          <a:solidFill>
                            <a:schemeClr val="accent5">
                              <a:lumMod val="25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30 мин</a:t>
                      </a:r>
                    </a:p>
                  </a:txBody>
                  <a:tcPr>
                    <a:lnL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32863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None/>
                        <a:tabLst/>
                        <a:defRPr/>
                      </a:pPr>
                      <a:r>
                        <a:rPr lang="ru-RU" sz="1200" b="1" u="none" kern="0" dirty="0">
                          <a:solidFill>
                            <a:schemeClr val="accent5">
                              <a:lumMod val="25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30 мин </a:t>
                      </a:r>
                    </a:p>
                  </a:txBody>
                  <a:tcPr>
                    <a:lnL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597906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b="0" u="none" kern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Время, затрачиваемое на подсчет разных категорий льготников по питанию</a:t>
                      </a:r>
                      <a:endParaRPr lang="ru-RU" sz="1200" b="0" dirty="0">
                        <a:solidFill>
                          <a:schemeClr val="tx1"/>
                        </a:solidFill>
                        <a:effectLst/>
                        <a:latin typeface="+mn-lt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51435" marR="51435" marT="0" marB="0" anchor="ctr">
                    <a:lnL w="12700" cmpd="sng">
                      <a:noFill/>
                    </a:lnL>
                    <a:lnR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32863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b="1" u="none" kern="0" dirty="0">
                          <a:solidFill>
                            <a:schemeClr val="accent5">
                              <a:lumMod val="25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5 мин</a:t>
                      </a:r>
                    </a:p>
                  </a:txBody>
                  <a:tcPr>
                    <a:lnL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32863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b="1" u="none" kern="0" dirty="0">
                          <a:solidFill>
                            <a:schemeClr val="accent5">
                              <a:lumMod val="25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30</a:t>
                      </a:r>
                      <a:r>
                        <a:rPr lang="en-US" sz="1200" b="1" u="none" kern="0" dirty="0">
                          <a:solidFill>
                            <a:schemeClr val="accent5">
                              <a:lumMod val="25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200" b="1" u="none" kern="0" dirty="0">
                          <a:solidFill>
                            <a:schemeClr val="accent5">
                              <a:lumMod val="25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мин</a:t>
                      </a:r>
                    </a:p>
                  </a:txBody>
                  <a:tcPr>
                    <a:lnL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597906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b="0" u="none" kern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Время, затрачиваемое на формирование отчета (внесение данных в таблицу)</a:t>
                      </a:r>
                    </a:p>
                  </a:txBody>
                  <a:tcPr marL="51435" marR="51435" marT="0" marB="0">
                    <a:lnL w="12700" cmpd="sng">
                      <a:noFill/>
                    </a:lnL>
                    <a:lnR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u="none" kern="0" dirty="0">
                          <a:solidFill>
                            <a:schemeClr val="accent5">
                              <a:lumMod val="25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10 мин</a:t>
                      </a:r>
                    </a:p>
                  </a:txBody>
                  <a:tcPr>
                    <a:lnL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32863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b="1" u="none" kern="0" dirty="0">
                          <a:solidFill>
                            <a:schemeClr val="accent5">
                              <a:lumMod val="25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20 мин.</a:t>
                      </a:r>
                    </a:p>
                  </a:txBody>
                  <a:tcPr>
                    <a:lnL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68248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b="0" u="none" kern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Анализ данных</a:t>
                      </a:r>
                    </a:p>
                  </a:txBody>
                  <a:tcPr marL="51435" marR="51435" marT="0" marB="0">
                    <a:lnL w="12700" cmpd="sng">
                      <a:noFill/>
                    </a:lnL>
                    <a:lnR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u="none" kern="0" dirty="0">
                          <a:solidFill>
                            <a:schemeClr val="accent5">
                              <a:lumMod val="25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15 мин</a:t>
                      </a:r>
                    </a:p>
                  </a:txBody>
                  <a:tcPr>
                    <a:lnL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32863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b="1" u="none" kern="0" dirty="0">
                          <a:solidFill>
                            <a:schemeClr val="accent5">
                              <a:lumMod val="25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15 мин.</a:t>
                      </a:r>
                    </a:p>
                  </a:txBody>
                  <a:tcPr>
                    <a:lnL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12484">
                <a:tc gridSpan="3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000" b="1" u="none" kern="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51435" marR="51435" marT="0" marB="0">
                    <a:lnL w="12700" cmpd="sng">
                      <a:noFill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ru-RU" sz="800" b="0" u="none" kern="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ru-RU" sz="800" b="0" u="none" kern="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  <p:sp>
        <p:nvSpPr>
          <p:cNvPr id="7" name="TextBox 6">
            <a:extLst>
              <a:ext uri="{FF2B5EF4-FFF2-40B4-BE49-F238E27FC236}">
                <a16:creationId xmlns:a16="http://schemas.microsoft.com/office/drawing/2014/main" id="{DA9038E9-4AB9-435C-BF29-26CC0BA9E1B3}"/>
              </a:ext>
            </a:extLst>
          </p:cNvPr>
          <p:cNvSpPr txBox="1"/>
          <p:nvPr/>
        </p:nvSpPr>
        <p:spPr>
          <a:xfrm>
            <a:off x="444594" y="5012156"/>
            <a:ext cx="8564432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sz="1400" b="1" dirty="0">
                <a:solidFill>
                  <a:schemeClr val="accent5">
                    <a:lumMod val="25000"/>
                  </a:schemeClr>
                </a:solidFill>
              </a:rPr>
              <a:t>Возможности и сроки устранения причин недостижения целевых показателей проекта:</a:t>
            </a:r>
          </a:p>
          <a:p>
            <a:pPr algn="just"/>
            <a:endParaRPr lang="ru-RU" sz="1400" b="1" dirty="0">
              <a:solidFill>
                <a:schemeClr val="accent5">
                  <a:lumMod val="25000"/>
                </a:schemeClr>
              </a:solidFill>
            </a:endParaRPr>
          </a:p>
          <a:p>
            <a:pPr marL="228600" indent="-228600" algn="just">
              <a:buAutoNum type="arabicPeriod"/>
            </a:pPr>
            <a:r>
              <a:rPr lang="ru-RU" sz="1200" dirty="0"/>
              <a:t>Региональный оператор АИС «СГО» внесет изменения в автоматически формируемый отчет, позволяющие сократить время, затрачиваемое на подсчет разных категорий льготников по питанию, до конца учебного года (Рисунок 2 «Скрин деловой переписки с региональным оператором АИС СГО»).</a:t>
            </a:r>
          </a:p>
          <a:p>
            <a:pPr marL="228600" indent="-228600" algn="just">
              <a:buAutoNum type="arabicPeriod"/>
            </a:pPr>
            <a:r>
              <a:rPr lang="ru-RU" sz="1200" dirty="0"/>
              <a:t>В результате внесения изменений в автоматически формируемый отчет сократится время, затрачиваемое на формирование отчета  (Рисунок 1 «Внесения фактических данных в таблицу»).</a:t>
            </a:r>
          </a:p>
        </p:txBody>
      </p:sp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15F7C98D-AB0B-49FA-B32B-AE2BFBF46CC9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r="16726"/>
          <a:stretch/>
        </p:blipFill>
        <p:spPr>
          <a:xfrm>
            <a:off x="5256294" y="1676373"/>
            <a:ext cx="3752732" cy="3277646"/>
          </a:xfrm>
          <a:prstGeom prst="rect">
            <a:avLst/>
          </a:prstGeom>
          <a:ln>
            <a:solidFill>
              <a:schemeClr val="accent6">
                <a:lumMod val="75000"/>
              </a:schemeClr>
            </a:solidFill>
          </a:ln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E4FC4572-E9B0-4063-86E4-D02BB6FC79D7}"/>
              </a:ext>
            </a:extLst>
          </p:cNvPr>
          <p:cNvSpPr txBox="1"/>
          <p:nvPr/>
        </p:nvSpPr>
        <p:spPr>
          <a:xfrm>
            <a:off x="2051720" y="4673527"/>
            <a:ext cx="1011815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400" dirty="0">
                <a:solidFill>
                  <a:srgbClr val="800000"/>
                </a:solidFill>
              </a:rPr>
              <a:t>Рисунок 1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F8E3B105-E737-43C9-A06A-0F440095042C}"/>
              </a:ext>
            </a:extLst>
          </p:cNvPr>
          <p:cNvSpPr txBox="1"/>
          <p:nvPr/>
        </p:nvSpPr>
        <p:spPr>
          <a:xfrm>
            <a:off x="7617543" y="4673527"/>
            <a:ext cx="1011815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400" dirty="0">
                <a:solidFill>
                  <a:srgbClr val="800000"/>
                </a:solidFill>
              </a:rPr>
              <a:t>Рисунок 2</a:t>
            </a:r>
          </a:p>
        </p:txBody>
      </p:sp>
      <p:sp>
        <p:nvSpPr>
          <p:cNvPr id="12" name="Овал 11">
            <a:extLst>
              <a:ext uri="{FF2B5EF4-FFF2-40B4-BE49-F238E27FC236}">
                <a16:creationId xmlns:a16="http://schemas.microsoft.com/office/drawing/2014/main" id="{87038BAB-829B-4F32-83E4-4D521F2DBF57}"/>
              </a:ext>
            </a:extLst>
          </p:cNvPr>
          <p:cNvSpPr/>
          <p:nvPr/>
        </p:nvSpPr>
        <p:spPr bwMode="auto">
          <a:xfrm>
            <a:off x="4900208" y="3116686"/>
            <a:ext cx="336002" cy="243555"/>
          </a:xfrm>
          <a:prstGeom prst="ellipse">
            <a:avLst/>
          </a:prstGeom>
          <a:solidFill>
            <a:srgbClr val="FF0000"/>
          </a:solidFill>
          <a:ln w="9525"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/>
              <a:t>!</a:t>
            </a:r>
          </a:p>
        </p:txBody>
      </p:sp>
      <p:sp>
        <p:nvSpPr>
          <p:cNvPr id="15" name="Овал 14">
            <a:extLst>
              <a:ext uri="{FF2B5EF4-FFF2-40B4-BE49-F238E27FC236}">
                <a16:creationId xmlns:a16="http://schemas.microsoft.com/office/drawing/2014/main" id="{D5B6827B-A5AE-46D0-8282-4F3AAF59A808}"/>
              </a:ext>
            </a:extLst>
          </p:cNvPr>
          <p:cNvSpPr/>
          <p:nvPr/>
        </p:nvSpPr>
        <p:spPr bwMode="auto">
          <a:xfrm>
            <a:off x="4900208" y="3701618"/>
            <a:ext cx="336002" cy="243554"/>
          </a:xfrm>
          <a:prstGeom prst="ellipse">
            <a:avLst/>
          </a:prstGeom>
          <a:solidFill>
            <a:srgbClr val="FF0000"/>
          </a:solidFill>
          <a:ln w="9525"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/>
              <a:t>!</a:t>
            </a:r>
          </a:p>
        </p:txBody>
      </p:sp>
      <p:sp>
        <p:nvSpPr>
          <p:cNvPr id="16" name="Овал 15">
            <a:extLst>
              <a:ext uri="{FF2B5EF4-FFF2-40B4-BE49-F238E27FC236}">
                <a16:creationId xmlns:a16="http://schemas.microsoft.com/office/drawing/2014/main" id="{8A84E0C3-7506-4776-A9A1-3D11C1A467CC}"/>
              </a:ext>
            </a:extLst>
          </p:cNvPr>
          <p:cNvSpPr/>
          <p:nvPr/>
        </p:nvSpPr>
        <p:spPr bwMode="auto">
          <a:xfrm>
            <a:off x="179512" y="5403623"/>
            <a:ext cx="288032" cy="202394"/>
          </a:xfrm>
          <a:prstGeom prst="ellipse">
            <a:avLst/>
          </a:prstGeom>
          <a:solidFill>
            <a:srgbClr val="FF0000"/>
          </a:solidFill>
          <a:ln w="9525"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/>
              <a:t>!</a:t>
            </a:r>
          </a:p>
        </p:txBody>
      </p:sp>
      <p:sp>
        <p:nvSpPr>
          <p:cNvPr id="17" name="Овал 16">
            <a:extLst>
              <a:ext uri="{FF2B5EF4-FFF2-40B4-BE49-F238E27FC236}">
                <a16:creationId xmlns:a16="http://schemas.microsoft.com/office/drawing/2014/main" id="{53800F13-F31A-4199-88F3-E782DFFA8B85}"/>
              </a:ext>
            </a:extLst>
          </p:cNvPr>
          <p:cNvSpPr/>
          <p:nvPr/>
        </p:nvSpPr>
        <p:spPr bwMode="auto">
          <a:xfrm>
            <a:off x="179512" y="5976373"/>
            <a:ext cx="288032" cy="202394"/>
          </a:xfrm>
          <a:prstGeom prst="ellipse">
            <a:avLst/>
          </a:prstGeom>
          <a:solidFill>
            <a:srgbClr val="FF0000"/>
          </a:solidFill>
          <a:ln w="9525"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/>
              <a:t>!</a:t>
            </a:r>
          </a:p>
        </p:txBody>
      </p:sp>
      <p:sp>
        <p:nvSpPr>
          <p:cNvPr id="13" name="Прямоугольник 12">
            <a:extLst>
              <a:ext uri="{FF2B5EF4-FFF2-40B4-BE49-F238E27FC236}">
                <a16:creationId xmlns:a16="http://schemas.microsoft.com/office/drawing/2014/main" id="{37C2324B-F551-48E0-8484-19D7228A1210}"/>
              </a:ext>
            </a:extLst>
          </p:cNvPr>
          <p:cNvSpPr/>
          <p:nvPr/>
        </p:nvSpPr>
        <p:spPr>
          <a:xfrm>
            <a:off x="2286000" y="2967335"/>
            <a:ext cx="4572000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pPr marL="285750" indent="-285750" algn="ctr">
              <a:buClr>
                <a:srgbClr val="CC3300"/>
              </a:buClr>
              <a:buSzPct val="200000"/>
              <a:buFont typeface="Wingdings" panose="05000000000000000000" pitchFamily="2" charset="2"/>
              <a:buChar char="ü"/>
            </a:pPr>
            <a:endParaRPr lang="ru-RU" b="1" dirty="0">
              <a:solidFill>
                <a:schemeClr val="accent3">
                  <a:lumMod val="75000"/>
                </a:schemeClr>
              </a:solidFill>
            </a:endParaRP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D90C353F-7BB3-4329-BFE9-182788B2EA61}"/>
              </a:ext>
            </a:extLst>
          </p:cNvPr>
          <p:cNvSpPr txBox="1"/>
          <p:nvPr/>
        </p:nvSpPr>
        <p:spPr>
          <a:xfrm>
            <a:off x="4663605" y="2520269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ru-RU" dirty="0">
              <a:solidFill>
                <a:srgbClr val="800000"/>
              </a:solidFill>
            </a:endParaRPr>
          </a:p>
        </p:txBody>
      </p:sp>
      <p:pic>
        <p:nvPicPr>
          <p:cNvPr id="22" name="Рисунок 21">
            <a:extLst>
              <a:ext uri="{FF2B5EF4-FFF2-40B4-BE49-F238E27FC236}">
                <a16:creationId xmlns:a16="http://schemas.microsoft.com/office/drawing/2014/main" id="{19BCD09E-8C88-4F3E-A994-34A1B4BA3B13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14310" y="2331896"/>
            <a:ext cx="326623" cy="326623"/>
          </a:xfrm>
          <a:prstGeom prst="rect">
            <a:avLst/>
          </a:prstGeom>
        </p:spPr>
      </p:pic>
      <p:pic>
        <p:nvPicPr>
          <p:cNvPr id="23" name="Рисунок 22">
            <a:extLst>
              <a:ext uri="{FF2B5EF4-FFF2-40B4-BE49-F238E27FC236}">
                <a16:creationId xmlns:a16="http://schemas.microsoft.com/office/drawing/2014/main" id="{FD118F5A-F1EA-4FE1-853C-8C6C939D6A22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00208" y="4338421"/>
            <a:ext cx="286152" cy="2861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9619932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Рисунок 19">
            <a:extLst>
              <a:ext uri="{FF2B5EF4-FFF2-40B4-BE49-F238E27FC236}">
                <a16:creationId xmlns:a16="http://schemas.microsoft.com/office/drawing/2014/main" id="{AE7BCA27-BC5C-4FCE-9082-19DDDF494EBB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7452320" y="12037"/>
            <a:ext cx="848417" cy="848329"/>
          </a:xfrm>
          <a:prstGeom prst="rect">
            <a:avLst/>
          </a:prstGeom>
        </p:spPr>
      </p:pic>
      <p:sp>
        <p:nvSpPr>
          <p:cNvPr id="3" name="Прямоугольник 2">
            <a:extLst>
              <a:ext uri="{FF2B5EF4-FFF2-40B4-BE49-F238E27FC236}">
                <a16:creationId xmlns:a16="http://schemas.microsoft.com/office/drawing/2014/main" id="{3EC28590-4C44-4448-BBEB-6B2CEA34F91C}"/>
              </a:ext>
            </a:extLst>
          </p:cNvPr>
          <p:cNvSpPr/>
          <p:nvPr/>
        </p:nvSpPr>
        <p:spPr>
          <a:xfrm>
            <a:off x="1172983" y="281030"/>
            <a:ext cx="6798032" cy="31425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defTabSz="912813">
              <a:lnSpc>
                <a:spcPts val="1735"/>
              </a:lnSpc>
              <a:tabLst>
                <a:tab pos="363538" algn="l"/>
              </a:tabLst>
              <a:defRPr/>
            </a:pPr>
            <a:r>
              <a:rPr lang="ru-RU" sz="2000" b="1" cap="all" dirty="0">
                <a:solidFill>
                  <a:srgbClr val="002060"/>
                </a:solidFill>
                <a:latin typeface="Arial" panose="020B0604020202020204" pitchFamily="34" charset="0"/>
                <a:ea typeface="Myriad Pro"/>
                <a:cs typeface="Arial" panose="020B0604020202020204" pitchFamily="34" charset="0"/>
              </a:rPr>
              <a:t>Результаты реализации проекта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EFCF5602-F641-4864-A61C-C4FF12871F4F}"/>
              </a:ext>
            </a:extLst>
          </p:cNvPr>
          <p:cNvSpPr txBox="1"/>
          <p:nvPr/>
        </p:nvSpPr>
        <p:spPr>
          <a:xfrm>
            <a:off x="592014" y="1126879"/>
            <a:ext cx="795997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dirty="0">
                <a:solidFill>
                  <a:srgbClr val="CC3300"/>
                </a:solidFill>
              </a:rPr>
              <a:t>Полученный эффект </a:t>
            </a:r>
          </a:p>
        </p:txBody>
      </p:sp>
      <p:graphicFrame>
        <p:nvGraphicFramePr>
          <p:cNvPr id="5" name="Диаграмма 4">
            <a:extLst>
              <a:ext uri="{FF2B5EF4-FFF2-40B4-BE49-F238E27FC236}">
                <a16:creationId xmlns:a16="http://schemas.microsoft.com/office/drawing/2014/main" id="{9312A2DF-0C27-4E4E-AEB9-FC861D3B74E6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013339048"/>
              </p:ext>
            </p:extLst>
          </p:nvPr>
        </p:nvGraphicFramePr>
        <p:xfrm>
          <a:off x="428453" y="1844824"/>
          <a:ext cx="8248003" cy="381642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  <p:extLst>
      <p:ext uri="{BB962C8B-B14F-4D97-AF65-F5344CB8AC3E}">
        <p14:creationId xmlns:p14="http://schemas.microsoft.com/office/powerpoint/2010/main" val="139727299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5BDE0D8F-1E9A-44E5-BA85-48BFB8437AF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74338" y="2036441"/>
            <a:ext cx="1298780" cy="298327"/>
          </a:xfrm>
        </p:spPr>
        <p:txBody>
          <a:bodyPr/>
          <a:lstStyle/>
          <a:p>
            <a:pPr algn="ctr"/>
            <a:r>
              <a:rPr lang="ru-RU" dirty="0"/>
              <a:t>БЫЛО</a:t>
            </a:r>
          </a:p>
        </p:txBody>
      </p:sp>
      <p:grpSp>
        <p:nvGrpSpPr>
          <p:cNvPr id="11" name="Группа 10">
            <a:extLst>
              <a:ext uri="{FF2B5EF4-FFF2-40B4-BE49-F238E27FC236}">
                <a16:creationId xmlns:a16="http://schemas.microsoft.com/office/drawing/2014/main" id="{F60FCFE4-FE85-48AB-B2FB-D2A86102BAAE}"/>
              </a:ext>
            </a:extLst>
          </p:cNvPr>
          <p:cNvGrpSpPr/>
          <p:nvPr/>
        </p:nvGrpSpPr>
        <p:grpSpPr>
          <a:xfrm>
            <a:off x="177426" y="2451758"/>
            <a:ext cx="4250558" cy="2777442"/>
            <a:chOff x="-939146" y="1486810"/>
            <a:chExt cx="5302265" cy="3884380"/>
          </a:xfrm>
        </p:grpSpPr>
        <p:pic>
          <p:nvPicPr>
            <p:cNvPr id="8" name="Рисунок 7">
              <a:extLst>
                <a:ext uri="{FF2B5EF4-FFF2-40B4-BE49-F238E27FC236}">
                  <a16:creationId xmlns:a16="http://schemas.microsoft.com/office/drawing/2014/main" id="{ED599961-E09B-4F5D-833E-CBA078E14351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8680"/>
            <a:stretch/>
          </p:blipFill>
          <p:spPr>
            <a:xfrm>
              <a:off x="-939146" y="1486810"/>
              <a:ext cx="5302265" cy="3884380"/>
            </a:xfrm>
            <a:prstGeom prst="rect">
              <a:avLst/>
            </a:prstGeom>
            <a:ln w="28575">
              <a:solidFill>
                <a:schemeClr val="accent6">
                  <a:lumMod val="60000"/>
                  <a:lumOff val="40000"/>
                </a:schemeClr>
              </a:solidFill>
            </a:ln>
          </p:spPr>
        </p:pic>
        <p:sp>
          <p:nvSpPr>
            <p:cNvPr id="10" name="Прямоугольник 9">
              <a:extLst>
                <a:ext uri="{FF2B5EF4-FFF2-40B4-BE49-F238E27FC236}">
                  <a16:creationId xmlns:a16="http://schemas.microsoft.com/office/drawing/2014/main" id="{8C5F8041-21D9-468F-B68F-CE093003D03E}"/>
                </a:ext>
              </a:extLst>
            </p:cNvPr>
            <p:cNvSpPr/>
            <p:nvPr/>
          </p:nvSpPr>
          <p:spPr bwMode="auto">
            <a:xfrm>
              <a:off x="-497291" y="4051427"/>
              <a:ext cx="1512168" cy="288032"/>
            </a:xfrm>
            <a:prstGeom prst="rect">
              <a:avLst/>
            </a:prstGeom>
            <a:noFill/>
            <a:ln>
              <a:solidFill>
                <a:srgbClr val="800000"/>
              </a:solidFill>
            </a:ln>
          </p:spPr>
          <p:style>
            <a:lnRef idx="2">
              <a:schemeClr val="accent2"/>
            </a:lnRef>
            <a:fillRef idx="1">
              <a:schemeClr val="lt1"/>
            </a:fillRef>
            <a:effectRef idx="0">
              <a:schemeClr val="accent2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ru-RU">
                <a:ln>
                  <a:solidFill>
                    <a:srgbClr val="C00000"/>
                  </a:solidFill>
                </a:ln>
                <a:noFill/>
              </a:endParaRPr>
            </a:p>
          </p:txBody>
        </p:sp>
      </p:grpSp>
      <p:sp>
        <p:nvSpPr>
          <p:cNvPr id="12" name="Заголовок 1">
            <a:extLst>
              <a:ext uri="{FF2B5EF4-FFF2-40B4-BE49-F238E27FC236}">
                <a16:creationId xmlns:a16="http://schemas.microsoft.com/office/drawing/2014/main" id="{B50BEEC9-C64D-492A-85A7-A76F7A9A14CE}"/>
              </a:ext>
            </a:extLst>
          </p:cNvPr>
          <p:cNvSpPr txBox="1">
            <a:spLocks/>
          </p:cNvSpPr>
          <p:nvPr/>
        </p:nvSpPr>
        <p:spPr bwMode="auto">
          <a:xfrm>
            <a:off x="6570021" y="2054745"/>
            <a:ext cx="1298780" cy="29832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  <a:spAutoFit/>
          </a:bodyPr>
          <a:lstStyle>
            <a:lvl1pPr algn="l" defTabSz="912813">
              <a:spcBef>
                <a:spcPts val="0"/>
              </a:spcBef>
              <a:spcAft>
                <a:spcPts val="0"/>
              </a:spcAft>
              <a:tabLst>
                <a:tab pos="363538" algn="l"/>
              </a:tabLst>
              <a:defRPr sz="1900" b="1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l" defTabSz="912813">
              <a:spcBef>
                <a:spcPts val="0"/>
              </a:spcBef>
              <a:spcAft>
                <a:spcPts val="0"/>
              </a:spcAft>
              <a:tabLst>
                <a:tab pos="363538" algn="l"/>
              </a:tabLst>
              <a:defRPr sz="1900" b="1">
                <a:solidFill>
                  <a:schemeClr val="tx2"/>
                </a:solidFill>
                <a:latin typeface="Arial"/>
              </a:defRPr>
            </a:lvl2pPr>
            <a:lvl3pPr algn="l" defTabSz="912813">
              <a:spcBef>
                <a:spcPts val="0"/>
              </a:spcBef>
              <a:spcAft>
                <a:spcPts val="0"/>
              </a:spcAft>
              <a:tabLst>
                <a:tab pos="363538" algn="l"/>
              </a:tabLst>
              <a:defRPr sz="1900" b="1">
                <a:solidFill>
                  <a:schemeClr val="tx2"/>
                </a:solidFill>
                <a:latin typeface="Arial"/>
              </a:defRPr>
            </a:lvl3pPr>
            <a:lvl4pPr algn="l" defTabSz="912813">
              <a:spcBef>
                <a:spcPts val="0"/>
              </a:spcBef>
              <a:spcAft>
                <a:spcPts val="0"/>
              </a:spcAft>
              <a:tabLst>
                <a:tab pos="363538" algn="l"/>
              </a:tabLst>
              <a:defRPr sz="1900" b="1">
                <a:solidFill>
                  <a:schemeClr val="tx2"/>
                </a:solidFill>
                <a:latin typeface="Arial"/>
              </a:defRPr>
            </a:lvl4pPr>
            <a:lvl5pPr algn="l" defTabSz="912813">
              <a:spcBef>
                <a:spcPts val="0"/>
              </a:spcBef>
              <a:spcAft>
                <a:spcPts val="0"/>
              </a:spcAft>
              <a:tabLst>
                <a:tab pos="363538" algn="l"/>
              </a:tabLst>
              <a:defRPr sz="1900" b="1">
                <a:solidFill>
                  <a:schemeClr val="tx2"/>
                </a:solidFill>
                <a:latin typeface="Arial"/>
              </a:defRPr>
            </a:lvl5pPr>
            <a:lvl6pPr marL="466430" algn="l" defTabSz="913429">
              <a:spcBef>
                <a:spcPts val="0"/>
              </a:spcBef>
              <a:spcAft>
                <a:spcPts val="0"/>
              </a:spcAft>
              <a:defRPr sz="1900" b="1">
                <a:solidFill>
                  <a:schemeClr val="tx2"/>
                </a:solidFill>
                <a:latin typeface="Arial"/>
              </a:defRPr>
            </a:lvl6pPr>
            <a:lvl7pPr marL="932863" algn="l" defTabSz="913429">
              <a:spcBef>
                <a:spcPts val="0"/>
              </a:spcBef>
              <a:spcAft>
                <a:spcPts val="0"/>
              </a:spcAft>
              <a:defRPr sz="1900" b="1">
                <a:solidFill>
                  <a:schemeClr val="tx2"/>
                </a:solidFill>
                <a:latin typeface="Arial"/>
              </a:defRPr>
            </a:lvl7pPr>
            <a:lvl8pPr marL="1399295" algn="l" defTabSz="913429">
              <a:spcBef>
                <a:spcPts val="0"/>
              </a:spcBef>
              <a:spcAft>
                <a:spcPts val="0"/>
              </a:spcAft>
              <a:defRPr sz="1900" b="1">
                <a:solidFill>
                  <a:schemeClr val="tx2"/>
                </a:solidFill>
                <a:latin typeface="Arial"/>
              </a:defRPr>
            </a:lvl8pPr>
            <a:lvl9pPr marL="1865728" algn="l" defTabSz="913429">
              <a:spcBef>
                <a:spcPts val="0"/>
              </a:spcBef>
              <a:spcAft>
                <a:spcPts val="0"/>
              </a:spcAft>
              <a:defRPr sz="1900" b="1">
                <a:solidFill>
                  <a:schemeClr val="tx2"/>
                </a:solidFill>
                <a:latin typeface="Arial"/>
              </a:defRPr>
            </a:lvl9pPr>
          </a:lstStyle>
          <a:p>
            <a:pPr algn="ctr"/>
            <a:r>
              <a:rPr lang="ru-RU" dirty="0"/>
              <a:t>СТАЛО</a:t>
            </a:r>
          </a:p>
        </p:txBody>
      </p:sp>
      <p:grpSp>
        <p:nvGrpSpPr>
          <p:cNvPr id="13" name="Группа 12">
            <a:extLst>
              <a:ext uri="{FF2B5EF4-FFF2-40B4-BE49-F238E27FC236}">
                <a16:creationId xmlns:a16="http://schemas.microsoft.com/office/drawing/2014/main" id="{2FF9A87F-73B1-4A1F-96C7-C92F8891A0F7}"/>
              </a:ext>
            </a:extLst>
          </p:cNvPr>
          <p:cNvGrpSpPr/>
          <p:nvPr/>
        </p:nvGrpSpPr>
        <p:grpSpPr>
          <a:xfrm>
            <a:off x="4628950" y="2445598"/>
            <a:ext cx="4191522" cy="2777442"/>
            <a:chOff x="65744" y="363462"/>
            <a:chExt cx="6244894" cy="3822177"/>
          </a:xfrm>
        </p:grpSpPr>
        <p:pic>
          <p:nvPicPr>
            <p:cNvPr id="14" name="Рисунок 13">
              <a:extLst>
                <a:ext uri="{FF2B5EF4-FFF2-40B4-BE49-F238E27FC236}">
                  <a16:creationId xmlns:a16="http://schemas.microsoft.com/office/drawing/2014/main" id="{85EF5AC3-CA7A-40F9-9382-4037DF7D735D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5744" y="363462"/>
              <a:ext cx="6244894" cy="3822177"/>
            </a:xfrm>
            <a:prstGeom prst="rect">
              <a:avLst/>
            </a:prstGeom>
            <a:ln w="28575">
              <a:solidFill>
                <a:schemeClr val="accent6">
                  <a:lumMod val="60000"/>
                  <a:lumOff val="40000"/>
                </a:schemeClr>
              </a:solidFill>
            </a:ln>
          </p:spPr>
        </p:pic>
        <p:sp>
          <p:nvSpPr>
            <p:cNvPr id="15" name="Прямоугольник 14">
              <a:extLst>
                <a:ext uri="{FF2B5EF4-FFF2-40B4-BE49-F238E27FC236}">
                  <a16:creationId xmlns:a16="http://schemas.microsoft.com/office/drawing/2014/main" id="{E77A9629-40C2-4C3C-973E-1FD1F4D66CEA}"/>
                </a:ext>
              </a:extLst>
            </p:cNvPr>
            <p:cNvSpPr/>
            <p:nvPr/>
          </p:nvSpPr>
          <p:spPr bwMode="auto">
            <a:xfrm>
              <a:off x="863378" y="1498915"/>
              <a:ext cx="5430689" cy="576064"/>
            </a:xfrm>
            <a:prstGeom prst="rect">
              <a:avLst/>
            </a:prstGeom>
            <a:noFill/>
            <a:ln w="28575">
              <a:solidFill>
                <a:srgbClr val="800000"/>
              </a:solidFill>
            </a:ln>
          </p:spPr>
          <p:style>
            <a:lnRef idx="2">
              <a:schemeClr val="accent2"/>
            </a:lnRef>
            <a:fillRef idx="1">
              <a:schemeClr val="lt1"/>
            </a:fillRef>
            <a:effectRef idx="0">
              <a:schemeClr val="accent2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ru-RU">
                <a:ln>
                  <a:solidFill>
                    <a:srgbClr val="C00000"/>
                  </a:solidFill>
                </a:ln>
                <a:noFill/>
              </a:endParaRPr>
            </a:p>
          </p:txBody>
        </p:sp>
      </p:grpSp>
      <p:pic>
        <p:nvPicPr>
          <p:cNvPr id="20" name="Рисунок 19">
            <a:extLst>
              <a:ext uri="{FF2B5EF4-FFF2-40B4-BE49-F238E27FC236}">
                <a16:creationId xmlns:a16="http://schemas.microsoft.com/office/drawing/2014/main" id="{AE7BCA27-BC5C-4FCE-9082-19DDDF494EBB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7452320" y="12037"/>
            <a:ext cx="848417" cy="848329"/>
          </a:xfrm>
          <a:prstGeom prst="rect">
            <a:avLst/>
          </a:prstGeom>
        </p:spPr>
      </p:pic>
      <p:sp>
        <p:nvSpPr>
          <p:cNvPr id="3" name="Прямоугольник 2">
            <a:extLst>
              <a:ext uri="{FF2B5EF4-FFF2-40B4-BE49-F238E27FC236}">
                <a16:creationId xmlns:a16="http://schemas.microsoft.com/office/drawing/2014/main" id="{3EC28590-4C44-4448-BBEB-6B2CEA34F91C}"/>
              </a:ext>
            </a:extLst>
          </p:cNvPr>
          <p:cNvSpPr/>
          <p:nvPr/>
        </p:nvSpPr>
        <p:spPr>
          <a:xfrm>
            <a:off x="539551" y="1411143"/>
            <a:ext cx="8496944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600" b="1" dirty="0">
                <a:solidFill>
                  <a:schemeClr val="accent3">
                    <a:lumMod val="75000"/>
                  </a:schemeClr>
                </a:solidFill>
                <a:latin typeface="Arial" panose="020B0604020202020204" pitchFamily="34" charset="0"/>
                <a:ea typeface="Myriad Pro"/>
                <a:cs typeface="Arial" panose="020B0604020202020204" pitchFamily="34" charset="0"/>
              </a:rPr>
              <a:t>Представление информации о детях, получающих льготное питание,  </a:t>
            </a:r>
          </a:p>
          <a:p>
            <a:pPr algn="ctr"/>
            <a:r>
              <a:rPr lang="ru-RU" sz="1600" b="1" dirty="0">
                <a:solidFill>
                  <a:schemeClr val="accent3">
                    <a:lumMod val="75000"/>
                  </a:schemeClr>
                </a:solidFill>
                <a:latin typeface="Arial" panose="020B0604020202020204" pitchFamily="34" charset="0"/>
                <a:ea typeface="Myriad Pro"/>
                <a:cs typeface="Arial" panose="020B0604020202020204" pitchFamily="34" charset="0"/>
              </a:rPr>
              <a:t>в АИС «Сетевой город. Образование»</a:t>
            </a:r>
            <a:endParaRPr lang="ru-RU" sz="1600" b="1" dirty="0">
              <a:solidFill>
                <a:schemeClr val="accent3">
                  <a:lumMod val="75000"/>
                </a:schemeClr>
              </a:solidFill>
            </a:endParaRPr>
          </a:p>
        </p:txBody>
      </p:sp>
      <p:sp>
        <p:nvSpPr>
          <p:cNvPr id="5" name="Прямоугольник 4">
            <a:extLst>
              <a:ext uri="{FF2B5EF4-FFF2-40B4-BE49-F238E27FC236}">
                <a16:creationId xmlns:a16="http://schemas.microsoft.com/office/drawing/2014/main" id="{C8202653-2DA8-4D53-8AC0-BB70FDDF139E}"/>
              </a:ext>
            </a:extLst>
          </p:cNvPr>
          <p:cNvSpPr/>
          <p:nvPr/>
        </p:nvSpPr>
        <p:spPr>
          <a:xfrm>
            <a:off x="1529667" y="245246"/>
            <a:ext cx="6198565" cy="31425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defTabSz="912813">
              <a:lnSpc>
                <a:spcPts val="1735"/>
              </a:lnSpc>
              <a:tabLst>
                <a:tab pos="363538" algn="l"/>
              </a:tabLst>
              <a:defRPr/>
            </a:pPr>
            <a:r>
              <a:rPr lang="ru-RU" sz="2000" b="1" cap="all" dirty="0">
                <a:solidFill>
                  <a:srgbClr val="002060"/>
                </a:solidFill>
                <a:latin typeface="Arial" panose="020B0604020202020204" pitchFamily="34" charset="0"/>
                <a:ea typeface="Myriad Pro"/>
                <a:cs typeface="Arial" panose="020B0604020202020204" pitchFamily="34" charset="0"/>
              </a:rPr>
              <a:t>Результаты реализации проекта</a:t>
            </a:r>
          </a:p>
        </p:txBody>
      </p:sp>
      <p:sp>
        <p:nvSpPr>
          <p:cNvPr id="7" name="Прямоугольник 6">
            <a:extLst>
              <a:ext uri="{FF2B5EF4-FFF2-40B4-BE49-F238E27FC236}">
                <a16:creationId xmlns:a16="http://schemas.microsoft.com/office/drawing/2014/main" id="{E5F67305-C6F8-4956-8933-5DFF7D0BCC15}"/>
              </a:ext>
            </a:extLst>
          </p:cNvPr>
          <p:cNvSpPr/>
          <p:nvPr/>
        </p:nvSpPr>
        <p:spPr>
          <a:xfrm>
            <a:off x="2715180" y="1047288"/>
            <a:ext cx="414568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b="1" dirty="0">
                <a:solidFill>
                  <a:srgbClr val="CC3300"/>
                </a:solidFill>
              </a:rPr>
              <a:t>Примеры внедренных изменений</a:t>
            </a:r>
            <a:r>
              <a:rPr lang="ru-RU" b="1" dirty="0">
                <a:solidFill>
                  <a:srgbClr val="800000"/>
                </a:solidFill>
              </a:rPr>
              <a:t> </a:t>
            </a:r>
          </a:p>
        </p:txBody>
      </p:sp>
      <p:sp>
        <p:nvSpPr>
          <p:cNvPr id="16" name="Прямоугольник 15">
            <a:extLst>
              <a:ext uri="{FF2B5EF4-FFF2-40B4-BE49-F238E27FC236}">
                <a16:creationId xmlns:a16="http://schemas.microsoft.com/office/drawing/2014/main" id="{9F13D8DA-7CD6-4658-9081-FA309F2C3587}"/>
              </a:ext>
            </a:extLst>
          </p:cNvPr>
          <p:cNvSpPr/>
          <p:nvPr/>
        </p:nvSpPr>
        <p:spPr>
          <a:xfrm>
            <a:off x="251520" y="5446857"/>
            <a:ext cx="4250558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600" dirty="0">
                <a:solidFill>
                  <a:schemeClr val="accent3">
                    <a:lumMod val="75000"/>
                  </a:schemeClr>
                </a:solidFill>
                <a:latin typeface="Arial" panose="020B0604020202020204" pitchFamily="34" charset="0"/>
                <a:ea typeface="Myriad Pro"/>
                <a:cs typeface="Arial" panose="020B0604020202020204" pitchFamily="34" charset="0"/>
              </a:rPr>
              <a:t>В систему АИС «СГО» вносилась информация о получении бесплатного питания без конкретизации льготы </a:t>
            </a:r>
            <a:endParaRPr lang="ru-RU" sz="1600" dirty="0">
              <a:solidFill>
                <a:schemeClr val="accent3">
                  <a:lumMod val="75000"/>
                </a:schemeClr>
              </a:solidFill>
            </a:endParaRPr>
          </a:p>
        </p:txBody>
      </p:sp>
      <p:sp>
        <p:nvSpPr>
          <p:cNvPr id="17" name="Прямоугольник 16">
            <a:extLst>
              <a:ext uri="{FF2B5EF4-FFF2-40B4-BE49-F238E27FC236}">
                <a16:creationId xmlns:a16="http://schemas.microsoft.com/office/drawing/2014/main" id="{1D0D3ECA-A5A8-4EE7-91A8-FFE1B845F6C2}"/>
              </a:ext>
            </a:extLst>
          </p:cNvPr>
          <p:cNvSpPr/>
          <p:nvPr/>
        </p:nvSpPr>
        <p:spPr>
          <a:xfrm>
            <a:off x="4707047" y="5446857"/>
            <a:ext cx="4250558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600" dirty="0">
                <a:solidFill>
                  <a:schemeClr val="accent3">
                    <a:lumMod val="75000"/>
                  </a:schemeClr>
                </a:solidFill>
                <a:latin typeface="Arial" panose="020B0604020202020204" pitchFamily="34" charset="0"/>
                <a:ea typeface="Myriad Pro"/>
                <a:cs typeface="Arial" panose="020B0604020202020204" pitchFamily="34" charset="0"/>
              </a:rPr>
              <a:t>В системе АИС «СГО» конкретизируется льгота, что позволяет сократить время </a:t>
            </a:r>
          </a:p>
          <a:p>
            <a:pPr algn="ctr"/>
            <a:r>
              <a:rPr lang="ru-RU" sz="1600" dirty="0">
                <a:solidFill>
                  <a:schemeClr val="accent3">
                    <a:lumMod val="75000"/>
                  </a:schemeClr>
                </a:solidFill>
                <a:latin typeface="Arial" panose="020B0604020202020204" pitchFamily="34" charset="0"/>
                <a:ea typeface="Myriad Pro"/>
                <a:cs typeface="Arial" panose="020B0604020202020204" pitchFamily="34" charset="0"/>
              </a:rPr>
              <a:t>на формирование отчета</a:t>
            </a:r>
            <a:endParaRPr lang="ru-RU" sz="1600" dirty="0">
              <a:solidFill>
                <a:schemeClr val="accent3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8236207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Рисунок 9">
            <a:extLst>
              <a:ext uri="{FF2B5EF4-FFF2-40B4-BE49-F238E27FC236}">
                <a16:creationId xmlns:a16="http://schemas.microsoft.com/office/drawing/2014/main" id="{272A0DAB-D7C2-474B-87D2-BC00B6EB194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51704" y="2133251"/>
            <a:ext cx="3197852" cy="3808334"/>
          </a:xfrm>
          <a:prstGeom prst="rect">
            <a:avLst/>
          </a:prstGeom>
          <a:ln>
            <a:solidFill>
              <a:srgbClr val="002060"/>
            </a:solidFill>
          </a:ln>
        </p:spPr>
      </p:pic>
      <p:pic>
        <p:nvPicPr>
          <p:cNvPr id="11" name="Рисунок 10">
            <a:extLst>
              <a:ext uri="{FF2B5EF4-FFF2-40B4-BE49-F238E27FC236}">
                <a16:creationId xmlns:a16="http://schemas.microsoft.com/office/drawing/2014/main" id="{08BD1FB7-3659-4858-A7E7-E4810F80EDE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076056" y="2155665"/>
            <a:ext cx="3332855" cy="3734623"/>
          </a:xfrm>
          <a:prstGeom prst="rect">
            <a:avLst/>
          </a:prstGeom>
          <a:ln>
            <a:solidFill>
              <a:srgbClr val="002060"/>
            </a:solidFill>
          </a:ln>
        </p:spPr>
      </p:pic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5BDE0D8F-1E9A-44E5-BA85-48BFB8437AF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80728" y="1800526"/>
            <a:ext cx="1298780" cy="298327"/>
          </a:xfrm>
        </p:spPr>
        <p:txBody>
          <a:bodyPr/>
          <a:lstStyle/>
          <a:p>
            <a:pPr algn="ctr"/>
            <a:r>
              <a:rPr lang="ru-RU" dirty="0"/>
              <a:t>БЫЛО</a:t>
            </a:r>
          </a:p>
        </p:txBody>
      </p:sp>
      <p:sp>
        <p:nvSpPr>
          <p:cNvPr id="12" name="Заголовок 1">
            <a:extLst>
              <a:ext uri="{FF2B5EF4-FFF2-40B4-BE49-F238E27FC236}">
                <a16:creationId xmlns:a16="http://schemas.microsoft.com/office/drawing/2014/main" id="{B50BEEC9-C64D-492A-85A7-A76F7A9A14CE}"/>
              </a:ext>
            </a:extLst>
          </p:cNvPr>
          <p:cNvSpPr txBox="1">
            <a:spLocks/>
          </p:cNvSpPr>
          <p:nvPr/>
        </p:nvSpPr>
        <p:spPr bwMode="auto">
          <a:xfrm>
            <a:off x="6171745" y="1804054"/>
            <a:ext cx="1298780" cy="29832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  <a:spAutoFit/>
          </a:bodyPr>
          <a:lstStyle>
            <a:lvl1pPr algn="l" defTabSz="912813">
              <a:spcBef>
                <a:spcPts val="0"/>
              </a:spcBef>
              <a:spcAft>
                <a:spcPts val="0"/>
              </a:spcAft>
              <a:tabLst>
                <a:tab pos="363538" algn="l"/>
              </a:tabLst>
              <a:defRPr sz="1900" b="1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l" defTabSz="912813">
              <a:spcBef>
                <a:spcPts val="0"/>
              </a:spcBef>
              <a:spcAft>
                <a:spcPts val="0"/>
              </a:spcAft>
              <a:tabLst>
                <a:tab pos="363538" algn="l"/>
              </a:tabLst>
              <a:defRPr sz="1900" b="1">
                <a:solidFill>
                  <a:schemeClr val="tx2"/>
                </a:solidFill>
                <a:latin typeface="Arial"/>
              </a:defRPr>
            </a:lvl2pPr>
            <a:lvl3pPr algn="l" defTabSz="912813">
              <a:spcBef>
                <a:spcPts val="0"/>
              </a:spcBef>
              <a:spcAft>
                <a:spcPts val="0"/>
              </a:spcAft>
              <a:tabLst>
                <a:tab pos="363538" algn="l"/>
              </a:tabLst>
              <a:defRPr sz="1900" b="1">
                <a:solidFill>
                  <a:schemeClr val="tx2"/>
                </a:solidFill>
                <a:latin typeface="Arial"/>
              </a:defRPr>
            </a:lvl3pPr>
            <a:lvl4pPr algn="l" defTabSz="912813">
              <a:spcBef>
                <a:spcPts val="0"/>
              </a:spcBef>
              <a:spcAft>
                <a:spcPts val="0"/>
              </a:spcAft>
              <a:tabLst>
                <a:tab pos="363538" algn="l"/>
              </a:tabLst>
              <a:defRPr sz="1900" b="1">
                <a:solidFill>
                  <a:schemeClr val="tx2"/>
                </a:solidFill>
                <a:latin typeface="Arial"/>
              </a:defRPr>
            </a:lvl4pPr>
            <a:lvl5pPr algn="l" defTabSz="912813">
              <a:spcBef>
                <a:spcPts val="0"/>
              </a:spcBef>
              <a:spcAft>
                <a:spcPts val="0"/>
              </a:spcAft>
              <a:tabLst>
                <a:tab pos="363538" algn="l"/>
              </a:tabLst>
              <a:defRPr sz="1900" b="1">
                <a:solidFill>
                  <a:schemeClr val="tx2"/>
                </a:solidFill>
                <a:latin typeface="Arial"/>
              </a:defRPr>
            </a:lvl5pPr>
            <a:lvl6pPr marL="466430" algn="l" defTabSz="913429">
              <a:spcBef>
                <a:spcPts val="0"/>
              </a:spcBef>
              <a:spcAft>
                <a:spcPts val="0"/>
              </a:spcAft>
              <a:defRPr sz="1900" b="1">
                <a:solidFill>
                  <a:schemeClr val="tx2"/>
                </a:solidFill>
                <a:latin typeface="Arial"/>
              </a:defRPr>
            </a:lvl6pPr>
            <a:lvl7pPr marL="932863" algn="l" defTabSz="913429">
              <a:spcBef>
                <a:spcPts val="0"/>
              </a:spcBef>
              <a:spcAft>
                <a:spcPts val="0"/>
              </a:spcAft>
              <a:defRPr sz="1900" b="1">
                <a:solidFill>
                  <a:schemeClr val="tx2"/>
                </a:solidFill>
                <a:latin typeface="Arial"/>
              </a:defRPr>
            </a:lvl7pPr>
            <a:lvl8pPr marL="1399295" algn="l" defTabSz="913429">
              <a:spcBef>
                <a:spcPts val="0"/>
              </a:spcBef>
              <a:spcAft>
                <a:spcPts val="0"/>
              </a:spcAft>
              <a:defRPr sz="1900" b="1">
                <a:solidFill>
                  <a:schemeClr val="tx2"/>
                </a:solidFill>
                <a:latin typeface="Arial"/>
              </a:defRPr>
            </a:lvl8pPr>
            <a:lvl9pPr marL="1865728" algn="l" defTabSz="913429">
              <a:spcBef>
                <a:spcPts val="0"/>
              </a:spcBef>
              <a:spcAft>
                <a:spcPts val="0"/>
              </a:spcAft>
              <a:defRPr sz="1900" b="1">
                <a:solidFill>
                  <a:schemeClr val="tx2"/>
                </a:solidFill>
                <a:latin typeface="Arial"/>
              </a:defRPr>
            </a:lvl9pPr>
          </a:lstStyle>
          <a:p>
            <a:pPr algn="ctr"/>
            <a:r>
              <a:rPr lang="ru-RU" dirty="0"/>
              <a:t>СТАЛО</a:t>
            </a:r>
          </a:p>
        </p:txBody>
      </p:sp>
      <p:pic>
        <p:nvPicPr>
          <p:cNvPr id="20" name="Рисунок 19">
            <a:extLst>
              <a:ext uri="{FF2B5EF4-FFF2-40B4-BE49-F238E27FC236}">
                <a16:creationId xmlns:a16="http://schemas.microsoft.com/office/drawing/2014/main" id="{AE7BCA27-BC5C-4FCE-9082-19DDDF494EBB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7452320" y="12037"/>
            <a:ext cx="848417" cy="848329"/>
          </a:xfrm>
          <a:prstGeom prst="rect">
            <a:avLst/>
          </a:prstGeom>
        </p:spPr>
      </p:pic>
      <p:sp>
        <p:nvSpPr>
          <p:cNvPr id="3" name="Прямоугольник 2">
            <a:extLst>
              <a:ext uri="{FF2B5EF4-FFF2-40B4-BE49-F238E27FC236}">
                <a16:creationId xmlns:a16="http://schemas.microsoft.com/office/drawing/2014/main" id="{3EC28590-4C44-4448-BBEB-6B2CEA34F91C}"/>
              </a:ext>
            </a:extLst>
          </p:cNvPr>
          <p:cNvSpPr/>
          <p:nvPr/>
        </p:nvSpPr>
        <p:spPr>
          <a:xfrm>
            <a:off x="117498" y="1528213"/>
            <a:ext cx="9036495" cy="3231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 algn="ctr">
              <a:buClr>
                <a:srgbClr val="CC3300"/>
              </a:buClr>
              <a:buSzPct val="200000"/>
              <a:buFont typeface="Wingdings" panose="05000000000000000000" pitchFamily="2" charset="2"/>
              <a:buChar char="ü"/>
            </a:pPr>
            <a:r>
              <a:rPr lang="ru-RU" sz="1500" b="1" dirty="0">
                <a:solidFill>
                  <a:schemeClr val="accent3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Создан Чек-лист для родителей по предоставлению документов на льготное питание</a:t>
            </a:r>
            <a:endParaRPr lang="ru-RU" sz="1500" b="1" dirty="0">
              <a:solidFill>
                <a:schemeClr val="accent3">
                  <a:lumMod val="75000"/>
                </a:schemeClr>
              </a:solidFill>
            </a:endParaRPr>
          </a:p>
        </p:txBody>
      </p:sp>
      <p:sp>
        <p:nvSpPr>
          <p:cNvPr id="5" name="Прямоугольник 4">
            <a:extLst>
              <a:ext uri="{FF2B5EF4-FFF2-40B4-BE49-F238E27FC236}">
                <a16:creationId xmlns:a16="http://schemas.microsoft.com/office/drawing/2014/main" id="{C8202653-2DA8-4D53-8AC0-BB70FDDF139E}"/>
              </a:ext>
            </a:extLst>
          </p:cNvPr>
          <p:cNvSpPr/>
          <p:nvPr/>
        </p:nvSpPr>
        <p:spPr>
          <a:xfrm>
            <a:off x="1529667" y="245246"/>
            <a:ext cx="6198565" cy="31425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defTabSz="912813">
              <a:lnSpc>
                <a:spcPts val="1735"/>
              </a:lnSpc>
              <a:tabLst>
                <a:tab pos="363538" algn="l"/>
              </a:tabLst>
              <a:defRPr/>
            </a:pPr>
            <a:r>
              <a:rPr lang="ru-RU" sz="2000" b="1" cap="all" dirty="0">
                <a:solidFill>
                  <a:srgbClr val="002060"/>
                </a:solidFill>
                <a:latin typeface="Arial" panose="020B0604020202020204" pitchFamily="34" charset="0"/>
                <a:ea typeface="Myriad Pro"/>
                <a:cs typeface="Arial" panose="020B0604020202020204" pitchFamily="34" charset="0"/>
              </a:rPr>
              <a:t>Результаты реализации проекта</a:t>
            </a:r>
          </a:p>
        </p:txBody>
      </p:sp>
      <p:sp>
        <p:nvSpPr>
          <p:cNvPr id="7" name="Прямоугольник 6">
            <a:extLst>
              <a:ext uri="{FF2B5EF4-FFF2-40B4-BE49-F238E27FC236}">
                <a16:creationId xmlns:a16="http://schemas.microsoft.com/office/drawing/2014/main" id="{E5F67305-C6F8-4956-8933-5DFF7D0BCC15}"/>
              </a:ext>
            </a:extLst>
          </p:cNvPr>
          <p:cNvSpPr/>
          <p:nvPr/>
        </p:nvSpPr>
        <p:spPr>
          <a:xfrm>
            <a:off x="2568593" y="1061674"/>
            <a:ext cx="414568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b="1" dirty="0">
                <a:solidFill>
                  <a:srgbClr val="CC3300"/>
                </a:solidFill>
              </a:rPr>
              <a:t>Примеры внедренных изменений</a:t>
            </a:r>
            <a:r>
              <a:rPr lang="ru-RU" b="1" dirty="0">
                <a:solidFill>
                  <a:srgbClr val="800000"/>
                </a:solidFill>
              </a:rPr>
              <a:t> </a:t>
            </a:r>
          </a:p>
        </p:txBody>
      </p:sp>
      <p:sp>
        <p:nvSpPr>
          <p:cNvPr id="16" name="Прямоугольник 15">
            <a:extLst>
              <a:ext uri="{FF2B5EF4-FFF2-40B4-BE49-F238E27FC236}">
                <a16:creationId xmlns:a16="http://schemas.microsoft.com/office/drawing/2014/main" id="{9F13D8DA-7CD6-4658-9081-FA309F2C3587}"/>
              </a:ext>
            </a:extLst>
          </p:cNvPr>
          <p:cNvSpPr/>
          <p:nvPr/>
        </p:nvSpPr>
        <p:spPr>
          <a:xfrm>
            <a:off x="112909" y="5931070"/>
            <a:ext cx="4250558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600" dirty="0">
                <a:solidFill>
                  <a:schemeClr val="accent3">
                    <a:lumMod val="75000"/>
                  </a:schemeClr>
                </a:solidFill>
                <a:latin typeface="Arial" panose="020B0604020202020204" pitchFamily="34" charset="0"/>
                <a:ea typeface="Myriad Pro"/>
                <a:cs typeface="Arial" panose="020B0604020202020204" pitchFamily="34" charset="0"/>
              </a:rPr>
              <a:t>До 20% родителей предоставляют неполный пакет документов</a:t>
            </a:r>
            <a:endParaRPr lang="ru-RU" sz="1600" dirty="0">
              <a:solidFill>
                <a:schemeClr val="accent3">
                  <a:lumMod val="75000"/>
                </a:schemeClr>
              </a:solidFill>
            </a:endParaRPr>
          </a:p>
        </p:txBody>
      </p:sp>
      <p:sp>
        <p:nvSpPr>
          <p:cNvPr id="17" name="Прямоугольник 16">
            <a:extLst>
              <a:ext uri="{FF2B5EF4-FFF2-40B4-BE49-F238E27FC236}">
                <a16:creationId xmlns:a16="http://schemas.microsoft.com/office/drawing/2014/main" id="{1D0D3ECA-A5A8-4EE7-91A8-FFE1B845F6C2}"/>
              </a:ext>
            </a:extLst>
          </p:cNvPr>
          <p:cNvSpPr/>
          <p:nvPr/>
        </p:nvSpPr>
        <p:spPr>
          <a:xfrm>
            <a:off x="4403901" y="5945423"/>
            <a:ext cx="4677164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600" dirty="0">
                <a:solidFill>
                  <a:schemeClr val="accent3">
                    <a:lumMod val="75000"/>
                  </a:schemeClr>
                </a:solidFill>
                <a:latin typeface="Arial" panose="020B0604020202020204" pitchFamily="34" charset="0"/>
                <a:ea typeface="Myriad Pro"/>
                <a:cs typeface="Arial" panose="020B0604020202020204" pitchFamily="34" charset="0"/>
              </a:rPr>
              <a:t>Доля родителей, предоставляющих неполный пакет документов, сократилась  до 10%</a:t>
            </a:r>
            <a:endParaRPr lang="ru-RU" sz="1600" dirty="0">
              <a:solidFill>
                <a:schemeClr val="accent3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41606064"/>
      </p:ext>
    </p:extLst>
  </p:cSld>
  <p:clrMapOvr>
    <a:masterClrMapping/>
  </p:clrMapOvr>
</p:sld>
</file>

<file path=ppt/theme/theme1.xml><?xml version="1.0" encoding="utf-8"?>
<a:theme xmlns:a="http://schemas.openxmlformats.org/drawingml/2006/main" name="RDM027">
  <a:themeElements>
    <a:clrScheme name="new">
      <a:dk1>
        <a:srgbClr val="000000"/>
      </a:dk1>
      <a:lt1>
        <a:srgbClr val="FFFFFF"/>
      </a:lt1>
      <a:dk2>
        <a:srgbClr val="002960"/>
      </a:dk2>
      <a:lt2>
        <a:srgbClr val="FFFFFF"/>
      </a:lt2>
      <a:accent1>
        <a:srgbClr val="E9EEF3"/>
      </a:accent1>
      <a:accent2>
        <a:srgbClr val="C7E0FB"/>
      </a:accent2>
      <a:accent3>
        <a:srgbClr val="3375B7"/>
      </a:accent3>
      <a:accent4>
        <a:srgbClr val="1C436A"/>
      </a:accent4>
      <a:accent5>
        <a:srgbClr val="BAD3EC"/>
      </a:accent5>
      <a:accent6>
        <a:srgbClr val="BFBFBF"/>
      </a:accent6>
      <a:hlink>
        <a:srgbClr val="3375B7"/>
      </a:hlink>
      <a:folHlink>
        <a:srgbClr val="1C436A"/>
      </a:folHlink>
    </a:clrScheme>
    <a:fontScheme name="Default Design">
      <a:majorFont>
        <a:latin typeface="Arial"/>
        <a:ea typeface="Arial"/>
        <a:cs typeface="Arial"/>
      </a:majorFont>
      <a:minorFont>
        <a:latin typeface="Arial"/>
        <a:ea typeface="Arial"/>
        <a:cs typeface="Arial"/>
      </a:minorFont>
    </a:fontScheme>
    <a:fmtScheme name="Office">
      <a:fillStyleLst>
        <a:solidFill>
          <a:schemeClr val="phClr"/>
        </a:solidFill>
        <a:gradFill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</a:effectStyleLst>
      <a:bgFillStyleLst>
        <a:solidFill>
          <a:schemeClr val="phClr"/>
        </a:solidFill>
        <a:gradFill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/>
        </a:gradFill>
        <a:gradFill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/>
        </a:gradFill>
      </a:bgFillStyleLst>
    </a:fmtScheme>
  </a:themeElements>
  <a:objectDefaults>
    <a:spDef>
      <a:spPr bwMode="auto">
        <a:prstGeom prst="rect">
          <a:avLst/>
        </a:prstGeom>
        <a:ln w="9525">
          <a:solidFill>
            <a:schemeClr val="accent6"/>
          </a:solidFill>
        </a:ln>
      </a:spPr>
      <a:bodyPr/>
      <a:lstStyle/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  <a:lnDef>
      <a:spPr bwMode="auto">
        <a:prstGeom prst="rect">
          <a:avLst/>
        </a:prstGeom>
        <a:ln>
          <a:solidFill>
            <a:schemeClr val="accent6"/>
          </a:solidFill>
        </a:ln>
      </a:spPr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</a:objectDefaults>
  <a:extraClrSchemeLst>
    <a:extraClrScheme>
      <a:clrScheme name="RDM027 1">
        <a:dk1>
          <a:srgbClr val="000000"/>
        </a:dk1>
        <a:lt1>
          <a:srgbClr val="FFFFFF"/>
        </a:lt1>
        <a:dk2>
          <a:srgbClr val="000000"/>
        </a:dk2>
        <a:lt2>
          <a:srgbClr val="FFFFFF"/>
        </a:lt2>
        <a:accent1>
          <a:srgbClr val="EAEAEA"/>
        </a:accent1>
        <a:accent2>
          <a:srgbClr val="D0D0D0"/>
        </a:accent2>
        <a:accent3>
          <a:srgbClr val="FFFFFF"/>
        </a:accent3>
        <a:accent4>
          <a:srgbClr val="000000"/>
        </a:accent4>
        <a:accent5>
          <a:srgbClr val="F3F3F3"/>
        </a:accent5>
        <a:accent6>
          <a:srgbClr val="BCBCBC"/>
        </a:accent6>
        <a:hlink>
          <a:srgbClr val="909090"/>
        </a:hlink>
        <a:folHlink>
          <a:srgbClr val="60606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RDM027 2">
        <a:dk1>
          <a:srgbClr val="000000"/>
        </a:dk1>
        <a:lt1>
          <a:srgbClr val="FFFFFF"/>
        </a:lt1>
        <a:dk2>
          <a:srgbClr val="002960"/>
        </a:dk2>
        <a:lt2>
          <a:srgbClr val="FFFFFF"/>
        </a:lt2>
        <a:accent1>
          <a:srgbClr val="C7E0FB"/>
        </a:accent1>
        <a:accent2>
          <a:srgbClr val="91B0FF"/>
        </a:accent2>
        <a:accent3>
          <a:srgbClr val="FFFFFF"/>
        </a:accent3>
        <a:accent4>
          <a:srgbClr val="000000"/>
        </a:accent4>
        <a:accent5>
          <a:srgbClr val="E0EDFD"/>
        </a:accent5>
        <a:accent6>
          <a:srgbClr val="839FE7"/>
        </a:accent6>
        <a:hlink>
          <a:srgbClr val="0066CC"/>
        </a:hlink>
        <a:folHlink>
          <a:srgbClr val="00296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RDM027 3">
        <a:dk1>
          <a:srgbClr val="000000"/>
        </a:dk1>
        <a:lt1>
          <a:srgbClr val="FFFFFF"/>
        </a:lt1>
        <a:dk2>
          <a:srgbClr val="002960"/>
        </a:dk2>
        <a:lt2>
          <a:srgbClr val="FFFFFF"/>
        </a:lt2>
        <a:accent1>
          <a:srgbClr val="C7E0FB"/>
        </a:accent1>
        <a:accent2>
          <a:srgbClr val="C7C293"/>
        </a:accent2>
        <a:accent3>
          <a:srgbClr val="FFFFFF"/>
        </a:accent3>
        <a:accent4>
          <a:srgbClr val="000000"/>
        </a:accent4>
        <a:accent5>
          <a:srgbClr val="E0EDFD"/>
        </a:accent5>
        <a:accent6>
          <a:srgbClr val="B4B085"/>
        </a:accent6>
        <a:hlink>
          <a:srgbClr val="50A2A0"/>
        </a:hlink>
        <a:folHlink>
          <a:srgbClr val="00296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RDM027 4">
        <a:dk1>
          <a:srgbClr val="000000"/>
        </a:dk1>
        <a:lt1>
          <a:srgbClr val="FFFFFF"/>
        </a:lt1>
        <a:dk2>
          <a:srgbClr val="002960"/>
        </a:dk2>
        <a:lt2>
          <a:srgbClr val="FFFFFF"/>
        </a:lt2>
        <a:accent1>
          <a:srgbClr val="E9EEF3"/>
        </a:accent1>
        <a:accent2>
          <a:srgbClr val="C7E0FB"/>
        </a:accent2>
        <a:accent3>
          <a:srgbClr val="FFFFFF"/>
        </a:accent3>
        <a:accent4>
          <a:srgbClr val="000000"/>
        </a:accent4>
        <a:accent5>
          <a:srgbClr val="F2F5F8"/>
        </a:accent5>
        <a:accent6>
          <a:srgbClr val="B4CBE3"/>
        </a:accent6>
        <a:hlink>
          <a:srgbClr val="3375B7"/>
        </a:hlink>
        <a:folHlink>
          <a:srgbClr val="1C436A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1049</TotalTime>
  <Words>650</Words>
  <Application>Microsoft Office PowerPoint</Application>
  <DocSecurity>0</DocSecurity>
  <PresentationFormat>Экран (4:3)</PresentationFormat>
  <Paragraphs>102</Paragraphs>
  <Slides>12</Slides>
  <Notes>1</Notes>
  <HiddenSlides>0</HiddenSlides>
  <MMClips>0</MMClips>
  <ScaleCrop>false</ScaleCrop>
  <HeadingPairs>
    <vt:vector size="8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Внедренные серверы OLE</vt:lpstr>
      </vt:variant>
      <vt:variant>
        <vt:i4>1</vt:i4>
      </vt:variant>
      <vt:variant>
        <vt:lpstr>Заголовки слайдов</vt:lpstr>
      </vt:variant>
      <vt:variant>
        <vt:i4>12</vt:i4>
      </vt:variant>
    </vt:vector>
  </HeadingPairs>
  <TitlesOfParts>
    <vt:vector size="18" baseType="lpstr">
      <vt:lpstr>Arial</vt:lpstr>
      <vt:lpstr>Calibri</vt:lpstr>
      <vt:lpstr>Times New Roman</vt:lpstr>
      <vt:lpstr>Wingdings</vt:lpstr>
      <vt:lpstr>RDM027</vt:lpstr>
      <vt:lpstr>oleObj</vt:lpstr>
      <vt:lpstr>«Оптимизация процесса учета детей,  имеющих право на льготное питание»  на примере МБОУ «СОШ № 83» ЗАТО Северск</vt:lpstr>
      <vt:lpstr>Презентация PowerPoint</vt:lpstr>
      <vt:lpstr>Презентация PowerPoint</vt:lpstr>
      <vt:lpstr>Карта текущего состояния процесса</vt:lpstr>
      <vt:lpstr>Ключевые проблемы, требующие решения</vt:lpstr>
      <vt:lpstr>Карта целевого состояния процесса</vt:lpstr>
      <vt:lpstr>Презентация PowerPoint</vt:lpstr>
      <vt:lpstr>Презентация PowerPoint</vt:lpstr>
      <vt:lpstr>Презентация PowerPoint</vt:lpstr>
      <vt:lpstr>Презентация PowerPoint</vt:lpstr>
      <vt:lpstr>БЫЛО</vt:lpstr>
      <vt:lpstr>БЫЛО</vt:lpstr>
    </vt:vector>
  </TitlesOfParts>
  <Manager/>
  <Company/>
  <LinksUpToDate>false</LinksUpToDate>
  <SharedDoc>false</SharedDoc>
  <HyperlinkBase/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subject/>
  <dc:creator>user</dc:creator>
  <cp:keywords/>
  <dc:description/>
  <cp:lastModifiedBy>Середина В.В.</cp:lastModifiedBy>
  <cp:revision>421</cp:revision>
  <dcterms:created xsi:type="dcterms:W3CDTF">2017-09-18T09:11:14Z</dcterms:created>
  <dcterms:modified xsi:type="dcterms:W3CDTF">2026-05-06T05:00:09Z</dcterms:modified>
  <cp:category/>
  <dc:identifier/>
  <cp:contentStatus/>
  <dc:language/>
  <cp:version/>
</cp:coreProperties>
</file>