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4" r:id="rId2"/>
    <p:sldId id="305" r:id="rId3"/>
    <p:sldId id="264" r:id="rId4"/>
    <p:sldId id="296" r:id="rId5"/>
    <p:sldId id="302" r:id="rId6"/>
    <p:sldId id="304" r:id="rId7"/>
    <p:sldId id="267" r:id="rId8"/>
    <p:sldId id="298" r:id="rId9"/>
    <p:sldId id="282" r:id="rId10"/>
    <p:sldId id="295" r:id="rId11"/>
  </p:sldIdLst>
  <p:sldSz cx="9144000" cy="5715000" type="screen16x10"/>
  <p:notesSz cx="7105650" cy="102393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12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85" autoAdjust="0"/>
    <p:restoredTop sz="86486" autoAdjust="0"/>
  </p:normalViewPr>
  <p:slideViewPr>
    <p:cSldViewPr>
      <p:cViewPr>
        <p:scale>
          <a:sx n="75" d="100"/>
          <a:sy n="75" d="100"/>
        </p:scale>
        <p:origin x="1949" y="571"/>
      </p:cViewPr>
      <p:guideLst>
        <p:guide orient="horz" pos="2160"/>
        <p:guide pos="2880"/>
        <p:guide orient="horz" pos="18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58DD75-FBE7-4A5E-B49E-AF6E710A7863}" type="doc">
      <dgm:prSet loTypeId="urn:microsoft.com/office/officeart/2005/8/layout/chevron2" loCatId="process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5B32571-D2A9-4F5A-AD2E-7B94B19FC24F}">
      <dgm:prSet/>
      <dgm:spPr/>
      <dgm:t>
        <a:bodyPr/>
        <a:lstStyle/>
        <a:p>
          <a:pPr rtl="0"/>
          <a:r>
            <a:rPr lang="ru-RU" b="1" dirty="0"/>
            <a:t>Решение 1:</a:t>
          </a:r>
          <a:endParaRPr lang="ru-RU" dirty="0"/>
        </a:p>
      </dgm:t>
    </dgm:pt>
    <dgm:pt modelId="{345D7294-D4BD-4451-B9E5-9EF3C8131727}" type="parTrans" cxnId="{CBA87EB8-231C-4658-976D-725A72612EFC}">
      <dgm:prSet/>
      <dgm:spPr/>
      <dgm:t>
        <a:bodyPr/>
        <a:lstStyle/>
        <a:p>
          <a:endParaRPr lang="ru-RU"/>
        </a:p>
      </dgm:t>
    </dgm:pt>
    <dgm:pt modelId="{6055CCE5-ACB0-4750-A7A9-B64C6632C585}" type="sibTrans" cxnId="{CBA87EB8-231C-4658-976D-725A72612EFC}">
      <dgm:prSet/>
      <dgm:spPr/>
      <dgm:t>
        <a:bodyPr/>
        <a:lstStyle/>
        <a:p>
          <a:endParaRPr lang="ru-RU"/>
        </a:p>
      </dgm:t>
    </dgm:pt>
    <dgm:pt modelId="{A8A628DB-9075-4F60-A570-DAEDC7E195C2}">
      <dgm:prSet/>
      <dgm:spPr/>
      <dgm:t>
        <a:bodyPr/>
        <a:lstStyle/>
        <a:p>
          <a:pPr rtl="0"/>
          <a:r>
            <a:rPr lang="ru-RU" b="1" dirty="0"/>
            <a:t>. Решение 2: </a:t>
          </a:r>
          <a:endParaRPr lang="ru-RU" dirty="0"/>
        </a:p>
      </dgm:t>
    </dgm:pt>
    <dgm:pt modelId="{C2CC3139-07CD-4064-B29E-F9C2448D64C5}" type="parTrans" cxnId="{A9A8F7F8-D6F6-4DDD-AA90-8B47A63659AA}">
      <dgm:prSet/>
      <dgm:spPr/>
      <dgm:t>
        <a:bodyPr/>
        <a:lstStyle/>
        <a:p>
          <a:endParaRPr lang="ru-RU"/>
        </a:p>
      </dgm:t>
    </dgm:pt>
    <dgm:pt modelId="{FD797F3B-9E7A-4C12-8DE9-507AB73B6ED9}" type="sibTrans" cxnId="{A9A8F7F8-D6F6-4DDD-AA90-8B47A63659AA}">
      <dgm:prSet/>
      <dgm:spPr/>
      <dgm:t>
        <a:bodyPr/>
        <a:lstStyle/>
        <a:p>
          <a:endParaRPr lang="ru-RU"/>
        </a:p>
      </dgm:t>
    </dgm:pt>
    <dgm:pt modelId="{672FDB27-849E-44DD-86F7-5FB497269190}">
      <dgm:prSet/>
      <dgm:spPr/>
      <dgm:t>
        <a:bodyPr/>
        <a:lstStyle/>
        <a:p>
          <a:pPr rtl="0"/>
          <a:r>
            <a:rPr lang="ru-RU" b="1" dirty="0"/>
            <a:t>Решение 3.</a:t>
          </a:r>
          <a:endParaRPr lang="ru-RU" dirty="0"/>
        </a:p>
      </dgm:t>
    </dgm:pt>
    <dgm:pt modelId="{696BC251-76DE-4A44-B547-C1705E17EF0D}" type="parTrans" cxnId="{80202E87-541D-4973-B591-BE756C25B998}">
      <dgm:prSet/>
      <dgm:spPr/>
      <dgm:t>
        <a:bodyPr/>
        <a:lstStyle/>
        <a:p>
          <a:endParaRPr lang="ru-RU"/>
        </a:p>
      </dgm:t>
    </dgm:pt>
    <dgm:pt modelId="{C5DC6C98-6E02-4708-ACDF-E0EA4816B4CF}" type="sibTrans" cxnId="{80202E87-541D-4973-B591-BE756C25B998}">
      <dgm:prSet/>
      <dgm:spPr/>
      <dgm:t>
        <a:bodyPr/>
        <a:lstStyle/>
        <a:p>
          <a:endParaRPr lang="ru-RU"/>
        </a:p>
      </dgm:t>
    </dgm:pt>
    <dgm:pt modelId="{AF1284D3-A084-486F-B7C0-99C1AAD688C7}">
      <dgm:prSet/>
      <dgm:spPr/>
      <dgm:t>
        <a:bodyPr/>
        <a:lstStyle/>
        <a:p>
          <a:r>
            <a:rPr lang="ru-RU" b="1"/>
            <a:t>Внедрение единой цифровой платформы для планирования и общего редактирования</a:t>
          </a:r>
          <a:endParaRPr lang="ru-RU" dirty="0"/>
        </a:p>
      </dgm:t>
    </dgm:pt>
    <dgm:pt modelId="{72F64394-00F8-4DEB-B78A-F340C3078093}" type="parTrans" cxnId="{73167744-1A42-451E-8F53-8BF0384F14D4}">
      <dgm:prSet/>
      <dgm:spPr/>
      <dgm:t>
        <a:bodyPr/>
        <a:lstStyle/>
        <a:p>
          <a:endParaRPr lang="ru-RU"/>
        </a:p>
      </dgm:t>
    </dgm:pt>
    <dgm:pt modelId="{B1178D82-3A89-4B8A-945B-084AF5147265}" type="sibTrans" cxnId="{73167744-1A42-451E-8F53-8BF0384F14D4}">
      <dgm:prSet/>
      <dgm:spPr/>
      <dgm:t>
        <a:bodyPr/>
        <a:lstStyle/>
        <a:p>
          <a:endParaRPr lang="ru-RU"/>
        </a:p>
      </dgm:t>
    </dgm:pt>
    <dgm:pt modelId="{41EA6008-7132-4320-AA60-92201E942628}">
      <dgm:prSet/>
      <dgm:spPr/>
      <dgm:t>
        <a:bodyPr/>
        <a:lstStyle/>
        <a:p>
          <a:r>
            <a:rPr lang="ru-RU" b="1" dirty="0"/>
            <a:t>Обеспечение прав доступа к актуальному Плану 100% сотрудников в </a:t>
          </a:r>
          <a:r>
            <a:rPr lang="ru-RU" b="1"/>
            <a:t>зоне ответственности</a:t>
          </a:r>
          <a:r>
            <a:rPr lang="ru-RU" b="1" dirty="0"/>
            <a:t>.</a:t>
          </a:r>
          <a:endParaRPr lang="ru-RU" dirty="0"/>
        </a:p>
      </dgm:t>
    </dgm:pt>
    <dgm:pt modelId="{5E35E54A-FC47-4412-942E-FE47D504C42F}" type="parTrans" cxnId="{184FDF09-92E3-4B3C-AE0C-38F4E915C39B}">
      <dgm:prSet/>
      <dgm:spPr/>
      <dgm:t>
        <a:bodyPr/>
        <a:lstStyle/>
        <a:p>
          <a:endParaRPr lang="ru-RU"/>
        </a:p>
      </dgm:t>
    </dgm:pt>
    <dgm:pt modelId="{C1981C8A-B946-49B3-84C1-8AC323E808EB}" type="sibTrans" cxnId="{184FDF09-92E3-4B3C-AE0C-38F4E915C39B}">
      <dgm:prSet/>
      <dgm:spPr/>
      <dgm:t>
        <a:bodyPr/>
        <a:lstStyle/>
        <a:p>
          <a:endParaRPr lang="ru-RU"/>
        </a:p>
      </dgm:t>
    </dgm:pt>
    <dgm:pt modelId="{7C1E3745-69F5-46D1-83E0-9976464F3B57}">
      <dgm:prSet/>
      <dgm:spPr/>
      <dgm:t>
        <a:bodyPr/>
        <a:lstStyle/>
        <a:p>
          <a:r>
            <a:rPr lang="ru-RU" b="1"/>
            <a:t>Организация чата сотрудников для оперативного информирования</a:t>
          </a:r>
          <a:endParaRPr lang="ru-RU" dirty="0"/>
        </a:p>
      </dgm:t>
    </dgm:pt>
    <dgm:pt modelId="{39E902A4-0174-40E5-B5EC-339AAD0BC59E}" type="parTrans" cxnId="{E2F05DFD-E8A8-45E6-B1D0-EC1C860F39DB}">
      <dgm:prSet/>
      <dgm:spPr/>
      <dgm:t>
        <a:bodyPr/>
        <a:lstStyle/>
        <a:p>
          <a:endParaRPr lang="ru-RU"/>
        </a:p>
      </dgm:t>
    </dgm:pt>
    <dgm:pt modelId="{8C88D3FB-A736-475C-B412-EDE22EA723A1}" type="sibTrans" cxnId="{E2F05DFD-E8A8-45E6-B1D0-EC1C860F39DB}">
      <dgm:prSet/>
      <dgm:spPr/>
      <dgm:t>
        <a:bodyPr/>
        <a:lstStyle/>
        <a:p>
          <a:endParaRPr lang="ru-RU"/>
        </a:p>
      </dgm:t>
    </dgm:pt>
    <dgm:pt modelId="{A24ADD38-45A4-402A-A328-88B3879A9A60}" type="pres">
      <dgm:prSet presAssocID="{E858DD75-FBE7-4A5E-B49E-AF6E710A7863}" presName="linearFlow" presStyleCnt="0">
        <dgm:presLayoutVars>
          <dgm:dir/>
          <dgm:animLvl val="lvl"/>
          <dgm:resizeHandles val="exact"/>
        </dgm:presLayoutVars>
      </dgm:prSet>
      <dgm:spPr/>
    </dgm:pt>
    <dgm:pt modelId="{4B92C0ED-D6DE-485D-8CA4-557E6FB7223B}" type="pres">
      <dgm:prSet presAssocID="{E5B32571-D2A9-4F5A-AD2E-7B94B19FC24F}" presName="composite" presStyleCnt="0"/>
      <dgm:spPr/>
    </dgm:pt>
    <dgm:pt modelId="{CA2731D8-A5DD-46AA-923E-7B3A96548AC4}" type="pres">
      <dgm:prSet presAssocID="{E5B32571-D2A9-4F5A-AD2E-7B94B19FC24F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2DCAC045-0641-4DC8-AB2F-6AA1717E8559}" type="pres">
      <dgm:prSet presAssocID="{E5B32571-D2A9-4F5A-AD2E-7B94B19FC24F}" presName="descendantText" presStyleLbl="alignAcc1" presStyleIdx="0" presStyleCnt="3" custLinFactNeighborX="-1068" custLinFactNeighborY="-112">
        <dgm:presLayoutVars>
          <dgm:bulletEnabled val="1"/>
        </dgm:presLayoutVars>
      </dgm:prSet>
      <dgm:spPr/>
    </dgm:pt>
    <dgm:pt modelId="{83B5025A-2A8F-4602-ADAB-0EC266D2A40A}" type="pres">
      <dgm:prSet presAssocID="{6055CCE5-ACB0-4750-A7A9-B64C6632C585}" presName="sp" presStyleCnt="0"/>
      <dgm:spPr/>
    </dgm:pt>
    <dgm:pt modelId="{3EF28A81-EE1F-40F8-A47B-092445460173}" type="pres">
      <dgm:prSet presAssocID="{A8A628DB-9075-4F60-A570-DAEDC7E195C2}" presName="composite" presStyleCnt="0"/>
      <dgm:spPr/>
    </dgm:pt>
    <dgm:pt modelId="{76DC7CD6-E2F9-4F3A-8815-700E6C54DB45}" type="pres">
      <dgm:prSet presAssocID="{A8A628DB-9075-4F60-A570-DAEDC7E195C2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9CB3534C-F43D-41AF-B66C-75EC8AB12185}" type="pres">
      <dgm:prSet presAssocID="{A8A628DB-9075-4F60-A570-DAEDC7E195C2}" presName="descendantText" presStyleLbl="alignAcc1" presStyleIdx="1" presStyleCnt="3">
        <dgm:presLayoutVars>
          <dgm:bulletEnabled val="1"/>
        </dgm:presLayoutVars>
      </dgm:prSet>
      <dgm:spPr/>
    </dgm:pt>
    <dgm:pt modelId="{D7F39CE6-4A6F-4B9F-83C6-4CEBF7CFAB4B}" type="pres">
      <dgm:prSet presAssocID="{FD797F3B-9E7A-4C12-8DE9-507AB73B6ED9}" presName="sp" presStyleCnt="0"/>
      <dgm:spPr/>
    </dgm:pt>
    <dgm:pt modelId="{7F7DB11C-8436-492A-8EB9-4647FF9FE5CF}" type="pres">
      <dgm:prSet presAssocID="{672FDB27-849E-44DD-86F7-5FB497269190}" presName="composite" presStyleCnt="0"/>
      <dgm:spPr/>
    </dgm:pt>
    <dgm:pt modelId="{A51F2170-16D0-4723-81AB-6688356D7C5B}" type="pres">
      <dgm:prSet presAssocID="{672FDB27-849E-44DD-86F7-5FB497269190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CC067DCA-F41A-486F-8889-08992B92847A}" type="pres">
      <dgm:prSet presAssocID="{672FDB27-849E-44DD-86F7-5FB497269190}" presName="descendantText" presStyleLbl="alignAcc1" presStyleIdx="2" presStyleCnt="3" custLinFactNeighborX="2266" custLinFactNeighborY="258">
        <dgm:presLayoutVars>
          <dgm:bulletEnabled val="1"/>
        </dgm:presLayoutVars>
      </dgm:prSet>
      <dgm:spPr/>
    </dgm:pt>
  </dgm:ptLst>
  <dgm:cxnLst>
    <dgm:cxn modelId="{87463B09-FC8C-41F3-8839-F5A0DA6143F0}" type="presOf" srcId="{E858DD75-FBE7-4A5E-B49E-AF6E710A7863}" destId="{A24ADD38-45A4-402A-A328-88B3879A9A60}" srcOrd="0" destOrd="0" presId="urn:microsoft.com/office/officeart/2005/8/layout/chevron2"/>
    <dgm:cxn modelId="{184FDF09-92E3-4B3C-AE0C-38F4E915C39B}" srcId="{A8A628DB-9075-4F60-A570-DAEDC7E195C2}" destId="{41EA6008-7132-4320-AA60-92201E942628}" srcOrd="0" destOrd="0" parTransId="{5E35E54A-FC47-4412-942E-FE47D504C42F}" sibTransId="{C1981C8A-B946-49B3-84C1-8AC323E808EB}"/>
    <dgm:cxn modelId="{3087E218-AFBE-430E-BC2F-81A58787BC77}" type="presOf" srcId="{672FDB27-849E-44DD-86F7-5FB497269190}" destId="{A51F2170-16D0-4723-81AB-6688356D7C5B}" srcOrd="0" destOrd="0" presId="urn:microsoft.com/office/officeart/2005/8/layout/chevron2"/>
    <dgm:cxn modelId="{3C7B2127-0117-4995-8854-04DD76031831}" type="presOf" srcId="{41EA6008-7132-4320-AA60-92201E942628}" destId="{9CB3534C-F43D-41AF-B66C-75EC8AB12185}" srcOrd="0" destOrd="0" presId="urn:microsoft.com/office/officeart/2005/8/layout/chevron2"/>
    <dgm:cxn modelId="{AD08FD5D-D5A3-425A-A3C9-3E11A03D68B3}" type="presOf" srcId="{7C1E3745-69F5-46D1-83E0-9976464F3B57}" destId="{CC067DCA-F41A-486F-8889-08992B92847A}" srcOrd="0" destOrd="0" presId="urn:microsoft.com/office/officeart/2005/8/layout/chevron2"/>
    <dgm:cxn modelId="{73167744-1A42-451E-8F53-8BF0384F14D4}" srcId="{E5B32571-D2A9-4F5A-AD2E-7B94B19FC24F}" destId="{AF1284D3-A084-486F-B7C0-99C1AAD688C7}" srcOrd="0" destOrd="0" parTransId="{72F64394-00F8-4DEB-B78A-F340C3078093}" sibTransId="{B1178D82-3A89-4B8A-945B-084AF5147265}"/>
    <dgm:cxn modelId="{80202E87-541D-4973-B591-BE756C25B998}" srcId="{E858DD75-FBE7-4A5E-B49E-AF6E710A7863}" destId="{672FDB27-849E-44DD-86F7-5FB497269190}" srcOrd="2" destOrd="0" parTransId="{696BC251-76DE-4A44-B547-C1705E17EF0D}" sibTransId="{C5DC6C98-6E02-4708-ACDF-E0EA4816B4CF}"/>
    <dgm:cxn modelId="{589D04B2-FB53-4A94-B227-307596C06A27}" type="presOf" srcId="{E5B32571-D2A9-4F5A-AD2E-7B94B19FC24F}" destId="{CA2731D8-A5DD-46AA-923E-7B3A96548AC4}" srcOrd="0" destOrd="0" presId="urn:microsoft.com/office/officeart/2005/8/layout/chevron2"/>
    <dgm:cxn modelId="{CBA87EB8-231C-4658-976D-725A72612EFC}" srcId="{E858DD75-FBE7-4A5E-B49E-AF6E710A7863}" destId="{E5B32571-D2A9-4F5A-AD2E-7B94B19FC24F}" srcOrd="0" destOrd="0" parTransId="{345D7294-D4BD-4451-B9E5-9EF3C8131727}" sibTransId="{6055CCE5-ACB0-4750-A7A9-B64C6632C585}"/>
    <dgm:cxn modelId="{A9A8F7F8-D6F6-4DDD-AA90-8B47A63659AA}" srcId="{E858DD75-FBE7-4A5E-B49E-AF6E710A7863}" destId="{A8A628DB-9075-4F60-A570-DAEDC7E195C2}" srcOrd="1" destOrd="0" parTransId="{C2CC3139-07CD-4064-B29E-F9C2448D64C5}" sibTransId="{FD797F3B-9E7A-4C12-8DE9-507AB73B6ED9}"/>
    <dgm:cxn modelId="{5E666CFC-CBAA-4934-B10E-4B631CCDF85F}" type="presOf" srcId="{AF1284D3-A084-486F-B7C0-99C1AAD688C7}" destId="{2DCAC045-0641-4DC8-AB2F-6AA1717E8559}" srcOrd="0" destOrd="0" presId="urn:microsoft.com/office/officeart/2005/8/layout/chevron2"/>
    <dgm:cxn modelId="{E2F05DFD-E8A8-45E6-B1D0-EC1C860F39DB}" srcId="{672FDB27-849E-44DD-86F7-5FB497269190}" destId="{7C1E3745-69F5-46D1-83E0-9976464F3B57}" srcOrd="0" destOrd="0" parTransId="{39E902A4-0174-40E5-B5EC-339AAD0BC59E}" sibTransId="{8C88D3FB-A736-475C-B412-EDE22EA723A1}"/>
    <dgm:cxn modelId="{1B35DBFF-AEE4-464C-838F-4E45A454AC84}" type="presOf" srcId="{A8A628DB-9075-4F60-A570-DAEDC7E195C2}" destId="{76DC7CD6-E2F9-4F3A-8815-700E6C54DB45}" srcOrd="0" destOrd="0" presId="urn:microsoft.com/office/officeart/2005/8/layout/chevron2"/>
    <dgm:cxn modelId="{8756863D-7D23-487A-80C9-123AD2C51680}" type="presParOf" srcId="{A24ADD38-45A4-402A-A328-88B3879A9A60}" destId="{4B92C0ED-D6DE-485D-8CA4-557E6FB7223B}" srcOrd="0" destOrd="0" presId="urn:microsoft.com/office/officeart/2005/8/layout/chevron2"/>
    <dgm:cxn modelId="{CE418453-25DC-4F7A-BB76-EE8ECA9CB9DE}" type="presParOf" srcId="{4B92C0ED-D6DE-485D-8CA4-557E6FB7223B}" destId="{CA2731D8-A5DD-46AA-923E-7B3A96548AC4}" srcOrd="0" destOrd="0" presId="urn:microsoft.com/office/officeart/2005/8/layout/chevron2"/>
    <dgm:cxn modelId="{A546BB70-243D-4C82-9294-AD0CFFA0176E}" type="presParOf" srcId="{4B92C0ED-D6DE-485D-8CA4-557E6FB7223B}" destId="{2DCAC045-0641-4DC8-AB2F-6AA1717E8559}" srcOrd="1" destOrd="0" presId="urn:microsoft.com/office/officeart/2005/8/layout/chevron2"/>
    <dgm:cxn modelId="{BFC26C77-D6AC-45AF-912D-63CC11F10F8A}" type="presParOf" srcId="{A24ADD38-45A4-402A-A328-88B3879A9A60}" destId="{83B5025A-2A8F-4602-ADAB-0EC266D2A40A}" srcOrd="1" destOrd="0" presId="urn:microsoft.com/office/officeart/2005/8/layout/chevron2"/>
    <dgm:cxn modelId="{EE9EC3AE-6469-4E71-9963-85E2403D8418}" type="presParOf" srcId="{A24ADD38-45A4-402A-A328-88B3879A9A60}" destId="{3EF28A81-EE1F-40F8-A47B-092445460173}" srcOrd="2" destOrd="0" presId="urn:microsoft.com/office/officeart/2005/8/layout/chevron2"/>
    <dgm:cxn modelId="{36911D39-C4AD-4BE6-9AEC-C4B80A01FE43}" type="presParOf" srcId="{3EF28A81-EE1F-40F8-A47B-092445460173}" destId="{76DC7CD6-E2F9-4F3A-8815-700E6C54DB45}" srcOrd="0" destOrd="0" presId="urn:microsoft.com/office/officeart/2005/8/layout/chevron2"/>
    <dgm:cxn modelId="{4F7F6FFC-31E2-441F-822B-E9944994752C}" type="presParOf" srcId="{3EF28A81-EE1F-40F8-A47B-092445460173}" destId="{9CB3534C-F43D-41AF-B66C-75EC8AB12185}" srcOrd="1" destOrd="0" presId="urn:microsoft.com/office/officeart/2005/8/layout/chevron2"/>
    <dgm:cxn modelId="{E951F2F3-0FF5-4DC2-BF52-EE02A65845A5}" type="presParOf" srcId="{A24ADD38-45A4-402A-A328-88B3879A9A60}" destId="{D7F39CE6-4A6F-4B9F-83C6-4CEBF7CFAB4B}" srcOrd="3" destOrd="0" presId="urn:microsoft.com/office/officeart/2005/8/layout/chevron2"/>
    <dgm:cxn modelId="{0BD647E3-7438-472D-950F-B0CCAC05D943}" type="presParOf" srcId="{A24ADD38-45A4-402A-A328-88B3879A9A60}" destId="{7F7DB11C-8436-492A-8EB9-4647FF9FE5CF}" srcOrd="4" destOrd="0" presId="urn:microsoft.com/office/officeart/2005/8/layout/chevron2"/>
    <dgm:cxn modelId="{7CB7141B-652E-400E-ACD1-D65B222B1992}" type="presParOf" srcId="{7F7DB11C-8436-492A-8EB9-4647FF9FE5CF}" destId="{A51F2170-16D0-4723-81AB-6688356D7C5B}" srcOrd="0" destOrd="0" presId="urn:microsoft.com/office/officeart/2005/8/layout/chevron2"/>
    <dgm:cxn modelId="{C99A97B2-8366-4C53-9726-E113AE174862}" type="presParOf" srcId="{7F7DB11C-8436-492A-8EB9-4647FF9FE5CF}" destId="{CC067DCA-F41A-486F-8889-08992B92847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2731D8-A5DD-46AA-923E-7B3A96548AC4}">
      <dsp:nvSpPr>
        <dsp:cNvPr id="0" name=""/>
        <dsp:cNvSpPr/>
      </dsp:nvSpPr>
      <dsp:spPr>
        <a:xfrm rot="5400000">
          <a:off x="-162220" y="162682"/>
          <a:ext cx="1081470" cy="75702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Решение 1:</a:t>
          </a:r>
          <a:endParaRPr lang="ru-RU" sz="1100" kern="1200" dirty="0"/>
        </a:p>
      </dsp:txBody>
      <dsp:txXfrm rot="-5400000">
        <a:off x="1" y="378977"/>
        <a:ext cx="757029" cy="324441"/>
      </dsp:txXfrm>
    </dsp:sp>
    <dsp:sp modelId="{2DCAC045-0641-4DC8-AB2F-6AA1717E8559}">
      <dsp:nvSpPr>
        <dsp:cNvPr id="0" name=""/>
        <dsp:cNvSpPr/>
      </dsp:nvSpPr>
      <dsp:spPr>
        <a:xfrm rot="5400000">
          <a:off x="1162640" y="-422135"/>
          <a:ext cx="702955" cy="1547226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900" b="1" kern="1200"/>
            <a:t>Внедрение единой цифровой платформы для планирования и общего редактирования</a:t>
          </a:r>
          <a:endParaRPr lang="ru-RU" sz="900" kern="1200" dirty="0"/>
        </a:p>
      </dsp:txBody>
      <dsp:txXfrm rot="-5400000">
        <a:off x="740505" y="34315"/>
        <a:ext cx="1512911" cy="634325"/>
      </dsp:txXfrm>
    </dsp:sp>
    <dsp:sp modelId="{76DC7CD6-E2F9-4F3A-8815-700E6C54DB45}">
      <dsp:nvSpPr>
        <dsp:cNvPr id="0" name=""/>
        <dsp:cNvSpPr/>
      </dsp:nvSpPr>
      <dsp:spPr>
        <a:xfrm rot="5400000">
          <a:off x="-162220" y="1136005"/>
          <a:ext cx="1081470" cy="75702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. Решение 2: </a:t>
          </a:r>
          <a:endParaRPr lang="ru-RU" sz="1100" kern="1200" dirty="0"/>
        </a:p>
      </dsp:txBody>
      <dsp:txXfrm rot="-5400000">
        <a:off x="1" y="1352300"/>
        <a:ext cx="757029" cy="324441"/>
      </dsp:txXfrm>
    </dsp:sp>
    <dsp:sp modelId="{9CB3534C-F43D-41AF-B66C-75EC8AB12185}">
      <dsp:nvSpPr>
        <dsp:cNvPr id="0" name=""/>
        <dsp:cNvSpPr/>
      </dsp:nvSpPr>
      <dsp:spPr>
        <a:xfrm rot="5400000">
          <a:off x="1179164" y="551649"/>
          <a:ext cx="702955" cy="1547226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900" b="1" kern="1200" dirty="0"/>
            <a:t>Обеспечение прав доступа к актуальному Плану 100% сотрудников в </a:t>
          </a:r>
          <a:r>
            <a:rPr lang="ru-RU" sz="900" b="1" kern="1200"/>
            <a:t>зоне ответственности</a:t>
          </a:r>
          <a:r>
            <a:rPr lang="ru-RU" sz="900" b="1" kern="1200" dirty="0"/>
            <a:t>.</a:t>
          </a:r>
          <a:endParaRPr lang="ru-RU" sz="900" kern="1200" dirty="0"/>
        </a:p>
      </dsp:txBody>
      <dsp:txXfrm rot="-5400000">
        <a:off x="757029" y="1008100"/>
        <a:ext cx="1512911" cy="634325"/>
      </dsp:txXfrm>
    </dsp:sp>
    <dsp:sp modelId="{A51F2170-16D0-4723-81AB-6688356D7C5B}">
      <dsp:nvSpPr>
        <dsp:cNvPr id="0" name=""/>
        <dsp:cNvSpPr/>
      </dsp:nvSpPr>
      <dsp:spPr>
        <a:xfrm rot="5400000">
          <a:off x="-162220" y="2109329"/>
          <a:ext cx="1081470" cy="757029"/>
        </a:xfrm>
        <a:prstGeom prst="chevr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/>
            <a:t>Решение 3.</a:t>
          </a:r>
          <a:endParaRPr lang="ru-RU" sz="1100" kern="1200" dirty="0"/>
        </a:p>
      </dsp:txBody>
      <dsp:txXfrm rot="-5400000">
        <a:off x="1" y="2325624"/>
        <a:ext cx="757029" cy="324441"/>
      </dsp:txXfrm>
    </dsp:sp>
    <dsp:sp modelId="{CC067DCA-F41A-486F-8889-08992B92847A}">
      <dsp:nvSpPr>
        <dsp:cNvPr id="0" name=""/>
        <dsp:cNvSpPr/>
      </dsp:nvSpPr>
      <dsp:spPr>
        <a:xfrm rot="5400000">
          <a:off x="1179164" y="1526786"/>
          <a:ext cx="702955" cy="1547226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900" b="1" kern="1200"/>
            <a:t>Организация чата сотрудников для оперативного информирования</a:t>
          </a:r>
          <a:endParaRPr lang="ru-RU" sz="900" kern="1200" dirty="0"/>
        </a:p>
      </dsp:txBody>
      <dsp:txXfrm rot="-5400000">
        <a:off x="757029" y="1983237"/>
        <a:ext cx="1512911" cy="634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9890" cy="512542"/>
          </a:xfrm>
          <a:prstGeom prst="rect">
            <a:avLst/>
          </a:prstGeom>
        </p:spPr>
        <p:txBody>
          <a:bodyPr vert="horz" lIns="94828" tIns="47415" rIns="94828" bIns="4741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4101" y="1"/>
            <a:ext cx="3079890" cy="512542"/>
          </a:xfrm>
          <a:prstGeom prst="rect">
            <a:avLst/>
          </a:prstGeom>
        </p:spPr>
        <p:txBody>
          <a:bodyPr vert="horz" lIns="94828" tIns="47415" rIns="94828" bIns="4741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E579C3-27C0-4996-83F0-8F350498EED5}" type="datetimeFigureOut">
              <a:rPr lang="ru-RU"/>
              <a:pPr>
                <a:defRPr/>
              </a:pPr>
              <a:t>06.05.2026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25196"/>
            <a:ext cx="3079890" cy="512541"/>
          </a:xfrm>
          <a:prstGeom prst="rect">
            <a:avLst/>
          </a:prstGeom>
        </p:spPr>
        <p:txBody>
          <a:bodyPr vert="horz" lIns="94828" tIns="47415" rIns="94828" bIns="4741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4101" y="9725196"/>
            <a:ext cx="3079890" cy="512541"/>
          </a:xfrm>
          <a:prstGeom prst="rect">
            <a:avLst/>
          </a:prstGeom>
        </p:spPr>
        <p:txBody>
          <a:bodyPr vert="horz" lIns="94828" tIns="47415" rIns="94828" bIns="4741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57B90-C7B6-4AF8-BB7D-ECB76C4DAA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9890" cy="512542"/>
          </a:xfrm>
          <a:prstGeom prst="rect">
            <a:avLst/>
          </a:prstGeom>
        </p:spPr>
        <p:txBody>
          <a:bodyPr vert="horz" lIns="94828" tIns="47415" rIns="94828" bIns="4741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101" y="1"/>
            <a:ext cx="3079890" cy="512542"/>
          </a:xfrm>
          <a:prstGeom prst="rect">
            <a:avLst/>
          </a:prstGeom>
        </p:spPr>
        <p:txBody>
          <a:bodyPr vert="horz" lIns="94828" tIns="47415" rIns="94828" bIns="4741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1F5A741-A106-4AF4-93BC-ADCECE71ECC6}" type="datetimeFigureOut">
              <a:rPr lang="ru-RU"/>
              <a:pPr>
                <a:defRPr/>
              </a:pPr>
              <a:t>06.05.2026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768350"/>
            <a:ext cx="6143625" cy="3840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28" tIns="47415" rIns="94828" bIns="4741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35" y="4863417"/>
            <a:ext cx="5685183" cy="4607964"/>
          </a:xfrm>
          <a:prstGeom prst="rect">
            <a:avLst/>
          </a:prstGeom>
        </p:spPr>
        <p:txBody>
          <a:bodyPr vert="horz" lIns="94828" tIns="47415" rIns="94828" bIns="47415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5196"/>
            <a:ext cx="3079890" cy="512541"/>
          </a:xfrm>
          <a:prstGeom prst="rect">
            <a:avLst/>
          </a:prstGeom>
        </p:spPr>
        <p:txBody>
          <a:bodyPr vert="horz" lIns="94828" tIns="47415" rIns="94828" bIns="4741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101" y="9725196"/>
            <a:ext cx="3079890" cy="512541"/>
          </a:xfrm>
          <a:prstGeom prst="rect">
            <a:avLst/>
          </a:prstGeom>
        </p:spPr>
        <p:txBody>
          <a:bodyPr vert="horz" lIns="94828" tIns="47415" rIns="94828" bIns="4741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36A93A-6FAA-44C1-9E46-7795FDE7FF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8931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81013" y="768350"/>
            <a:ext cx="6143625" cy="38401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734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81013" y="768350"/>
            <a:ext cx="6143625" cy="38401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99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6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9" y="1324"/>
          <a:ext cx="1587" cy="13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324"/>
                        <a:ext cx="1587" cy="132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Working Draft Text" hidden="1"/>
          <p:cNvSpPr txBox="1">
            <a:spLocks noChangeArrowheads="1"/>
          </p:cNvSpPr>
          <p:nvPr/>
        </p:nvSpPr>
        <p:spPr bwMode="auto">
          <a:xfrm>
            <a:off x="2693988" y="291042"/>
            <a:ext cx="993862" cy="138499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900" b="1" dirty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6" name="doc id"/>
          <p:cNvSpPr txBox="1">
            <a:spLocks noChangeArrowheads="1"/>
          </p:cNvSpPr>
          <p:nvPr/>
        </p:nvSpPr>
        <p:spPr bwMode="auto">
          <a:xfrm>
            <a:off x="8613776" y="30428"/>
            <a:ext cx="301625" cy="1045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endParaRPr lang="ru-RU" sz="800" dirty="0">
              <a:solidFill>
                <a:srgbClr val="000000"/>
              </a:solidFill>
            </a:endParaRPr>
          </a:p>
        </p:txBody>
      </p:sp>
      <p:sp>
        <p:nvSpPr>
          <p:cNvPr id="7" name="Working Draft" hidden="1"/>
          <p:cNvSpPr txBox="1">
            <a:spLocks noChangeArrowheads="1"/>
          </p:cNvSpPr>
          <p:nvPr/>
        </p:nvSpPr>
        <p:spPr bwMode="auto">
          <a:xfrm>
            <a:off x="2693988" y="423333"/>
            <a:ext cx="3199594" cy="138499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>
                <a:solidFill>
                  <a:srgbClr val="000000"/>
                </a:solidFill>
              </a:rPr>
              <a:t>Last Modified 12.30.2014 4:54 PM Russia TZ 2 Standard Time</a:t>
            </a:r>
            <a:endParaRPr lang="ru-RU" sz="900" dirty="0">
              <a:solidFill>
                <a:srgbClr val="000000"/>
              </a:solidFill>
            </a:endParaRPr>
          </a:p>
        </p:txBody>
      </p:sp>
      <p:sp>
        <p:nvSpPr>
          <p:cNvPr id="8" name="Printed" hidden="1"/>
          <p:cNvSpPr txBox="1">
            <a:spLocks noChangeArrowheads="1"/>
          </p:cNvSpPr>
          <p:nvPr/>
        </p:nvSpPr>
        <p:spPr bwMode="auto">
          <a:xfrm>
            <a:off x="2693989" y="556949"/>
            <a:ext cx="2814873" cy="138499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900" dirty="0">
                <a:solidFill>
                  <a:srgbClr val="000000"/>
                </a:solidFill>
              </a:rPr>
              <a:t>Printed 12.5.2014 2:43 AM Russia TZ 2 Standard Time</a:t>
            </a:r>
            <a:endParaRPr lang="ru-RU" sz="900" dirty="0">
              <a:solidFill>
                <a:srgbClr val="000000"/>
              </a:solidFill>
            </a:endParaRPr>
          </a:p>
        </p:txBody>
      </p:sp>
      <p:sp>
        <p:nvSpPr>
          <p:cNvPr id="9" name="McK Document type" hidden="1"/>
          <p:cNvSpPr txBox="1">
            <a:spLocks noChangeArrowheads="1"/>
          </p:cNvSpPr>
          <p:nvPr/>
        </p:nvSpPr>
        <p:spPr bwMode="auto">
          <a:xfrm>
            <a:off x="2051050" y="4160764"/>
            <a:ext cx="5035550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="b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1400" dirty="0">
                <a:solidFill>
                  <a:srgbClr val="000000"/>
                </a:solidFill>
              </a:rPr>
              <a:t>Тип документа</a:t>
            </a:r>
          </a:p>
        </p:txBody>
      </p:sp>
      <p:sp>
        <p:nvSpPr>
          <p:cNvPr id="10" name="McK Date" hidden="1"/>
          <p:cNvSpPr txBox="1">
            <a:spLocks noChangeArrowheads="1"/>
          </p:cNvSpPr>
          <p:nvPr/>
        </p:nvSpPr>
        <p:spPr bwMode="auto">
          <a:xfrm>
            <a:off x="2051050" y="4421188"/>
            <a:ext cx="5035550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1400" dirty="0">
                <a:solidFill>
                  <a:srgbClr val="000000"/>
                </a:solidFill>
              </a:rPr>
              <a:t>Дата</a:t>
            </a:r>
          </a:p>
        </p:txBody>
      </p:sp>
      <p:sp>
        <p:nvSpPr>
          <p:cNvPr id="11" name="Rectangle 1189" hidden="1"/>
          <p:cNvSpPr>
            <a:spLocks noChangeArrowheads="1"/>
          </p:cNvSpPr>
          <p:nvPr/>
        </p:nvSpPr>
        <p:spPr bwMode="auto">
          <a:xfrm>
            <a:off x="0" y="0"/>
            <a:ext cx="9140825" cy="57150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3286" tIns="46643" rIns="93286" bIns="46643" anchor="ctr"/>
          <a:lstStyle/>
          <a:p>
            <a:pPr>
              <a:defRPr/>
            </a:pPr>
            <a:endParaRPr lang="ru-RU" sz="160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12" name="TitleBottomBarBW" hidden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9963" y="5478198"/>
            <a:ext cx="1670050" cy="16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92476" y="3848365"/>
            <a:ext cx="5851525" cy="1866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701" y="161396"/>
            <a:ext cx="9128125" cy="1568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051" y="1766094"/>
            <a:ext cx="1255713" cy="751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050718" y="2348187"/>
            <a:ext cx="5036084" cy="1015663"/>
          </a:xfrm>
          <a:prstGeom prst="rect">
            <a:avLst/>
          </a:prstGeom>
        </p:spPr>
        <p:txBody>
          <a:bodyPr/>
          <a:lstStyle>
            <a:lvl1pPr>
              <a:defRPr sz="3300" b="0"/>
            </a:lvl1pPr>
          </a:lstStyle>
          <a:p>
            <a:pPr lvl="0"/>
            <a:r>
              <a:rPr lang="en-US" noProof="0"/>
              <a:t>Click to edit Master title style</a:t>
            </a:r>
            <a:endParaRPr lang="ru-RU" noProof="0" dirty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050718" y="3288083"/>
            <a:ext cx="5036084" cy="2154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noProof="0"/>
              <a:t>Click to edit Master subtitle style</a:t>
            </a:r>
            <a:endParaRPr lang="ru-RU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" y="0"/>
          <a:ext cx="161925" cy="134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25" cy="134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Working Draft" hidden="1"/>
          <p:cNvSpPr txBox="1">
            <a:spLocks noChangeArrowheads="1"/>
          </p:cNvSpPr>
          <p:nvPr/>
        </p:nvSpPr>
        <p:spPr bwMode="auto">
          <a:xfrm rot="5400000">
            <a:off x="8002559" y="1643198"/>
            <a:ext cx="2140009" cy="9233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600">
                <a:solidFill>
                  <a:srgbClr val="000000"/>
                </a:solidFill>
              </a:rPr>
              <a:t>Last Modified 12.30.2014 4:54 PM Russia TZ 2 Standard Time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Printed" hidden="1"/>
          <p:cNvSpPr txBox="1">
            <a:spLocks noChangeArrowheads="1"/>
          </p:cNvSpPr>
          <p:nvPr/>
        </p:nvSpPr>
        <p:spPr bwMode="auto">
          <a:xfrm rot="5400000">
            <a:off x="8131601" y="3491313"/>
            <a:ext cx="1881925" cy="9233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600" dirty="0">
                <a:solidFill>
                  <a:srgbClr val="000000"/>
                </a:solidFill>
              </a:rPr>
              <a:t>Printed 12.5.2014 2:43 AM Russia TZ 2 Standard Time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McK 1. On-page tracker" hidden="1"/>
          <p:cNvSpPr>
            <a:spLocks noChangeArrowheads="1"/>
          </p:cNvSpPr>
          <p:nvPr/>
        </p:nvSpPr>
        <p:spPr bwMode="auto">
          <a:xfrm>
            <a:off x="1257300" y="22490"/>
            <a:ext cx="859210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rgbClr val="808080"/>
                </a:solidFill>
                <a:latin typeface="+mn-lt"/>
              </a:rPr>
              <a:t>TRACKER</a:t>
            </a:r>
          </a:p>
        </p:txBody>
      </p:sp>
      <p:sp>
        <p:nvSpPr>
          <p:cNvPr id="8" name="McK 3. Unit of measure" hidden="1"/>
          <p:cNvSpPr txBox="1">
            <a:spLocks noChangeArrowheads="1"/>
          </p:cNvSpPr>
          <p:nvPr/>
        </p:nvSpPr>
        <p:spPr bwMode="auto">
          <a:xfrm>
            <a:off x="122238" y="788459"/>
            <a:ext cx="8793162" cy="246221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600" dirty="0">
                <a:solidFill>
                  <a:srgbClr val="808080"/>
                </a:solidFill>
              </a:rPr>
              <a:t>Unit of measure</a:t>
            </a:r>
          </a:p>
        </p:txBody>
      </p:sp>
      <p:sp>
        <p:nvSpPr>
          <p:cNvPr id="9" name="McK 4. Footnote" hidden="1"/>
          <p:cNvSpPr txBox="1">
            <a:spLocks noChangeArrowheads="1"/>
          </p:cNvSpPr>
          <p:nvPr/>
        </p:nvSpPr>
        <p:spPr bwMode="auto">
          <a:xfrm>
            <a:off x="122239" y="5197311"/>
            <a:ext cx="8721725" cy="1538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000" dirty="0">
                <a:solidFill>
                  <a:srgbClr val="000000"/>
                </a:solidFill>
                <a:latin typeface="Arial"/>
              </a:rPr>
              <a:t>1 Сноска</a:t>
            </a:r>
          </a:p>
        </p:txBody>
      </p:sp>
      <p:sp>
        <p:nvSpPr>
          <p:cNvPr id="10" name="McK 5. Source" hidden="1"/>
          <p:cNvSpPr>
            <a:spLocks noChangeArrowheads="1"/>
          </p:cNvSpPr>
          <p:nvPr/>
        </p:nvSpPr>
        <p:spPr bwMode="auto">
          <a:xfrm>
            <a:off x="122238" y="5482167"/>
            <a:ext cx="7002462" cy="1538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/>
          <a:p>
            <a:pPr marL="621910" indent="-621910" defTabSz="913429">
              <a:tabLst>
                <a:tab pos="625148" algn="l"/>
              </a:tabLst>
              <a:defRPr/>
            </a:pPr>
            <a:r>
              <a:rPr lang="ru-RU" sz="1000" dirty="0">
                <a:solidFill>
                  <a:srgbClr val="000000"/>
                </a:solidFill>
                <a:latin typeface="+mn-lt"/>
              </a:rPr>
              <a:t>ИСТОЧНИК: источник</a:t>
            </a:r>
          </a:p>
        </p:txBody>
      </p:sp>
      <p:grpSp>
        <p:nvGrpSpPr>
          <p:cNvPr id="11" name="ACET" hidden="1"/>
          <p:cNvGrpSpPr>
            <a:grpSpLocks/>
          </p:cNvGrpSpPr>
          <p:nvPr/>
        </p:nvGrpSpPr>
        <p:grpSpPr bwMode="auto">
          <a:xfrm>
            <a:off x="1482725" y="879385"/>
            <a:ext cx="4349750" cy="511002"/>
            <a:chOff x="915" y="652"/>
            <a:chExt cx="2686" cy="378"/>
          </a:xfrm>
        </p:grpSpPr>
        <p:cxnSp>
          <p:nvCxnSpPr>
            <p:cNvPr id="12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3" name="AutoShape 250"/>
            <p:cNvSpPr>
              <a:spLocks noChangeArrowheads="1"/>
            </p:cNvSpPr>
            <p:nvPr/>
          </p:nvSpPr>
          <p:spPr bwMode="auto">
            <a:xfrm>
              <a:off x="915" y="652"/>
              <a:ext cx="2686" cy="37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</p:spPr>
          <p:txBody>
            <a:bodyPr lIns="0" tIns="0" rIns="0" bIns="18288" anchor="b">
              <a:spAutoFit/>
            </a:bodyPr>
            <a:lstStyle/>
            <a:p>
              <a:pPr>
                <a:defRPr/>
              </a:pPr>
              <a:r>
                <a:rPr lang="ru-RU" sz="1600" b="1" dirty="0">
                  <a:solidFill>
                    <a:srgbClr val="000000"/>
                  </a:solidFill>
                  <a:latin typeface="+mn-lt"/>
                </a:rPr>
                <a:t>Title</a:t>
              </a:r>
            </a:p>
            <a:p>
              <a:pPr>
                <a:defRPr/>
              </a:pPr>
              <a:r>
                <a:rPr lang="ru-RU" sz="1600" dirty="0">
                  <a:solidFill>
                    <a:srgbClr val="808080"/>
                  </a:solidFill>
                  <a:latin typeface="+mn-lt"/>
                </a:rPr>
                <a:t>Unit of measure</a:t>
              </a:r>
            </a:p>
          </p:txBody>
        </p:sp>
      </p:grp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122238" y="5378979"/>
            <a:ext cx="8891587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6" tIns="93286" rIns="93286" bIns="93286" anchor="ctr"/>
          <a:lstStyle/>
          <a:p>
            <a:pPr>
              <a:defRPr/>
            </a:pPr>
            <a:endParaRPr lang="ru-RU" dirty="0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128589" y="751417"/>
            <a:ext cx="8886825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6" tIns="93286" rIns="93286" bIns="93286" anchor="ctr"/>
          <a:lstStyle/>
          <a:p>
            <a:pPr>
              <a:defRPr/>
            </a:pPr>
            <a:endParaRPr lang="ru-RU" dirty="0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pic>
        <p:nvPicPr>
          <p:cNvPr id="16" name="navigation8" descr="ujkm,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78801" y="35719"/>
            <a:ext cx="904875" cy="668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8" y="99219"/>
            <a:ext cx="1023937" cy="612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"/>
          <p:cNvSpPr/>
          <p:nvPr userDrawn="1"/>
        </p:nvSpPr>
        <p:spPr>
          <a:xfrm>
            <a:off x="8569325" y="5361782"/>
            <a:ext cx="534663" cy="432761"/>
          </a:xfrm>
          <a:prstGeom prst="rect">
            <a:avLst/>
          </a:prstGeom>
        </p:spPr>
        <p:txBody>
          <a:bodyPr wrap="none" lIns="93296" tIns="46648" rIns="93296" bIns="46648">
            <a:spAutoFit/>
          </a:bodyPr>
          <a:lstStyle/>
          <a:p>
            <a:pPr>
              <a:defRPr/>
            </a:pPr>
            <a:fld id="{DA3CFB32-FDF1-42A4-BC16-97BF602E2DB7}" type="slidenum">
              <a:rPr lang="ru-RU" sz="2200">
                <a:solidFill>
                  <a:srgbClr val="003274"/>
                </a:solidFill>
                <a:latin typeface="+mn-lt"/>
              </a:rPr>
              <a:pPr>
                <a:defRPr/>
              </a:pPr>
              <a:t>‹#›</a:t>
            </a:fld>
            <a:endParaRPr lang="ru-RU" sz="22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6997" y="259069"/>
            <a:ext cx="6817285" cy="29238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/>
          <a:p>
            <a:pPr lvl="0"/>
            <a:r>
              <a:rPr lang="en-US"/>
              <a:t>Click to edit Master title style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57301" y="258619"/>
            <a:ext cx="6816725" cy="369332"/>
          </a:xfrm>
        </p:spPr>
        <p:txBody>
          <a:bodyPr lIns="0" tIns="0" rIns="0" bIns="0"/>
          <a:lstStyle>
            <a:lvl1pPr>
              <a:defRPr sz="2400" b="1" i="0">
                <a:solidFill>
                  <a:srgbClr val="33333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82725" y="1658938"/>
            <a:ext cx="4389438" cy="246221"/>
          </a:xfr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10579" y="5314950"/>
            <a:ext cx="2927604" cy="2857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438" y="5314950"/>
            <a:ext cx="2104215" cy="285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7109" y="5314950"/>
            <a:ext cx="2104215" cy="285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1.xml"/><Relationship Id="rId5" Type="http://schemas.openxmlformats.org/officeDocument/2006/relationships/vmlDrawing" Target="../drawings/vmlDrawing1.vml"/><Relationship Id="rId10" Type="http://schemas.openxmlformats.org/officeDocument/2006/relationships/image" Target="../media/image3.png"/><Relationship Id="rId4" Type="http://schemas.openxmlformats.org/officeDocument/2006/relationships/theme" Target="../theme/theme1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4" name="Object 50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1" y="0"/>
          <a:ext cx="161925" cy="134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0"/>
                        <a:ext cx="161925" cy="134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Working Draft" hidden="1"/>
          <p:cNvSpPr txBox="1">
            <a:spLocks noChangeArrowheads="1"/>
          </p:cNvSpPr>
          <p:nvPr/>
        </p:nvSpPr>
        <p:spPr bwMode="auto">
          <a:xfrm rot="5400000">
            <a:off x="8002559" y="1643198"/>
            <a:ext cx="2140009" cy="9233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600">
                <a:solidFill>
                  <a:srgbClr val="000000"/>
                </a:solidFill>
              </a:rPr>
              <a:t>Last Modified 12.30.2014 4:54 PM Russia TZ 2 Standard Time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auto">
          <a:xfrm rot="5400000">
            <a:off x="8131601" y="3491313"/>
            <a:ext cx="1881925" cy="9233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600" dirty="0">
                <a:solidFill>
                  <a:srgbClr val="000000"/>
                </a:solidFill>
              </a:rPr>
              <a:t>Printed 12.5.2014 2:43 AM Russia TZ 2 Standard Time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78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725" y="1658938"/>
            <a:ext cx="438943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107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57301" y="258619"/>
            <a:ext cx="6816725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1257300" y="22490"/>
            <a:ext cx="859210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rgbClr val="808080"/>
                </a:solidFill>
                <a:latin typeface="+mn-lt"/>
              </a:rPr>
              <a:t>TRACKER</a:t>
            </a: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122238" y="788459"/>
            <a:ext cx="8793162" cy="246221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600" dirty="0">
                <a:solidFill>
                  <a:srgbClr val="808080"/>
                </a:solidFill>
              </a:rPr>
              <a:t>Unit of measure</a:t>
            </a:r>
          </a:p>
        </p:txBody>
      </p:sp>
      <p:sp>
        <p:nvSpPr>
          <p:cNvPr id="13" name="McK 4. Footnote" hidden="1"/>
          <p:cNvSpPr txBox="1">
            <a:spLocks noChangeArrowheads="1"/>
          </p:cNvSpPr>
          <p:nvPr/>
        </p:nvSpPr>
        <p:spPr bwMode="auto">
          <a:xfrm>
            <a:off x="122239" y="5197311"/>
            <a:ext cx="8721725" cy="1538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sz="1000" dirty="0">
                <a:solidFill>
                  <a:srgbClr val="000000"/>
                </a:solidFill>
                <a:latin typeface="Arial"/>
              </a:rPr>
              <a:t>1 Сноска</a:t>
            </a:r>
          </a:p>
        </p:txBody>
      </p:sp>
      <p:sp>
        <p:nvSpPr>
          <p:cNvPr id="14" name="McK 5. Source" hidden="1"/>
          <p:cNvSpPr>
            <a:spLocks noChangeArrowheads="1"/>
          </p:cNvSpPr>
          <p:nvPr/>
        </p:nvSpPr>
        <p:spPr bwMode="auto">
          <a:xfrm>
            <a:off x="122238" y="5482167"/>
            <a:ext cx="7002462" cy="1538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/>
          <a:p>
            <a:pPr marL="621910" indent="-621910" defTabSz="913429">
              <a:tabLst>
                <a:tab pos="625148" algn="l"/>
              </a:tabLst>
              <a:defRPr/>
            </a:pPr>
            <a:r>
              <a:rPr lang="ru-RU" sz="1000" dirty="0">
                <a:solidFill>
                  <a:srgbClr val="000000"/>
                </a:solidFill>
                <a:latin typeface="+mn-lt"/>
              </a:rPr>
              <a:t>ИСТОЧНИК: источник</a:t>
            </a:r>
          </a:p>
        </p:txBody>
      </p:sp>
      <p:grpSp>
        <p:nvGrpSpPr>
          <p:cNvPr id="1084" name="ACET" hidden="1"/>
          <p:cNvGrpSpPr>
            <a:grpSpLocks/>
          </p:cNvGrpSpPr>
          <p:nvPr/>
        </p:nvGrpSpPr>
        <p:grpSpPr bwMode="auto">
          <a:xfrm>
            <a:off x="1482725" y="879385"/>
            <a:ext cx="4349750" cy="511002"/>
            <a:chOff x="915" y="652"/>
            <a:chExt cx="2686" cy="378"/>
          </a:xfrm>
        </p:grpSpPr>
        <p:cxnSp>
          <p:nvCxnSpPr>
            <p:cNvPr id="1089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652"/>
              <a:ext cx="2686" cy="37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</p:spPr>
          <p:txBody>
            <a:bodyPr lIns="0" tIns="0" rIns="0" bIns="18288" anchor="b">
              <a:spAutoFit/>
            </a:bodyPr>
            <a:lstStyle/>
            <a:p>
              <a:pPr>
                <a:defRPr/>
              </a:pPr>
              <a:r>
                <a:rPr lang="ru-RU" sz="1600" b="1" dirty="0">
                  <a:solidFill>
                    <a:srgbClr val="000000"/>
                  </a:solidFill>
                  <a:latin typeface="+mn-lt"/>
                </a:rPr>
                <a:t>Title</a:t>
              </a:r>
            </a:p>
            <a:p>
              <a:pPr>
                <a:defRPr/>
              </a:pPr>
              <a:r>
                <a:rPr lang="ru-RU" sz="1600" dirty="0">
                  <a:solidFill>
                    <a:srgbClr val="808080"/>
                  </a:solidFill>
                  <a:latin typeface="+mn-lt"/>
                </a:rPr>
                <a:t>Unit of measure</a:t>
              </a:r>
            </a:p>
          </p:txBody>
        </p:sp>
      </p:grpSp>
      <p:sp>
        <p:nvSpPr>
          <p:cNvPr id="23" name="Line 16"/>
          <p:cNvSpPr>
            <a:spLocks noChangeShapeType="1"/>
          </p:cNvSpPr>
          <p:nvPr/>
        </p:nvSpPr>
        <p:spPr bwMode="auto">
          <a:xfrm>
            <a:off x="122238" y="5378979"/>
            <a:ext cx="8891587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6" tIns="93286" rIns="93286" bIns="93286" anchor="ctr"/>
          <a:lstStyle/>
          <a:p>
            <a:pPr>
              <a:defRPr/>
            </a:pPr>
            <a:endParaRPr lang="ru-RU" dirty="0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128589" y="751417"/>
            <a:ext cx="8886825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86" tIns="93286" rIns="93286" bIns="93286" anchor="ctr"/>
          <a:lstStyle/>
          <a:p>
            <a:pPr>
              <a:defRPr/>
            </a:pPr>
            <a:endParaRPr lang="ru-RU" dirty="0">
              <a:solidFill>
                <a:srgbClr val="000000"/>
              </a:solidFill>
              <a:latin typeface="+mn-lt"/>
              <a:cs typeface="Arial" charset="0"/>
            </a:endParaRPr>
          </a:p>
        </p:txBody>
      </p:sp>
      <p:pic>
        <p:nvPicPr>
          <p:cNvPr id="1087" name="navigation8" descr="ujkm,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8801" y="35719"/>
            <a:ext cx="904875" cy="668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8" name="Picture 4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8588" y="99219"/>
            <a:ext cx="1023937" cy="612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hf hdr="0" ftr="0" dt="0"/>
  <p:txStyles>
    <p:titleStyle>
      <a:lvl1pPr algn="l" defTabSz="912813" rtl="0" eaLnBrk="0" fontAlgn="base" hangingPunct="0">
        <a:spcBef>
          <a:spcPct val="0"/>
        </a:spcBef>
        <a:spcAft>
          <a:spcPct val="0"/>
        </a:spcAft>
        <a:tabLst>
          <a:tab pos="363538" algn="l"/>
        </a:tabLst>
        <a:defRPr sz="19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spcBef>
          <a:spcPct val="0"/>
        </a:spcBef>
        <a:spcAft>
          <a:spcPct val="0"/>
        </a:spcAft>
        <a:tabLst>
          <a:tab pos="363538" algn="l"/>
        </a:tabLst>
        <a:defRPr sz="1900" b="1">
          <a:solidFill>
            <a:schemeClr val="tx2"/>
          </a:solidFill>
          <a:latin typeface="Arial" charset="0"/>
        </a:defRPr>
      </a:lvl2pPr>
      <a:lvl3pPr algn="l" defTabSz="912813" rtl="0" eaLnBrk="0" fontAlgn="base" hangingPunct="0">
        <a:spcBef>
          <a:spcPct val="0"/>
        </a:spcBef>
        <a:spcAft>
          <a:spcPct val="0"/>
        </a:spcAft>
        <a:tabLst>
          <a:tab pos="363538" algn="l"/>
        </a:tabLst>
        <a:defRPr sz="1900" b="1">
          <a:solidFill>
            <a:schemeClr val="tx2"/>
          </a:solidFill>
          <a:latin typeface="Arial" charset="0"/>
        </a:defRPr>
      </a:lvl3pPr>
      <a:lvl4pPr algn="l" defTabSz="912813" rtl="0" eaLnBrk="0" fontAlgn="base" hangingPunct="0">
        <a:spcBef>
          <a:spcPct val="0"/>
        </a:spcBef>
        <a:spcAft>
          <a:spcPct val="0"/>
        </a:spcAft>
        <a:tabLst>
          <a:tab pos="363538" algn="l"/>
        </a:tabLst>
        <a:defRPr sz="1900" b="1">
          <a:solidFill>
            <a:schemeClr val="tx2"/>
          </a:solidFill>
          <a:latin typeface="Arial" charset="0"/>
        </a:defRPr>
      </a:lvl4pPr>
      <a:lvl5pPr algn="l" defTabSz="912813" rtl="0" eaLnBrk="0" fontAlgn="base" hangingPunct="0">
        <a:spcBef>
          <a:spcPct val="0"/>
        </a:spcBef>
        <a:spcAft>
          <a:spcPct val="0"/>
        </a:spcAft>
        <a:tabLst>
          <a:tab pos="363538" algn="l"/>
        </a:tabLst>
        <a:defRPr sz="1900" b="1">
          <a:solidFill>
            <a:schemeClr val="tx2"/>
          </a:solidFill>
          <a:latin typeface="Arial" charset="0"/>
        </a:defRPr>
      </a:lvl5pPr>
      <a:lvl6pPr marL="466431" algn="l" defTabSz="91342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863" algn="l" defTabSz="91342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9295" algn="l" defTabSz="91342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728" algn="l" defTabSz="913429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algn="l" defTabSz="912813" rtl="0" eaLnBrk="0" fontAlgn="base" hangingPunct="0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95263" algn="l" defTabSz="91281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5138" indent="-266700" algn="l" defTabSz="91281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5475" indent="-157163" algn="l" defTabSz="91281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3588" indent="-131763" algn="l" defTabSz="91281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947" indent="-132804" algn="l" defTabSz="91342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947" indent="-132804" algn="l" defTabSz="91342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947" indent="-132804" algn="l" defTabSz="91342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947" indent="-132804" algn="l" defTabSz="913429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431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863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295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728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2159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590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5022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1453" algn="l" defTabSz="9328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425452"/>
            <a:ext cx="6786610" cy="1107996"/>
          </a:xfrm>
        </p:spPr>
        <p:txBody>
          <a:bodyPr/>
          <a:lstStyle/>
          <a:p>
            <a:pPr algn="ctr"/>
            <a:r>
              <a:rPr lang="ru-RU" sz="2400" b="1" dirty="0">
                <a:cs typeface="Times New Roman" pitchFamily="18" charset="0"/>
              </a:rPr>
              <a:t>«Оптимизация  организации процессов  занятости педагогического коллектива </a:t>
            </a:r>
            <a:br>
              <a:rPr lang="ru-RU" sz="2400" b="1" dirty="0">
                <a:cs typeface="Times New Roman" pitchFamily="18" charset="0"/>
              </a:rPr>
            </a:br>
            <a:r>
              <a:rPr lang="ru-RU" sz="2400" b="1" dirty="0">
                <a:cs typeface="Times New Roman" pitchFamily="18" charset="0"/>
              </a:rPr>
              <a:t>на примере МБОУ «СОШ № 196»</a:t>
            </a:r>
          </a:p>
        </p:txBody>
      </p:sp>
      <p:sp>
        <p:nvSpPr>
          <p:cNvPr id="3" name="object 10">
            <a:extLst>
              <a:ext uri="{FF2B5EF4-FFF2-40B4-BE49-F238E27FC236}">
                <a16:creationId xmlns:a16="http://schemas.microsoft.com/office/drawing/2014/main" id="{6B481FB7-6D6B-4C79-AB73-B0778269AD31}"/>
              </a:ext>
            </a:extLst>
          </p:cNvPr>
          <p:cNvSpPr txBox="1">
            <a:spLocks/>
          </p:cNvSpPr>
          <p:nvPr/>
        </p:nvSpPr>
        <p:spPr bwMode="auto">
          <a:xfrm>
            <a:off x="194008" y="4297660"/>
            <a:ext cx="4392488" cy="67069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065" marR="5080">
              <a:spcBef>
                <a:spcPts val="90"/>
              </a:spcBef>
            </a:pPr>
            <a:r>
              <a:rPr lang="ru-RU" sz="2100" dirty="0">
                <a:solidFill>
                  <a:schemeClr val="tx2"/>
                </a:solidFill>
                <a:latin typeface="+mj-lt"/>
                <a:cs typeface="Times New Roman" pitchFamily="18" charset="0"/>
              </a:rPr>
              <a:t>Докладчик:</a:t>
            </a:r>
          </a:p>
          <a:p>
            <a:pPr marL="12065" marR="5080">
              <a:spcBef>
                <a:spcPts val="90"/>
              </a:spcBef>
            </a:pPr>
            <a:r>
              <a:rPr lang="ru-RU" sz="2100" dirty="0">
                <a:solidFill>
                  <a:schemeClr val="tx2"/>
                </a:solidFill>
                <a:latin typeface="+mj-lt"/>
                <a:cs typeface="Times New Roman" pitchFamily="18" charset="0"/>
              </a:rPr>
              <a:t>Соколова Татьяна Николаевна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2200" b="9680"/>
          <a:stretch/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83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 txBox="1">
            <a:spLocks/>
          </p:cNvSpPr>
          <p:nvPr/>
        </p:nvSpPr>
        <p:spPr bwMode="auto">
          <a:xfrm>
            <a:off x="1331640" y="305070"/>
            <a:ext cx="7128148" cy="218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defTabSz="912813" eaLnBrk="0" hangingPunct="0">
              <a:lnSpc>
                <a:spcPts val="1735"/>
              </a:lnSpc>
              <a:tabLst>
                <a:tab pos="363538" algn="l"/>
              </a:tabLst>
            </a:pPr>
            <a:r>
              <a:rPr lang="ru-RU" b="1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Обоснование выбора проекта: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210541"/>
              </p:ext>
            </p:extLst>
          </p:nvPr>
        </p:nvGraphicFramePr>
        <p:xfrm>
          <a:off x="270992" y="3001516"/>
          <a:ext cx="6212525" cy="1981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58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1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2841">
                <a:tc>
                  <a:txBody>
                    <a:bodyPr/>
                    <a:lstStyle/>
                    <a:p>
                      <a:r>
                        <a:rPr lang="ru-RU" sz="1000" u="none" kern="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Наименование показателя</a:t>
                      </a:r>
                      <a:endParaRPr lang="ru-RU" sz="1000" b="1" u="none" kern="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u="none" kern="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Текущий показатель</a:t>
                      </a:r>
                      <a:endParaRPr lang="ru-RU" sz="1000" b="1" u="none" kern="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Целевой показатель</a:t>
                      </a:r>
                      <a:endParaRPr lang="ru-RU" sz="1000" b="1" u="none" kern="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841"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Время формирования недельного плана	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4 рабочих дня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/>
                        <a:t>2-3 часа</a:t>
                      </a:r>
                    </a:p>
                    <a:p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841"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Количество конфликтов в расписании (в неделю)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/>
                        <a:t>5-7 случаев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/>
                        <a:t>0-1 случай</a:t>
                      </a:r>
                    </a:p>
                    <a:p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841"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Уровень удовлетворенности педагогов системой планирования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42%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/>
                        <a:t>95%</a:t>
                      </a:r>
                    </a:p>
                    <a:p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841"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Время на согласование изменений в плане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u="none" kern="0" dirty="0"/>
                        <a:t>3-4 часа</a:t>
                      </a:r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kern="0" dirty="0"/>
                        <a:t>30 минут</a:t>
                      </a:r>
                    </a:p>
                    <a:p>
                      <a:endParaRPr lang="ru-RU" sz="1000" b="1" u="none" kern="0" dirty="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51520" y="916796"/>
            <a:ext cx="8136904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" b="1" u="sng" dirty="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Проблемы: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altLang="ru-RU" sz="16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единого реестра мероприятий и занятости для педагогов.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altLang="ru-RU" sz="16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системы уведомлений об изменениях.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altLang="ru-RU" sz="16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Множественные доработки Плана работы на неделю в связи с нестыковкой занятости педагогов.</a:t>
            </a:r>
            <a:endParaRPr lang="ru-RU" sz="1600" dirty="0">
              <a:solidFill>
                <a:schemeClr val="accent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Roboto" panose="020B0604020202020204" charset="0"/>
              <a:sym typeface="Roboto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3440" y="2425452"/>
            <a:ext cx="324781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u="sng" dirty="0">
                <a:solidFill>
                  <a:schemeClr val="accent4"/>
                </a:solidFill>
                <a:latin typeface="Roboto" panose="020B0604020202020204" charset="0"/>
                <a:ea typeface="Roboto" panose="020B0604020202020204" charset="0"/>
                <a:cs typeface="Roboto" panose="020B0604020202020204" charset="0"/>
                <a:sym typeface="Roboto"/>
              </a:rPr>
              <a:t>Цели и плановый эффект: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3846"/>
            <a:ext cx="8172400" cy="45818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3676" y="5345668"/>
            <a:ext cx="3908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2">
                    <a:lumMod val="25000"/>
                  </a:schemeClr>
                </a:solidFill>
                <a:latin typeface="Calibri" panose="020F0502020204030204" pitchFamily="34" charset="0"/>
              </a:rPr>
              <a:t>ИТОГО: ∑ВПП = 460 мин. ( 7ч. 6 мин.)</a:t>
            </a:r>
            <a:endParaRPr lang="ru-RU" dirty="0">
              <a:solidFill>
                <a:schemeClr val="accent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21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Проблемы текущего состояния процесса: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41276"/>
            <a:ext cx="495300" cy="45720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516371"/>
              </p:ext>
            </p:extLst>
          </p:nvPr>
        </p:nvGraphicFramePr>
        <p:xfrm>
          <a:off x="746820" y="985292"/>
          <a:ext cx="6096000" cy="3764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55712">
                  <a:extLst>
                    <a:ext uri="{9D8B030D-6E8A-4147-A177-3AD203B41FA5}">
                      <a16:colId xmlns:a16="http://schemas.microsoft.com/office/drawing/2014/main" val="1359420969"/>
                    </a:ext>
                  </a:extLst>
                </a:gridCol>
                <a:gridCol w="5640288">
                  <a:extLst>
                    <a:ext uri="{9D8B030D-6E8A-4147-A177-3AD203B41FA5}">
                      <a16:colId xmlns:a16="http://schemas.microsoft.com/office/drawing/2014/main" val="6234273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Наложение временных и человеческих ресурсов. 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810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Конфликтные ситуации при согласовании мероприятий.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37887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Множественные несогласованные версии документа, в следствии ежедневных доработок и корректировок.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7038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Сбои в оперативном управлении при корректировке текущего расписания.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6552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Сложность в учете нагрузки по предметам.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9900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Сложность в распределении кабинетов.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36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Сложность при совмещении школьных и внешних мероприятий.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7348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системы уведомлений об изменениях.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105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единого реестра мероприятий и занятости педагогов.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35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accent2">
                              <a:lumMod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Ежедневное согласование мероприятий.</a:t>
                      </a:r>
                      <a:endParaRPr lang="ru-RU" sz="11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2939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2536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961625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75623"/>
                </a:solidFill>
                <a:latin typeface="Calibri" panose="020F0502020204030204" pitchFamily="34" charset="0"/>
              </a:rPr>
              <a:t>ИТОГО: ∑ВПП = 140 мин. ( 2ч. 3 мин.)</a:t>
            </a:r>
            <a:endParaRPr lang="ru-RU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83390497"/>
              </p:ext>
            </p:extLst>
          </p:nvPr>
        </p:nvGraphicFramePr>
        <p:xfrm>
          <a:off x="6228184" y="1124603"/>
          <a:ext cx="2304256" cy="3029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28" y="772661"/>
            <a:ext cx="5472608" cy="428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47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Прямоугольник 187"/>
          <p:cNvSpPr/>
          <p:nvPr/>
        </p:nvSpPr>
        <p:spPr>
          <a:xfrm>
            <a:off x="1187624" y="193204"/>
            <a:ext cx="619268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12813" eaLnBrk="0" hangingPunct="0">
              <a:tabLst>
                <a:tab pos="363538" algn="l"/>
              </a:tabLst>
            </a:pPr>
            <a:r>
              <a:rPr lang="ru-RU" b="1" u="sng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План мероприятий по реализации проекта</a:t>
            </a:r>
            <a:r>
              <a:rPr lang="ru-RU" u="sng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  <a:endParaRPr lang="ru-RU" b="1" u="sng" dirty="0">
              <a:solidFill>
                <a:schemeClr val="tx2"/>
              </a:solidFill>
              <a:latin typeface="+mn-lt"/>
              <a:ea typeface="+mj-ea"/>
              <a:cs typeface="Times New Roman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6454379A-9638-413C-A3CA-3DA60E611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659953"/>
              </p:ext>
            </p:extLst>
          </p:nvPr>
        </p:nvGraphicFramePr>
        <p:xfrm>
          <a:off x="179512" y="841276"/>
          <a:ext cx="8712969" cy="4260226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243020">
                  <a:extLst>
                    <a:ext uri="{9D8B030D-6E8A-4147-A177-3AD203B41FA5}">
                      <a16:colId xmlns:a16="http://schemas.microsoft.com/office/drawing/2014/main" val="4042167675"/>
                    </a:ext>
                  </a:extLst>
                </a:gridCol>
                <a:gridCol w="1113840">
                  <a:extLst>
                    <a:ext uri="{9D8B030D-6E8A-4147-A177-3AD203B41FA5}">
                      <a16:colId xmlns:a16="http://schemas.microsoft.com/office/drawing/2014/main" val="3261070498"/>
                    </a:ext>
                  </a:extLst>
                </a:gridCol>
                <a:gridCol w="1113840">
                  <a:extLst>
                    <a:ext uri="{9D8B030D-6E8A-4147-A177-3AD203B41FA5}">
                      <a16:colId xmlns:a16="http://schemas.microsoft.com/office/drawing/2014/main" val="2729753613"/>
                    </a:ext>
                  </a:extLst>
                </a:gridCol>
                <a:gridCol w="2030485">
                  <a:extLst>
                    <a:ext uri="{9D8B030D-6E8A-4147-A177-3AD203B41FA5}">
                      <a16:colId xmlns:a16="http://schemas.microsoft.com/office/drawing/2014/main" val="3988875028"/>
                    </a:ext>
                  </a:extLst>
                </a:gridCol>
                <a:gridCol w="1565630">
                  <a:extLst>
                    <a:ext uri="{9D8B030D-6E8A-4147-A177-3AD203B41FA5}">
                      <a16:colId xmlns:a16="http://schemas.microsoft.com/office/drawing/2014/main" val="615264471"/>
                    </a:ext>
                  </a:extLst>
                </a:gridCol>
                <a:gridCol w="1323077">
                  <a:extLst>
                    <a:ext uri="{9D8B030D-6E8A-4147-A177-3AD203B41FA5}">
                      <a16:colId xmlns:a16="http://schemas.microsoft.com/office/drawing/2014/main" val="2292347577"/>
                    </a:ext>
                  </a:extLst>
                </a:gridCol>
                <a:gridCol w="13230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14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Проблемы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Коренные</a:t>
                      </a:r>
                      <a:r>
                        <a:rPr lang="ru-RU" sz="8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проблемы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и участники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</a:t>
                      </a:r>
                      <a:endParaRPr lang="ru-RU" sz="8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Эффект от мероприятия</a:t>
                      </a: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0795977"/>
                  </a:ext>
                </a:extLst>
              </a:tr>
              <a:tr h="335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составлении плана каждым заместителем возникает н</a:t>
                      </a: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аложение занятости педагогов.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Первоначально создаются проекты планов каждым заместителем « на своё усмотрение»</a:t>
                      </a: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без учета мероприятий других заместителей.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Заместители директора владеют информацией о предстоящих мероприятиях только по своему направлению деятельности, а по тематике  предстоящих мероприятий, их загрузки по времени у других заместителей – информацией не владеют.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Только директор владеет полной информацией по всем направлениям, так как, расписывает поручения заместителям по входящей документации.</a:t>
                      </a:r>
                    </a:p>
                    <a:p>
                      <a:pPr marL="0" indent="0" algn="l">
                        <a:buFontTx/>
                        <a:buNone/>
                      </a:pP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1.Создать на цифровой платформе </a:t>
                      </a:r>
                      <a:r>
                        <a:rPr lang="ru-RU" sz="650" dirty="0" err="1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Яндекс.Диск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 единый шаблон документа «Еженедельный План мероприятий по обеспечению деятельности </a:t>
                      </a:r>
                      <a:r>
                        <a:rPr lang="ru-RU" sz="650" dirty="0" err="1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пед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. коллектива», к шаблону документа и его редактированию есть доступ у всех заместителей администрации школы.</a:t>
                      </a:r>
                    </a:p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Настроить гиперссылки для ознакомления  педагогического коллектива с актуальными документами (приказами, распоряжениями, методическими рекомендациями) необходимыми для срочного включения и использования в работе.</a:t>
                      </a:r>
                    </a:p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 Согласовать время внесения мероприятий в План каждым заместителем, время согласования мероприятий, время готовности документа для дальнейшей передачи документа диспетчеру по расписанию уроков.</a:t>
                      </a:r>
                    </a:p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4.</a:t>
                      </a: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Работа с Планом диспетчера по расписанию – изменение расписания уроков на предстоящую неделю и распределение кабинетов на основе занятости педагогов  и мероприятий на предстоящей неделе. </a:t>
                      </a:r>
                    </a:p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5. Уведомление педагогов о  готовности Плана мероприятий на предстоящую неделю и представление Плана в виде документа и в виде гиперссылки на документ на платформе.</a:t>
                      </a:r>
                    </a:p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6. Уведомление педагогов об изменениях в расписании уроков на предстоящую неделю и представление расписания в виде документа.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1. Отв. Костенко Е.В., зам. директора по УВР, участники – команда проекта (АУП)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 2. Отв. </a:t>
                      </a:r>
                      <a:r>
                        <a:rPr lang="ru-RU" sz="650" dirty="0" err="1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Бормотова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Н.А., зам директора по ВР, </a:t>
                      </a: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участники - 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команда проекта (АУП)</a:t>
                      </a: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3. Отв. Соколова Т.Н., директор, участники - команда проекта (АУП)</a:t>
                      </a: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indent="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4.</a:t>
                      </a:r>
                      <a:r>
                        <a:rPr lang="ru-RU" sz="65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Отв. </a:t>
                      </a:r>
                      <a:r>
                        <a:rPr lang="ru-RU" sz="6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Колбышева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С.В., диспетчер по расписанию уроков, участники - команда проекта (АУП)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5.</a:t>
                      </a:r>
                      <a:r>
                        <a:rPr lang="ru-RU" sz="650" baseline="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Отв. Костенко Е.В., зам. директора по УВР, участники – </a:t>
                      </a:r>
                      <a:r>
                        <a:rPr lang="ru-RU" sz="6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коллектив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6. 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Отв. </a:t>
                      </a:r>
                      <a:r>
                        <a:rPr lang="ru-RU" sz="6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Колбышева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С.В., диспетчер по расписанию уроков, участники – </a:t>
                      </a:r>
                      <a:r>
                        <a:rPr lang="ru-RU" sz="6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</a:t>
                      </a:r>
                      <a:r>
                        <a:rPr lang="ru-RU" sz="6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коллектив</a:t>
                      </a: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20.01.2026 по 01.06.2026 (еженедельный формат)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dirty="0">
                          <a:solidFill>
                            <a:srgbClr val="002060"/>
                          </a:solidFill>
                        </a:rPr>
                        <a:t>Сокращение временных затрат на административные ресурсы.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dirty="0">
                          <a:solidFill>
                            <a:srgbClr val="002060"/>
                          </a:solidFill>
                        </a:rPr>
                        <a:t>Внедрение единой цифровой платформы для планирования и общего редактирования.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dirty="0">
                          <a:solidFill>
                            <a:srgbClr val="002060"/>
                          </a:solidFill>
                        </a:rPr>
                        <a:t>Экономия рабочего времени педагогов.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rgbClr val="002060"/>
                          </a:solidFill>
                        </a:rPr>
                        <a:t>Обеспечение доступа к актуальному Плану 100% педагогов.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rgbClr val="002060"/>
                          </a:solidFill>
                        </a:rPr>
                        <a:t>Автоматизация распределения аудиторий и ресурсов.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rgbClr val="002060"/>
                          </a:solidFill>
                        </a:rPr>
                        <a:t>Внедрение в План гиперссылок для ознакомления  </a:t>
                      </a:r>
                      <a:r>
                        <a:rPr lang="ru-RU" sz="650" baseline="0" dirty="0" err="1">
                          <a:solidFill>
                            <a:srgbClr val="002060"/>
                          </a:solidFill>
                        </a:rPr>
                        <a:t>пед</a:t>
                      </a:r>
                      <a:r>
                        <a:rPr lang="ru-RU" sz="650" baseline="0" dirty="0">
                          <a:solidFill>
                            <a:srgbClr val="002060"/>
                          </a:solidFill>
                        </a:rPr>
                        <a:t>. коллектива с актуальными документами, необходимыми для срочного включения и использования в работе.</a:t>
                      </a:r>
                    </a:p>
                    <a:p>
                      <a:pPr marL="228600" marR="0" indent="-228600" algn="just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rgbClr val="002060"/>
                          </a:solidFill>
                        </a:rPr>
                        <a:t>Единое пространство для координации деятельности школы.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995828"/>
                  </a:ext>
                </a:extLst>
              </a:tr>
              <a:tr h="718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Конфликтные ситуации при согласовании мероприятий.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329994"/>
                  </a:ext>
                </a:extLst>
              </a:tr>
              <a:tr h="960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Множественные несогласованные версии документа, в следствии. ежедневных доработок и корректировок.</a:t>
                      </a: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97402"/>
                  </a:ext>
                </a:extLst>
              </a:tr>
              <a:tr h="299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Сбои в оперативном управлении при корректировке текущего расписания.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13359"/>
                  </a:ext>
                </a:extLst>
              </a:tr>
              <a:tr h="65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Сложность в учете нагрузки по предметам.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5215918"/>
                  </a:ext>
                </a:extLst>
              </a:tr>
              <a:tr h="725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Сложность в распределении кабинетов.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305952"/>
                  </a:ext>
                </a:extLst>
              </a:tr>
              <a:tr h="179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Сложность при совмещении школьных и внешних мероприятий.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2132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Отсутствие единого реестра мероприятий и занятости педагогов.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5527766"/>
                  </a:ext>
                </a:extLst>
              </a:tr>
              <a:tr h="1901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Ежедневное согласование мероприятий.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ru-RU" sz="60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7764664"/>
                  </a:ext>
                </a:extLst>
              </a:tr>
              <a:tr h="428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8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="0" i="0" u="none" strike="noStrike" kern="120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Отсутствие системы уведомлений педагогов об изменениях в расписании.</a:t>
                      </a:r>
                      <a:endParaRPr lang="ru-RU" sz="650" dirty="0">
                        <a:solidFill>
                          <a:schemeClr val="accent2">
                            <a:lumMod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buNone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Сформировать чат сотрудников. 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buNone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Разработать регламент информирования с назначением ответственного лица.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1. Отв. Титов Р.В., зам. директора по информатизации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65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2. Отв. Костенко Е.В., зам директора </a:t>
                      </a:r>
                      <a:r>
                        <a:rPr lang="ru-RU" sz="650" baseline="0" dirty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по УВР</a:t>
                      </a:r>
                      <a:endParaRPr lang="ru-RU" sz="65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50" baseline="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650" dirty="0">
                          <a:solidFill>
                            <a:schemeClr val="accent2">
                              <a:lumMod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20.01.2026  </a:t>
                      </a:r>
                      <a:endParaRPr kumimoji="0" lang="ru-RU" sz="6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3286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6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2">
                            <a:lumMod val="25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1262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4133276" y="3406910"/>
            <a:ext cx="1942506" cy="500067"/>
          </a:xfrm>
          <a:prstGeom prst="roundRect">
            <a:avLst/>
          </a:prstGeom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4252" y="3456610"/>
            <a:ext cx="2357454" cy="492311"/>
          </a:xfrm>
          <a:prstGeom prst="roundRect">
            <a:avLst/>
          </a:prstGeom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179248" y="882475"/>
            <a:ext cx="2075721" cy="539498"/>
          </a:xfrm>
          <a:prstGeom prst="roundRect">
            <a:avLst/>
          </a:prstGeom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04252" y="859871"/>
            <a:ext cx="2336007" cy="411030"/>
          </a:xfrm>
          <a:prstGeom prst="roundRect">
            <a:avLst/>
          </a:prstGeom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>
              <a:solidFill>
                <a:schemeClr val="tx1"/>
              </a:solidFill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694896" y="5105993"/>
            <a:ext cx="69056" cy="121225"/>
          </a:xfrm>
          <a:prstGeom prst="rect">
            <a:avLst/>
          </a:prstGeom>
        </p:spPr>
        <p:txBody>
          <a:bodyPr vert="horz" wrap="square" lIns="0" tIns="13373" rIns="0" bIns="0" rtlCol="0">
            <a:spAutoFit/>
          </a:bodyPr>
          <a:lstStyle/>
          <a:p>
            <a:pPr marL="9906">
              <a:spcBef>
                <a:spcPts val="105"/>
              </a:spcBef>
            </a:pPr>
            <a:r>
              <a:rPr sz="700" spc="-39" dirty="0">
                <a:latin typeface="Microsoft Sans Serif"/>
                <a:cs typeface="Microsoft Sans Serif"/>
              </a:rPr>
              <a:t>5</a:t>
            </a:r>
            <a:endParaRPr sz="7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71472" y="-71584"/>
            <a:ext cx="5256585" cy="707225"/>
          </a:xfrm>
          <a:prstGeom prst="rect">
            <a:avLst/>
          </a:prstGeom>
        </p:spPr>
        <p:txBody>
          <a:bodyPr vert="horz" wrap="square" lIns="0" tIns="334625" rIns="0" bIns="0" rtlCol="0">
            <a:spAutoFit/>
          </a:bodyPr>
          <a:lstStyle/>
          <a:p>
            <a:pPr marL="439331">
              <a:spcBef>
                <a:spcPts val="86"/>
              </a:spcBef>
            </a:pPr>
            <a:r>
              <a:rPr u="sng" spc="-23" dirty="0">
                <a:solidFill>
                  <a:schemeClr val="accent2">
                    <a:lumMod val="25000"/>
                  </a:schemeClr>
                </a:solidFill>
              </a:rPr>
              <a:t>Результаты</a:t>
            </a:r>
            <a:r>
              <a:rPr u="sng" spc="-82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u="sng" dirty="0">
                <a:solidFill>
                  <a:schemeClr val="accent2">
                    <a:lumMod val="25000"/>
                  </a:schemeClr>
                </a:solidFill>
              </a:rPr>
              <a:t>анализа</a:t>
            </a:r>
            <a:r>
              <a:rPr u="sng" spc="-82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u="sng" spc="-8" dirty="0">
                <a:solidFill>
                  <a:schemeClr val="accent2">
                    <a:lumMod val="25000"/>
                  </a:schemeClr>
                </a:solidFill>
              </a:rPr>
              <a:t>процесса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42992" y="880545"/>
            <a:ext cx="2092643" cy="582622"/>
          </a:xfrm>
          <a:prstGeom prst="rect">
            <a:avLst/>
          </a:prstGeom>
        </p:spPr>
        <p:txBody>
          <a:bodyPr vert="horz" wrap="square" lIns="0" tIns="6439" rIns="0" bIns="0" rtlCol="0">
            <a:spAutoFit/>
          </a:bodyPr>
          <a:lstStyle/>
          <a:p>
            <a:pPr marL="9906" marR="3962" indent="1981" algn="ctr">
              <a:lnSpc>
                <a:spcPct val="103699"/>
              </a:lnSpc>
              <a:spcBef>
                <a:spcPts val="51"/>
              </a:spcBef>
            </a:pPr>
            <a:r>
              <a:rPr lang="ru-RU" sz="1200" b="1" dirty="0">
                <a:solidFill>
                  <a:schemeClr val="accent2">
                    <a:lumMod val="25000"/>
                  </a:schemeClr>
                </a:solidFill>
                <a:latin typeface="Times New Roman"/>
                <a:cs typeface="Times New Roman"/>
              </a:rPr>
              <a:t>Количество (конфликтов) наложений в расписании в неделю</a:t>
            </a:r>
            <a:endParaRPr sz="1200" dirty="0">
              <a:solidFill>
                <a:schemeClr val="accent2">
                  <a:lumMod val="2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91673" y="2753471"/>
            <a:ext cx="600075" cy="539494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183756" rIns="0" bIns="0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1400" b="1" spc="-39" dirty="0">
                <a:solidFill>
                  <a:srgbClr val="414142"/>
                </a:solidFill>
                <a:latin typeface="Arial"/>
                <a:cs typeface="Arial"/>
              </a:rPr>
              <a:t>0-1 </a:t>
            </a:r>
            <a:r>
              <a:rPr lang="ru-RU" sz="900" b="1" spc="-39" dirty="0">
                <a:solidFill>
                  <a:srgbClr val="414142"/>
                </a:solidFill>
                <a:latin typeface="Arial"/>
                <a:cs typeface="Arial"/>
              </a:rPr>
              <a:t>случай</a:t>
            </a:r>
            <a:endParaRPr sz="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15506" y="1702786"/>
            <a:ext cx="739617" cy="1590179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endParaRPr sz="1400" dirty="0">
              <a:latin typeface="+mn-lt"/>
              <a:cs typeface="Times New Roman"/>
            </a:endParaRPr>
          </a:p>
          <a:p>
            <a:pPr algn="ctr">
              <a:spcBef>
                <a:spcPts val="987"/>
              </a:spcBef>
            </a:pPr>
            <a:endParaRPr sz="1400" dirty="0">
              <a:latin typeface="+mn-lt"/>
              <a:cs typeface="Times New Roman"/>
            </a:endParaRPr>
          </a:p>
          <a:p>
            <a:pPr marL="174346"/>
            <a:r>
              <a:rPr lang="ru-RU" sz="1600" b="1" spc="-20" dirty="0">
                <a:solidFill>
                  <a:srgbClr val="414142"/>
                </a:solidFill>
                <a:latin typeface="+mn-lt"/>
                <a:cs typeface="Arial"/>
              </a:rPr>
              <a:t>  5-7</a:t>
            </a:r>
          </a:p>
          <a:p>
            <a:pPr marL="174346"/>
            <a:r>
              <a:rPr lang="ru-RU" sz="900" b="1" spc="-20" dirty="0">
                <a:solidFill>
                  <a:srgbClr val="414142"/>
                </a:solidFill>
                <a:latin typeface="+mn-lt"/>
                <a:cs typeface="Arial"/>
              </a:rPr>
              <a:t>случаев</a:t>
            </a:r>
          </a:p>
          <a:p>
            <a:pPr marL="174346" algn="ctr"/>
            <a:endParaRPr lang="ru-RU" sz="1400" b="1" spc="-20" dirty="0">
              <a:solidFill>
                <a:srgbClr val="414142"/>
              </a:solidFill>
              <a:latin typeface="+mn-lt"/>
              <a:cs typeface="Arial"/>
            </a:endParaRPr>
          </a:p>
          <a:p>
            <a:pPr marL="174346" algn="ctr"/>
            <a:endParaRPr lang="ru-RU" sz="1400" b="1" spc="-20" dirty="0">
              <a:solidFill>
                <a:srgbClr val="414142"/>
              </a:solidFill>
              <a:latin typeface="+mn-lt"/>
              <a:cs typeface="Arial"/>
            </a:endParaRPr>
          </a:p>
          <a:p>
            <a:pPr marL="174346" algn="ctr"/>
            <a:endParaRPr sz="1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66275" y="1994174"/>
            <a:ext cx="745808" cy="197670"/>
          </a:xfrm>
          <a:prstGeom prst="rect">
            <a:avLst/>
          </a:prstGeom>
        </p:spPr>
        <p:txBody>
          <a:bodyPr vert="horz" wrap="square" lIns="0" tIns="12878" rIns="0" bIns="0" rtlCol="0">
            <a:spAutoFit/>
          </a:bodyPr>
          <a:lstStyle/>
          <a:p>
            <a:pPr marL="9906">
              <a:spcBef>
                <a:spcPts val="101"/>
              </a:spcBef>
            </a:pPr>
            <a:r>
              <a:rPr sz="1200" b="1" dirty="0">
                <a:solidFill>
                  <a:srgbClr val="525252"/>
                </a:solidFill>
                <a:latin typeface="Arial"/>
                <a:cs typeface="Arial"/>
              </a:rPr>
              <a:t>в</a:t>
            </a:r>
            <a:r>
              <a:rPr sz="1200" b="1" spc="43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lang="ru-RU" sz="1200" b="1" dirty="0">
                <a:solidFill>
                  <a:srgbClr val="525252"/>
                </a:solidFill>
                <a:latin typeface="Arial"/>
                <a:cs typeface="Arial"/>
              </a:rPr>
              <a:t>6</a:t>
            </a:r>
            <a:r>
              <a:rPr sz="1200" b="1" spc="62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200" b="1" spc="-16" dirty="0" err="1">
                <a:solidFill>
                  <a:srgbClr val="525252"/>
                </a:solidFill>
                <a:latin typeface="Arial"/>
                <a:cs typeface="Arial"/>
              </a:rPr>
              <a:t>раз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8080" y="852434"/>
            <a:ext cx="2264569" cy="382835"/>
          </a:xfrm>
          <a:prstGeom prst="rect">
            <a:avLst/>
          </a:prstGeom>
        </p:spPr>
        <p:txBody>
          <a:bodyPr vert="horz" wrap="square" lIns="0" tIns="13373" rIns="0" bIns="0" rtlCol="0">
            <a:spAutoFit/>
          </a:bodyPr>
          <a:lstStyle/>
          <a:p>
            <a:pPr algn="ctr">
              <a:spcBef>
                <a:spcPts val="105"/>
              </a:spcBef>
            </a:pPr>
            <a:r>
              <a:rPr lang="ru-RU" sz="1200" b="1" dirty="0">
                <a:solidFill>
                  <a:schemeClr val="accent2">
                    <a:lumMod val="25000"/>
                  </a:schemeClr>
                </a:solidFill>
                <a:latin typeface="Times New Roman"/>
                <a:cs typeface="Times New Roman"/>
              </a:rPr>
              <a:t>Время формирования недельного Плана</a:t>
            </a:r>
            <a:endParaRPr sz="1200" dirty="0">
              <a:solidFill>
                <a:schemeClr val="accent2">
                  <a:lumMod val="2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60252" y="2738410"/>
            <a:ext cx="644843" cy="569925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137693" rIns="0" bIns="0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1400" b="1" spc="-20" dirty="0">
                <a:solidFill>
                  <a:srgbClr val="414142"/>
                </a:solidFill>
                <a:latin typeface="Arial"/>
                <a:cs typeface="Arial"/>
              </a:rPr>
              <a:t>2-3 часа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68362" y="1784860"/>
            <a:ext cx="644843" cy="150810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spcBef>
                <a:spcPts val="0"/>
              </a:spcBef>
            </a:pPr>
            <a:endParaRPr lang="ru-RU" sz="1400" b="1" spc="-20" dirty="0">
              <a:solidFill>
                <a:srgbClr val="414142"/>
              </a:solidFill>
              <a:latin typeface="Arial"/>
              <a:cs typeface="Arial"/>
            </a:endParaRPr>
          </a:p>
          <a:p>
            <a:pPr algn="ctr">
              <a:spcBef>
                <a:spcPts val="0"/>
              </a:spcBef>
            </a:pPr>
            <a:endParaRPr lang="ru-RU" sz="1400" b="1" spc="-20" dirty="0">
              <a:solidFill>
                <a:srgbClr val="414142"/>
              </a:solidFill>
              <a:latin typeface="Arial"/>
              <a:cs typeface="Arial"/>
            </a:endParaRPr>
          </a:p>
          <a:p>
            <a:pPr algn="ctr">
              <a:spcBef>
                <a:spcPts val="0"/>
              </a:spcBef>
            </a:pPr>
            <a:r>
              <a:rPr lang="ru-RU" sz="1400" b="1" spc="-20" dirty="0">
                <a:solidFill>
                  <a:schemeClr val="accent2">
                    <a:lumMod val="25000"/>
                  </a:schemeClr>
                </a:solidFill>
                <a:latin typeface="Arial"/>
                <a:cs typeface="Arial"/>
              </a:rPr>
              <a:t>4 раб. дня</a:t>
            </a:r>
          </a:p>
          <a:p>
            <a:pPr algn="ctr">
              <a:spcBef>
                <a:spcPts val="0"/>
              </a:spcBef>
            </a:pPr>
            <a:endParaRPr lang="ru-RU" sz="1400" b="1" spc="-20" dirty="0">
              <a:solidFill>
                <a:srgbClr val="414142"/>
              </a:solidFill>
              <a:latin typeface="Arial"/>
              <a:cs typeface="Arial"/>
            </a:endParaRPr>
          </a:p>
          <a:p>
            <a:pPr algn="ctr">
              <a:spcBef>
                <a:spcPts val="0"/>
              </a:spcBef>
            </a:pPr>
            <a:endParaRPr lang="ru-RU" sz="1400" b="1" spc="-20" dirty="0">
              <a:solidFill>
                <a:srgbClr val="414142"/>
              </a:solidFill>
              <a:latin typeface="Arial"/>
              <a:cs typeface="Arial"/>
            </a:endParaRPr>
          </a:p>
          <a:p>
            <a:pPr algn="ctr">
              <a:spcBef>
                <a:spcPts val="0"/>
              </a:spcBef>
            </a:pPr>
            <a:endParaRPr sz="14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29985" y="1264787"/>
            <a:ext cx="1571636" cy="381335"/>
          </a:xfrm>
          <a:prstGeom prst="rect">
            <a:avLst/>
          </a:prstGeom>
        </p:spPr>
        <p:txBody>
          <a:bodyPr vert="horz" wrap="square" lIns="0" tIns="11887" rIns="0" bIns="0" rtlCol="0">
            <a:spAutoFit/>
          </a:bodyPr>
          <a:lstStyle/>
          <a:p>
            <a:pPr marL="9906">
              <a:spcBef>
                <a:spcPts val="94"/>
              </a:spcBef>
            </a:pPr>
            <a:r>
              <a:rPr lang="ru-RU" sz="1200" b="1" spc="-16" dirty="0">
                <a:solidFill>
                  <a:schemeClr val="accent2">
                    <a:lumMod val="25000"/>
                  </a:schemeClr>
                </a:solidFill>
                <a:latin typeface="Arial"/>
                <a:cs typeface="Arial"/>
              </a:rPr>
              <a:t>Администрация школы</a:t>
            </a:r>
            <a:endParaRPr sz="1200" dirty="0">
              <a:solidFill>
                <a:schemeClr val="accent2">
                  <a:lumMod val="2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7" name="object 4"/>
          <p:cNvSpPr txBox="1"/>
          <p:nvPr/>
        </p:nvSpPr>
        <p:spPr>
          <a:xfrm>
            <a:off x="6715140" y="857236"/>
            <a:ext cx="2092643" cy="186616"/>
          </a:xfrm>
          <a:prstGeom prst="rect">
            <a:avLst/>
          </a:prstGeom>
        </p:spPr>
        <p:txBody>
          <a:bodyPr vert="horz" wrap="square" lIns="0" tIns="6439" rIns="0" bIns="0" rtlCol="0">
            <a:spAutoFit/>
          </a:bodyPr>
          <a:lstStyle/>
          <a:p>
            <a:pPr marL="9906" marR="3962" indent="1981" algn="ctr">
              <a:lnSpc>
                <a:spcPct val="103699"/>
              </a:lnSpc>
              <a:spcBef>
                <a:spcPts val="51"/>
              </a:spcBef>
            </a:pPr>
            <a:r>
              <a:rPr lang="ru-RU" sz="1200" b="1" dirty="0">
                <a:solidFill>
                  <a:schemeClr val="accent2">
                    <a:lumMod val="25000"/>
                  </a:schemeClr>
                </a:solidFill>
                <a:latin typeface="Times New Roman"/>
                <a:cs typeface="Times New Roman"/>
              </a:rPr>
              <a:t>Анкетирование педагогов </a:t>
            </a:r>
            <a:endParaRPr sz="1200" dirty="0">
              <a:solidFill>
                <a:schemeClr val="accent2">
                  <a:lumMod val="25000"/>
                </a:schemeClr>
              </a:solidFill>
              <a:latin typeface="Times New Roman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9187" y="1071550"/>
            <a:ext cx="2684813" cy="4251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object 11"/>
          <p:cNvSpPr txBox="1"/>
          <p:nvPr/>
        </p:nvSpPr>
        <p:spPr>
          <a:xfrm>
            <a:off x="775690" y="3478348"/>
            <a:ext cx="2264569" cy="352058"/>
          </a:xfrm>
          <a:prstGeom prst="rect">
            <a:avLst/>
          </a:prstGeom>
        </p:spPr>
        <p:txBody>
          <a:bodyPr vert="horz" wrap="square" lIns="0" tIns="13373" rIns="0" bIns="0" rtlCol="0">
            <a:spAutoFit/>
          </a:bodyPr>
          <a:lstStyle/>
          <a:p>
            <a:pPr algn="ctr">
              <a:spcBef>
                <a:spcPts val="105"/>
              </a:spcBef>
            </a:pPr>
            <a:r>
              <a:rPr lang="ru-RU" sz="1100" b="1" dirty="0">
                <a:solidFill>
                  <a:schemeClr val="accent2">
                    <a:lumMod val="25000"/>
                  </a:schemeClr>
                </a:solidFill>
                <a:latin typeface="Times New Roman"/>
                <a:cs typeface="Times New Roman"/>
              </a:rPr>
              <a:t>Уровень удовлетворенности педагогов системой планирования</a:t>
            </a:r>
            <a:endParaRPr sz="1100" dirty="0">
              <a:solidFill>
                <a:schemeClr val="accent2">
                  <a:lumMod val="25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31" name="object 11"/>
          <p:cNvSpPr txBox="1"/>
          <p:nvPr/>
        </p:nvSpPr>
        <p:spPr>
          <a:xfrm>
            <a:off x="3990400" y="3478348"/>
            <a:ext cx="2264569" cy="382835"/>
          </a:xfrm>
          <a:prstGeom prst="rect">
            <a:avLst/>
          </a:prstGeom>
        </p:spPr>
        <p:txBody>
          <a:bodyPr vert="horz" wrap="square" lIns="0" tIns="13373" rIns="0" bIns="0" rtlCol="0">
            <a:spAutoFit/>
          </a:bodyPr>
          <a:lstStyle/>
          <a:p>
            <a:pPr algn="ctr">
              <a:spcBef>
                <a:spcPts val="105"/>
              </a:spcBef>
            </a:pPr>
            <a:r>
              <a:rPr lang="ru-RU" sz="1200" b="1" dirty="0">
                <a:solidFill>
                  <a:srgbClr val="1F4E79"/>
                </a:solidFill>
                <a:latin typeface="Times New Roman"/>
                <a:cs typeface="Times New Roman"/>
              </a:rPr>
              <a:t>Время на согласование изменений в Плане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68363" y="4727152"/>
            <a:ext cx="591840" cy="500066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42%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1671612" y="3990438"/>
            <a:ext cx="622122" cy="1244295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95%</a:t>
            </a: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1290783" y="4112871"/>
            <a:ext cx="294769" cy="52983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4227572" y="4020922"/>
            <a:ext cx="714952" cy="1260986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3-4 часа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990445" y="4781842"/>
            <a:ext cx="601303" cy="500066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</a:rPr>
              <a:t>30 мин.</a:t>
            </a:r>
            <a:endParaRPr lang="ru-RU" sz="1200" b="1" dirty="0" err="1">
              <a:solidFill>
                <a:schemeClr val="tx1"/>
              </a:solidFill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>
            <a:off x="5058888" y="3990438"/>
            <a:ext cx="279639" cy="65227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058888" y="1731623"/>
            <a:ext cx="279640" cy="976054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1748781" y="1784860"/>
            <a:ext cx="318951" cy="912461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ject 7"/>
          <p:cNvSpPr txBox="1"/>
          <p:nvPr/>
        </p:nvSpPr>
        <p:spPr>
          <a:xfrm>
            <a:off x="5417046" y="4180119"/>
            <a:ext cx="745808" cy="197670"/>
          </a:xfrm>
          <a:prstGeom prst="rect">
            <a:avLst/>
          </a:prstGeom>
        </p:spPr>
        <p:txBody>
          <a:bodyPr vert="horz" wrap="square" lIns="0" tIns="12878" rIns="0" bIns="0" rtlCol="0">
            <a:spAutoFit/>
          </a:bodyPr>
          <a:lstStyle/>
          <a:p>
            <a:pPr marL="9906">
              <a:spcBef>
                <a:spcPts val="101"/>
              </a:spcBef>
            </a:pPr>
            <a:r>
              <a:rPr sz="1200" b="1" dirty="0">
                <a:solidFill>
                  <a:srgbClr val="525252"/>
                </a:solidFill>
                <a:latin typeface="Arial"/>
                <a:cs typeface="Arial"/>
              </a:rPr>
              <a:t>в</a:t>
            </a:r>
            <a:r>
              <a:rPr sz="1200" b="1" spc="43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lang="ru-RU" sz="1200" b="1" dirty="0">
                <a:solidFill>
                  <a:srgbClr val="525252"/>
                </a:solidFill>
                <a:latin typeface="Arial"/>
                <a:cs typeface="Arial"/>
              </a:rPr>
              <a:t>6</a:t>
            </a:r>
            <a:r>
              <a:rPr sz="1200" b="1" spc="62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200" b="1" spc="-16" dirty="0" err="1">
                <a:solidFill>
                  <a:srgbClr val="525252"/>
                </a:solidFill>
                <a:latin typeface="Arial"/>
                <a:cs typeface="Arial"/>
              </a:rPr>
              <a:t>раз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2" name="object 7"/>
          <p:cNvSpPr txBox="1"/>
          <p:nvPr/>
        </p:nvSpPr>
        <p:spPr>
          <a:xfrm>
            <a:off x="557081" y="4250000"/>
            <a:ext cx="745808" cy="197670"/>
          </a:xfrm>
          <a:prstGeom prst="rect">
            <a:avLst/>
          </a:prstGeom>
        </p:spPr>
        <p:txBody>
          <a:bodyPr vert="horz" wrap="square" lIns="0" tIns="12878" rIns="0" bIns="0" rtlCol="0">
            <a:spAutoFit/>
          </a:bodyPr>
          <a:lstStyle/>
          <a:p>
            <a:pPr marL="9906">
              <a:spcBef>
                <a:spcPts val="101"/>
              </a:spcBef>
            </a:pPr>
            <a:r>
              <a:rPr sz="1200" b="1" dirty="0">
                <a:solidFill>
                  <a:srgbClr val="525252"/>
                </a:solidFill>
                <a:latin typeface="Arial"/>
                <a:cs typeface="Arial"/>
              </a:rPr>
              <a:t>в</a:t>
            </a:r>
            <a:r>
              <a:rPr sz="1200" b="1" spc="43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lang="ru-RU" sz="1200" b="1" dirty="0">
                <a:solidFill>
                  <a:srgbClr val="525252"/>
                </a:solidFill>
                <a:latin typeface="Arial"/>
                <a:cs typeface="Arial"/>
              </a:rPr>
              <a:t>2,2</a:t>
            </a:r>
            <a:r>
              <a:rPr sz="1200" b="1" spc="62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200" b="1" spc="-16" dirty="0" err="1">
                <a:solidFill>
                  <a:srgbClr val="525252"/>
                </a:solidFill>
                <a:latin typeface="Arial"/>
                <a:cs typeface="Arial"/>
              </a:rPr>
              <a:t>раз</a:t>
            </a:r>
            <a:r>
              <a:rPr lang="ru-RU" sz="1200" b="1" spc="-16" dirty="0">
                <a:solidFill>
                  <a:srgbClr val="525252"/>
                </a:solidFill>
                <a:latin typeface="Arial"/>
                <a:cs typeface="Arial"/>
              </a:rPr>
              <a:t>а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43" name="object 7"/>
          <p:cNvSpPr txBox="1"/>
          <p:nvPr/>
        </p:nvSpPr>
        <p:spPr>
          <a:xfrm>
            <a:off x="2022907" y="1994174"/>
            <a:ext cx="745808" cy="197670"/>
          </a:xfrm>
          <a:prstGeom prst="rect">
            <a:avLst/>
          </a:prstGeom>
        </p:spPr>
        <p:txBody>
          <a:bodyPr vert="horz" wrap="square" lIns="0" tIns="12878" rIns="0" bIns="0" rtlCol="0">
            <a:spAutoFit/>
          </a:bodyPr>
          <a:lstStyle/>
          <a:p>
            <a:pPr marL="9906">
              <a:spcBef>
                <a:spcPts val="101"/>
              </a:spcBef>
            </a:pPr>
            <a:r>
              <a:rPr sz="1200" b="1" dirty="0">
                <a:solidFill>
                  <a:srgbClr val="525252"/>
                </a:solidFill>
                <a:latin typeface="Arial"/>
                <a:cs typeface="Arial"/>
              </a:rPr>
              <a:t>в</a:t>
            </a:r>
            <a:r>
              <a:rPr sz="1200" b="1" spc="43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lang="ru-RU" sz="1200" b="1" dirty="0">
                <a:solidFill>
                  <a:srgbClr val="525252"/>
                </a:solidFill>
                <a:latin typeface="Arial"/>
                <a:cs typeface="Arial"/>
              </a:rPr>
              <a:t>10</a:t>
            </a:r>
            <a:r>
              <a:rPr sz="1200" b="1" spc="62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200" b="1" spc="-16" dirty="0" err="1">
                <a:solidFill>
                  <a:srgbClr val="525252"/>
                </a:solidFill>
                <a:latin typeface="Arial"/>
                <a:cs typeface="Arial"/>
              </a:rPr>
              <a:t>раз</a:t>
            </a:r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F5718-0FFC-EFE3-9C71-B404A1A35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513483-1AD0-1209-A4E7-E428A4C8CFAA}"/>
              </a:ext>
            </a:extLst>
          </p:cNvPr>
          <p:cNvSpPr/>
          <p:nvPr/>
        </p:nvSpPr>
        <p:spPr>
          <a:xfrm>
            <a:off x="1007604" y="157200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 Образец еженедельного плана работы школы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3968" y="2281436"/>
            <a:ext cx="4348231" cy="2957540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36" y="913284"/>
            <a:ext cx="4392488" cy="3024336"/>
          </a:xfrm>
          <a:prstGeom prst="rect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52923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6997" y="259069"/>
            <a:ext cx="6817285" cy="292388"/>
          </a:xfrm>
        </p:spPr>
        <p:txBody>
          <a:bodyPr/>
          <a:lstStyle/>
          <a:p>
            <a:r>
              <a:rPr lang="ru-RU" u="sng" dirty="0"/>
              <a:t>Итоги внедрения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41276"/>
            <a:ext cx="43204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800" kern="0" dirty="0"/>
          </a:p>
          <a:p>
            <a:r>
              <a:rPr lang="ru-RU" sz="1400" b="1" dirty="0">
                <a:solidFill>
                  <a:srgbClr val="002060"/>
                </a:solidFill>
              </a:rPr>
              <a:t>Сокращение времени планирования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Формирование недельного плана: с 4 дней до 2 часов.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Оперативное внесение изменений: с 3–4 часов до 30 минут.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Внедрение единой цифровой платформы для планирования и общего редактирования.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Обеспечение доступа к актуальному Плану 100% педагогов.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Устранение организационных конфликтов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Снижение количества накладок в расписании: с 5–7 до 0–1 в неделю.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Автоматизация распределения аудиторий и ресурсов.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Внедрение в План гиперссылок для ознакомления  </a:t>
            </a:r>
            <a:r>
              <a:rPr lang="ru-RU" sz="1400" dirty="0" err="1">
                <a:solidFill>
                  <a:srgbClr val="002060"/>
                </a:solidFill>
              </a:rPr>
              <a:t>пед</a:t>
            </a:r>
            <a:r>
              <a:rPr lang="ru-RU" sz="1400" dirty="0">
                <a:solidFill>
                  <a:srgbClr val="002060"/>
                </a:solidFill>
              </a:rPr>
              <a:t>. коллектива с актуальными документами (приказами, распоряжениями, методическими рекомендациями) необходимыми для срочного включения и использования в работе.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709815"/>
            <a:ext cx="435597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1600" dirty="0">
              <a:solidFill>
                <a:srgbClr val="002060"/>
              </a:solidFill>
            </a:endParaRPr>
          </a:p>
          <a:p>
            <a:pPr lvl="0"/>
            <a:r>
              <a:rPr lang="ru-RU" sz="1400" b="1" dirty="0">
                <a:solidFill>
                  <a:srgbClr val="002060"/>
                </a:solidFill>
              </a:rPr>
              <a:t>Ключевые улучшения</a:t>
            </a:r>
            <a:r>
              <a:rPr lang="ru-RU" sz="1400" dirty="0">
                <a:solidFill>
                  <a:srgbClr val="002060"/>
                </a:solidFill>
              </a:rPr>
              <a:t>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Единое пространство для координации деятельности школы.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Исключение дублирования данных и наложений.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Повышение гибкости управления в условиях изменений.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Расширение содержания Плана (служит дополнительно и для сбора и внесения отчетных данных педагогами в документы общего редактирования и использования)</a:t>
            </a:r>
          </a:p>
          <a:p>
            <a:pPr lvl="0"/>
            <a:r>
              <a:rPr lang="ru-RU" sz="1400" b="1" dirty="0">
                <a:solidFill>
                  <a:srgbClr val="002060"/>
                </a:solidFill>
              </a:rPr>
              <a:t>Экономический эффект:</a:t>
            </a:r>
            <a:endParaRPr lang="ru-RU" sz="1400" dirty="0">
              <a:solidFill>
                <a:srgbClr val="00206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Экономия рабочего времени педагогов.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2060"/>
                </a:solidFill>
              </a:rPr>
              <a:t>Сокращение временных затрат на административные ресурсы.</a:t>
            </a:r>
          </a:p>
          <a:p>
            <a:pPr marL="285750" lvl="0" indent="-285750"/>
            <a:endParaRPr lang="ru-RU" sz="1400" dirty="0">
              <a:solidFill>
                <a:srgbClr val="002060"/>
              </a:solidFill>
            </a:endParaRPr>
          </a:p>
          <a:p>
            <a:pPr lvl="0"/>
            <a:r>
              <a:rPr lang="ru-RU" sz="1400" dirty="0">
                <a:solidFill>
                  <a:srgbClr val="002060"/>
                </a:solidFill>
              </a:rPr>
              <a:t>Проект планируется использовать в штатном режиме работы школы.  </a:t>
            </a:r>
          </a:p>
        </p:txBody>
      </p:sp>
    </p:spTree>
    <p:extLst>
      <p:ext uri="{BB962C8B-B14F-4D97-AF65-F5344CB8AC3E}">
        <p14:creationId xmlns:p14="http://schemas.microsoft.com/office/powerpoint/2010/main" val="4307737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RDM027">
  <a:themeElements>
    <a:clrScheme name="new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9EEF3"/>
      </a:accent1>
      <a:accent2>
        <a:srgbClr val="C7E0FB"/>
      </a:accent2>
      <a:accent3>
        <a:srgbClr val="3375B7"/>
      </a:accent3>
      <a:accent4>
        <a:srgbClr val="1C436A"/>
      </a:accent4>
      <a:accent5>
        <a:srgbClr val="BAD3EC"/>
      </a:accent5>
      <a:accent6>
        <a:srgbClr val="BFBFBF"/>
      </a:accent6>
      <a:hlink>
        <a:srgbClr val="3375B7"/>
      </a:hlink>
      <a:folHlink>
        <a:srgbClr val="1C436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RDM027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DM027 4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E9EEF3"/>
        </a:accent1>
        <a:accent2>
          <a:srgbClr val="C7E0FB"/>
        </a:accent2>
        <a:accent3>
          <a:srgbClr val="FFFFFF"/>
        </a:accent3>
        <a:accent4>
          <a:srgbClr val="000000"/>
        </a:accent4>
        <a:accent5>
          <a:srgbClr val="F2F5F8"/>
        </a:accent5>
        <a:accent6>
          <a:srgbClr val="B4CBE3"/>
        </a:accent6>
        <a:hlink>
          <a:srgbClr val="3375B7"/>
        </a:hlink>
        <a:folHlink>
          <a:srgbClr val="1C43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DM027.potx" id="{0DB4D349-ADC4-4C2E-A928-BB11817989A0}" vid="{B776F718-2411-497F-9303-EDB258200B0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5900</TotalTime>
  <Words>1107</Words>
  <Application>Microsoft Office PowerPoint</Application>
  <PresentationFormat>Экран (16:10)</PresentationFormat>
  <Paragraphs>172</Paragraphs>
  <Slides>10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Microsoft Sans Serif</vt:lpstr>
      <vt:lpstr>Roboto</vt:lpstr>
      <vt:lpstr>Times New Roman</vt:lpstr>
      <vt:lpstr>RDM027</vt:lpstr>
      <vt:lpstr>think-cell Slide</vt:lpstr>
      <vt:lpstr>«Оптимизация  организации процессов  занятости педагогического коллектива  на примере МБОУ «СОШ № 196»</vt:lpstr>
      <vt:lpstr>Презентация PowerPoint</vt:lpstr>
      <vt:lpstr>Презентация PowerPoint</vt:lpstr>
      <vt:lpstr>Презентация PowerPoint</vt:lpstr>
      <vt:lpstr>Проблемы текущего состояния процесса:</vt:lpstr>
      <vt:lpstr>Презентация PowerPoint</vt:lpstr>
      <vt:lpstr>Презентация PowerPoint</vt:lpstr>
      <vt:lpstr>Результаты анализа процесса</vt:lpstr>
      <vt:lpstr>Презентация PowerPoint</vt:lpstr>
      <vt:lpstr>Итоги внедрения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Середина В.В.</cp:lastModifiedBy>
  <cp:revision>400</cp:revision>
  <cp:lastPrinted>2025-01-27T11:19:20Z</cp:lastPrinted>
  <dcterms:created xsi:type="dcterms:W3CDTF">2017-09-18T09:11:14Z</dcterms:created>
  <dcterms:modified xsi:type="dcterms:W3CDTF">2026-05-06T05:01:06Z</dcterms:modified>
</cp:coreProperties>
</file>