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1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12192000" cy="6858000"/>
  <p:notesSz cx="9144000" cy="6858000"/>
  <p:embeddedFontLst>
    <p:embeddedFont>
      <p:font typeface="Arial Narrow" panose="020B0606020202030204" pitchFamily="3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Arial Black" panose="020B0A04020102020204" pitchFamily="34" charset="0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i8FBIMHS3YsKLGtFAbPILOmils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D8393D-C663-43E7-BCCF-301444FB62F0}">
  <a:tblStyle styleId="{AED8393D-C663-43E7-BCCF-301444FB62F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1H>
    <a:band2H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2H>
    <a:band1V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1V>
    <a:band2V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band2V>
    <a:lastCo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Col>
    <a:firstCo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Col>
    <a:lastRow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Row>
    <a:se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seCell>
    <a:sw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swCell>
    <a:firstRow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Row>
    <a:ne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neCell>
    <a:nwCell>
      <a:tcTxStyle b="off" i="off"/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8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23" Type="http://customschemas.google.com/relationships/presentationmetadata" Target="metadata"/><Relationship Id="rId10" Type="http://schemas.openxmlformats.org/officeDocument/2006/relationships/slide" Target="slides/slide7.xml"/><Relationship Id="rId19" Type="http://schemas.openxmlformats.org/officeDocument/2006/relationships/font" Target="fonts/font6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403578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13541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d39cd65afa_0_10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1" name="Google Shape;251;g3d39cd65afa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39622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3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 Black"/>
              <a:buNone/>
            </a:pPr>
            <a:r>
              <a:rPr lang="en-US" sz="1200">
                <a:latin typeface="Arial Black"/>
                <a:ea typeface="Arial Black"/>
                <a:cs typeface="Arial Black"/>
                <a:sym typeface="Arial Black"/>
              </a:rPr>
              <a:t>Целевое видение ЖС заключается в реализации возможности проактивного информирования граждан, достигших возраста 80 лет, о мерах поддержки (услугах), а также исключения необходимости посещения указанными гражданами организаций для оформления и получения мер поддержки (услуг).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57" name="Google Shape;257;p3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3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841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d450b65f5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g3d450b65f59_0_0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6" name="Google Shape;286;g3d450b65f59_0_0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1072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2" name="Google Shape;312;p4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4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4917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7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56810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5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93368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6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80438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9" name="Google Shape;379;p8:notes"/>
          <p:cNvSpPr txBox="1">
            <a:spLocks noGrp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0" name="Google Shape;380;p8:notes"/>
          <p:cNvSpPr txBox="1">
            <a:spLocks noGrp="1"/>
          </p:cNvSpPr>
          <p:nvPr>
            <p:ph type="sldNum" idx="12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4135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9" name="Google Shape;99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p2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0" name="Google Shape;120;p2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36" name="Google Shape;136;p3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3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3" name="Google Shape;143;p3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4" name="Google Shape;144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3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0" name="Google Shape;150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3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6" name="Google Shape;156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олько заголовок" type="titleOnly">
  <p:cSld name="TITLE_ONLY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8" name="Google Shape;16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Пустой слайд" type="blank">
  <p:cSld name="BLANK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3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7" name="Google Shape;177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и объект" type="obj">
  <p:cSld name="OBJECT"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3" name="Google Shape;183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8" name="Google Shape;188;p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9" name="Google Shape;189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Два объекта" type="twoObj">
  <p:cSld name="TWO_OBJECTS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5" name="Google Shape;195;p3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6" name="Google Shape;19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равнение" type="twoTxTwoObj">
  <p:cSld name="TWO_OBJECTS_WITH_TEXT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3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02" name="Google Shape;202;p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3" name="Google Shape;203;p3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04" name="Google Shape;204;p3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5" name="Google Shape;205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4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4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1" name="Google Shape;211;p4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2" name="Google Shape;2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4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18" name="Google Shape;218;p4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9" name="Google Shape;219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и вертикальный текст" type="vertTx">
  <p:cSld name="VERTICAL_TEXT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4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Вертикальный заголовок и текст" type="vertTitleAndTx">
  <p:cSld name="VERTICAL_TITLE_AND_VERTICAL_TEXT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4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3000">
              <a:schemeClr val="lt1"/>
            </a:gs>
            <a:gs pos="100000">
              <a:srgbClr val="EDEDED"/>
            </a:gs>
          </a:gsLst>
          <a:lin ang="2700000" scaled="0"/>
        </a:gra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Google Shape;161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1" title="заглушка.png"/>
          <p:cNvPicPr preferRelativeResize="0"/>
          <p:nvPr/>
        </p:nvPicPr>
        <p:blipFill rotWithShape="1">
          <a:blip r:embed="rId3">
            <a:alphaModFix/>
          </a:blip>
          <a:srcRect l="23644" r="18304"/>
          <a:stretch/>
        </p:blipFill>
        <p:spPr>
          <a:xfrm>
            <a:off x="5771829" y="0"/>
            <a:ext cx="707802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68881" y="368930"/>
            <a:ext cx="1145719" cy="54825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0" name="Google Shape;240;p1"/>
          <p:cNvGrpSpPr/>
          <p:nvPr/>
        </p:nvGrpSpPr>
        <p:grpSpPr>
          <a:xfrm>
            <a:off x="5729091" y="-4350"/>
            <a:ext cx="2617364" cy="6866710"/>
            <a:chOff x="6053079" y="-4355"/>
            <a:chExt cx="2439065" cy="6866710"/>
          </a:xfrm>
        </p:grpSpPr>
        <p:sp>
          <p:nvSpPr>
            <p:cNvPr id="241" name="Google Shape;241;p1"/>
            <p:cNvSpPr/>
            <p:nvPr/>
          </p:nvSpPr>
          <p:spPr>
            <a:xfrm rot="5400000">
              <a:off x="3844638" y="2210494"/>
              <a:ext cx="6862354" cy="2432659"/>
            </a:xfrm>
            <a:prstGeom prst="triangle">
              <a:avLst>
                <a:gd name="adj" fmla="val 50381"/>
              </a:avLst>
            </a:prstGeom>
            <a:solidFill>
              <a:srgbClr val="84848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2" name="Google Shape;242;p1"/>
            <p:cNvSpPr/>
            <p:nvPr/>
          </p:nvSpPr>
          <p:spPr>
            <a:xfrm rot="5400000">
              <a:off x="3769498" y="2285634"/>
              <a:ext cx="6862355" cy="2282378"/>
            </a:xfrm>
            <a:prstGeom prst="triangle">
              <a:avLst>
                <a:gd name="adj" fmla="val 50381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1"/>
            <p:cNvSpPr/>
            <p:nvPr/>
          </p:nvSpPr>
          <p:spPr>
            <a:xfrm rot="5400000">
              <a:off x="3703193" y="2345531"/>
              <a:ext cx="6866710" cy="2166938"/>
            </a:xfrm>
            <a:prstGeom prst="triangle">
              <a:avLst>
                <a:gd name="adj" fmla="val 50381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99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44" name="Google Shape;244;p1"/>
          <p:cNvSpPr txBox="1"/>
          <p:nvPr/>
        </p:nvSpPr>
        <p:spPr>
          <a:xfrm>
            <a:off x="436571" y="2675401"/>
            <a:ext cx="71892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Совершенствование процесса</a:t>
            </a:r>
            <a:endParaRPr sz="28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внутренней коммуникации в МБУ СМТ</a:t>
            </a:r>
            <a:endParaRPr sz="2800" b="1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1"/>
          <p:cNvSpPr txBox="1"/>
          <p:nvPr/>
        </p:nvSpPr>
        <p:spPr>
          <a:xfrm>
            <a:off x="436571" y="5349647"/>
            <a:ext cx="5993400" cy="9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Докладчик: </a:t>
            </a:r>
            <a:r>
              <a:rPr lang="en-US" sz="2500" b="0" i="0" u="none" strike="noStrike" cap="none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директор МБУ СМТ – Никитин П.И.</a:t>
            </a:r>
            <a:endParaRPr sz="1500" b="0" i="0" u="none" strike="noStrike" cap="non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6" name="Google Shape;24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4915" y="368930"/>
            <a:ext cx="562508" cy="685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"/>
          <p:cNvPicPr preferRelativeResize="0"/>
          <p:nvPr/>
        </p:nvPicPr>
        <p:blipFill rotWithShape="1">
          <a:blip r:embed="rId6">
            <a:alphaModFix/>
          </a:blip>
          <a:srcRect l="-1222" t="2846" r="2294" b="2770"/>
          <a:stretch/>
        </p:blipFill>
        <p:spPr>
          <a:xfrm>
            <a:off x="2582824" y="469065"/>
            <a:ext cx="544526" cy="448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" title="логотип фиолет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398450" y="368925"/>
            <a:ext cx="948494" cy="685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g3d39cd65afa_0_105" title="Карточка проекта СМТ.jpg"/>
          <p:cNvPicPr preferRelativeResize="0"/>
          <p:nvPr/>
        </p:nvPicPr>
        <p:blipFill rotWithShape="1">
          <a:blip r:embed="rId3">
            <a:alphaModFix/>
          </a:blip>
          <a:srcRect l="12347" r="10487"/>
          <a:stretch/>
        </p:blipFill>
        <p:spPr>
          <a:xfrm rot="5400000">
            <a:off x="2705074" y="-2658901"/>
            <a:ext cx="6731000" cy="12187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"/>
          <p:cNvSpPr/>
          <p:nvPr/>
        </p:nvSpPr>
        <p:spPr>
          <a:xfrm>
            <a:off x="-2320" y="5273906"/>
            <a:ext cx="4443172" cy="158409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3"/>
          <p:cNvSpPr/>
          <p:nvPr/>
        </p:nvSpPr>
        <p:spPr>
          <a:xfrm>
            <a:off x="-2321" y="969703"/>
            <a:ext cx="4464047" cy="387006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3"/>
          <p:cNvSpPr txBox="1"/>
          <p:nvPr/>
        </p:nvSpPr>
        <p:spPr>
          <a:xfrm>
            <a:off x="515938" y="278615"/>
            <a:ext cx="861097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Обоснование выбора </a:t>
            </a:r>
            <a:r>
              <a:rPr lang="en-US" sz="4000" b="1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проекта</a:t>
            </a:r>
            <a:endParaRPr sz="1400" b="0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62" name="Google Shape;262;p3"/>
          <p:cNvGrpSpPr/>
          <p:nvPr/>
        </p:nvGrpSpPr>
        <p:grpSpPr>
          <a:xfrm>
            <a:off x="4440852" y="1514160"/>
            <a:ext cx="7992895" cy="4947371"/>
            <a:chOff x="547181" y="1755959"/>
            <a:chExt cx="8098812" cy="4947371"/>
          </a:xfrm>
        </p:grpSpPr>
        <p:grpSp>
          <p:nvGrpSpPr>
            <p:cNvPr id="263" name="Google Shape;263;p3"/>
            <p:cNvGrpSpPr/>
            <p:nvPr/>
          </p:nvGrpSpPr>
          <p:grpSpPr>
            <a:xfrm>
              <a:off x="547181" y="1824922"/>
              <a:ext cx="6948516" cy="4555326"/>
              <a:chOff x="6053079" y="-4355"/>
              <a:chExt cx="2439065" cy="6866710"/>
            </a:xfrm>
          </p:grpSpPr>
          <p:sp>
            <p:nvSpPr>
              <p:cNvPr id="264" name="Google Shape;264;p3"/>
              <p:cNvSpPr/>
              <p:nvPr/>
            </p:nvSpPr>
            <p:spPr>
              <a:xfrm rot="5400000">
                <a:off x="3844638" y="2210494"/>
                <a:ext cx="6862354" cy="2432659"/>
              </a:xfrm>
              <a:prstGeom prst="triangle">
                <a:avLst>
                  <a:gd name="adj" fmla="val 50381"/>
                </a:avLst>
              </a:prstGeom>
              <a:solidFill>
                <a:srgbClr val="8484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  <p:sp>
            <p:nvSpPr>
              <p:cNvPr id="265" name="Google Shape;265;p3"/>
              <p:cNvSpPr/>
              <p:nvPr/>
            </p:nvSpPr>
            <p:spPr>
              <a:xfrm rot="5400000">
                <a:off x="3769498" y="2285634"/>
                <a:ext cx="6862355" cy="2282378"/>
              </a:xfrm>
              <a:prstGeom prst="triangle">
                <a:avLst>
                  <a:gd name="adj" fmla="val 50381"/>
                </a:avLst>
              </a:prstGeom>
              <a:solidFill>
                <a:srgbClr val="99000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  <p:sp>
            <p:nvSpPr>
              <p:cNvPr id="266" name="Google Shape;266;p3"/>
              <p:cNvSpPr/>
              <p:nvPr/>
            </p:nvSpPr>
            <p:spPr>
              <a:xfrm rot="5400000">
                <a:off x="3703193" y="2345531"/>
                <a:ext cx="6866710" cy="2166938"/>
              </a:xfrm>
              <a:prstGeom prst="triangle">
                <a:avLst>
                  <a:gd name="adj" fmla="val 50381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 Narrow"/>
                  <a:ea typeface="Arial Narrow"/>
                  <a:cs typeface="Arial Narrow"/>
                  <a:sym typeface="Arial Narrow"/>
                </a:endParaRPr>
              </a:p>
            </p:txBody>
          </p:sp>
        </p:grpSp>
        <p:sp>
          <p:nvSpPr>
            <p:cNvPr id="267" name="Google Shape;267;p3"/>
            <p:cNvSpPr/>
            <p:nvPr/>
          </p:nvSpPr>
          <p:spPr>
            <a:xfrm>
              <a:off x="4214930" y="2721027"/>
              <a:ext cx="957774" cy="957774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rgbClr val="BFBFBF">
                  <a:alpha val="10196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268" name="Google Shape;268;p3"/>
            <p:cNvSpPr/>
            <p:nvPr/>
          </p:nvSpPr>
          <p:spPr>
            <a:xfrm>
              <a:off x="3833938" y="4632843"/>
              <a:ext cx="957774" cy="957774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rgbClr val="BFBFBF">
                  <a:alpha val="10196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269" name="Google Shape;269;p3"/>
            <p:cNvSpPr/>
            <p:nvPr/>
          </p:nvSpPr>
          <p:spPr>
            <a:xfrm>
              <a:off x="1524011" y="1803765"/>
              <a:ext cx="957774" cy="957774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rgbClr val="BFBFBF">
                  <a:alpha val="10196"/>
                </a:srgb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270" name="Google Shape;270;p3"/>
            <p:cNvSpPr/>
            <p:nvPr/>
          </p:nvSpPr>
          <p:spPr>
            <a:xfrm>
              <a:off x="2546364" y="1755959"/>
              <a:ext cx="5129764" cy="7386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400" b="0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rPr>
                <a:t>Сложность доведения информации до соответствующих служб в процессе проведения спектакля(мероприятия) для решения возникшей ситуации</a:t>
              </a:r>
              <a:endParaRPr sz="1400" b="0" i="0" u="none" strike="noStrike" cap="none">
                <a:solidFill>
                  <a:srgbClr val="595959"/>
                </a:solidFill>
                <a:latin typeface="Arial Narrow"/>
                <a:ea typeface="Arial Narrow"/>
                <a:cs typeface="Arial Narrow"/>
                <a:sym typeface="Arial Narrow"/>
              </a:endParaRPr>
            </a:p>
          </p:txBody>
        </p:sp>
        <p:sp>
          <p:nvSpPr>
            <p:cNvPr id="271" name="Google Shape;271;p3"/>
            <p:cNvSpPr/>
            <p:nvPr/>
          </p:nvSpPr>
          <p:spPr>
            <a:xfrm>
              <a:off x="5264993" y="2748499"/>
              <a:ext cx="3381000" cy="523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400" b="0" i="0" u="none" strike="noStrike" cap="none">
                  <a:solidFill>
                    <a:srgbClr val="565656"/>
                  </a:solidFill>
                  <a:latin typeface="Arial"/>
                  <a:ea typeface="Arial"/>
                  <a:cs typeface="Arial"/>
                  <a:sym typeface="Arial"/>
                </a:rPr>
                <a:t>Сложность мониторинга текущей ситуации</a:t>
              </a:r>
              <a:endParaRPr sz="1400" b="0" i="0" u="none" strike="noStrike" cap="none">
                <a:solidFill>
                  <a:srgbClr val="56565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2" name="Google Shape;272;p3"/>
            <p:cNvSpPr/>
            <p:nvPr/>
          </p:nvSpPr>
          <p:spPr>
            <a:xfrm>
              <a:off x="4784751" y="5133710"/>
              <a:ext cx="3718390" cy="15696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0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rPr>
                <a:t>Нестабильная связь между техническими цехами театра. Ограниченность в получении оперативной информации</a:t>
              </a:r>
              <a:endParaRPr sz="16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0" i="0" u="none" strike="noStrike" cap="none">
                  <a:solidFill>
                    <a:srgbClr val="595959"/>
                  </a:solidFill>
                  <a:latin typeface="Arial"/>
                  <a:ea typeface="Arial"/>
                  <a:cs typeface="Arial"/>
                  <a:sym typeface="Arial"/>
                </a:rPr>
                <a:t>о проведении мероприятия помощником режиссера</a:t>
              </a:r>
              <a:endParaRPr sz="16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3" name="Google Shape;273;p3"/>
          <p:cNvSpPr/>
          <p:nvPr/>
        </p:nvSpPr>
        <p:spPr>
          <a:xfrm>
            <a:off x="426789" y="5362513"/>
            <a:ext cx="4395600" cy="5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Границы </a:t>
            </a:r>
            <a:r>
              <a:rPr lang="en-US" sz="2800" b="0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проекта</a:t>
            </a:r>
            <a:endParaRPr sz="2800" b="0" i="0" u="none" strike="noStrike" cap="none">
              <a:solidFill>
                <a:srgbClr val="99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4" name="Google Shape;274;p3"/>
          <p:cNvSpPr/>
          <p:nvPr/>
        </p:nvSpPr>
        <p:spPr>
          <a:xfrm>
            <a:off x="449200" y="5880351"/>
            <a:ext cx="3897300" cy="8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rPr>
              <a:t>Репетиционный период в подготовке каждого спектакля.Проведение мероприятия</a:t>
            </a:r>
            <a:endParaRPr sz="1600" b="0" i="0" u="none" strike="noStrike" cap="none">
              <a:solidFill>
                <a:srgbClr val="565656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75" name="Google Shape;275;p3"/>
          <p:cNvSpPr/>
          <p:nvPr/>
        </p:nvSpPr>
        <p:spPr>
          <a:xfrm>
            <a:off x="176933" y="1584094"/>
            <a:ext cx="4178100" cy="3994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 Narrow"/>
                <a:ea typeface="Arial Narrow"/>
                <a:cs typeface="Arial Narrow"/>
                <a:sym typeface="Arial Narrow"/>
              </a:rPr>
              <a:t>1 </a:t>
            </a: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Сокращение времени подготовки</a:t>
            </a:r>
            <a:endParaRPr sz="1600" b="1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к показу спектакля, минут</a:t>
            </a:r>
            <a:endParaRPr sz="1400" b="0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      </a:t>
            </a: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 </a:t>
            </a:r>
            <a:r>
              <a:rPr lang="en-US" sz="2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endParaRPr sz="1600" b="1" i="0" u="none" strike="noStrike" cap="none">
              <a:solidFill>
                <a:srgbClr val="F7931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2 Сокращение времени на решение технических вопросов в процессе спектакля, минут</a:t>
            </a:r>
            <a:endParaRPr sz="1600" b="1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              </a:t>
            </a: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5 </a:t>
            </a: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US" sz="2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2400" b="1" i="0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3 Увеличение времени нахождения помощника режиссера на рабочем месте во время проведения спектакля. Повышение качества и контроля коммуникации, %</a:t>
            </a:r>
            <a:endParaRPr sz="3100" b="1" i="0" u="none" strike="noStrike" cap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565656"/>
                </a:solidFill>
                <a:latin typeface="Arial Narrow"/>
                <a:ea typeface="Arial Narrow"/>
                <a:cs typeface="Arial Narrow"/>
                <a:sym typeface="Arial Narrow"/>
              </a:rPr>
              <a:t>                           </a:t>
            </a:r>
            <a:r>
              <a:rPr lang="en-US" sz="2400" b="1" i="0" u="none" strike="noStrike" cap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r>
              <a:rPr lang="en-US" sz="2400" b="1" i="0" u="none" strike="noStrike" cap="none">
                <a:solidFill>
                  <a:srgbClr val="F7931D"/>
                </a:solidFill>
                <a:latin typeface="Arial"/>
                <a:ea typeface="Arial"/>
                <a:cs typeface="Arial"/>
                <a:sym typeface="Arial"/>
              </a:rPr>
              <a:t>         </a:t>
            </a:r>
            <a:r>
              <a:rPr lang="en-US" sz="2400" b="1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100</a:t>
            </a:r>
            <a:endParaRPr sz="2400" b="1" i="0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565656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276" name="Google Shape;276;p3"/>
          <p:cNvSpPr/>
          <p:nvPr/>
        </p:nvSpPr>
        <p:spPr>
          <a:xfrm>
            <a:off x="447200" y="1061351"/>
            <a:ext cx="37974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Цели проекта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3"/>
          <p:cNvSpPr/>
          <p:nvPr/>
        </p:nvSpPr>
        <p:spPr>
          <a:xfrm>
            <a:off x="1909399" y="2119714"/>
            <a:ext cx="535200" cy="33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3"/>
          <p:cNvSpPr/>
          <p:nvPr/>
        </p:nvSpPr>
        <p:spPr>
          <a:xfrm>
            <a:off x="1962103" y="3205642"/>
            <a:ext cx="535200" cy="33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3"/>
          <p:cNvSpPr/>
          <p:nvPr/>
        </p:nvSpPr>
        <p:spPr>
          <a:xfrm>
            <a:off x="1998364" y="4915297"/>
            <a:ext cx="535200" cy="334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3" title="вв.png"/>
          <p:cNvPicPr preferRelativeResize="0"/>
          <p:nvPr/>
        </p:nvPicPr>
        <p:blipFill rotWithShape="1">
          <a:blip r:embed="rId3">
            <a:alphaModFix amt="42000"/>
          </a:blip>
          <a:srcRect/>
          <a:stretch/>
        </p:blipFill>
        <p:spPr>
          <a:xfrm>
            <a:off x="8159690" y="2609924"/>
            <a:ext cx="717926" cy="719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3" title="коим.png"/>
          <p:cNvPicPr preferRelativeResize="0"/>
          <p:nvPr/>
        </p:nvPicPr>
        <p:blipFill rotWithShape="1">
          <a:blip r:embed="rId4">
            <a:alphaModFix amt="52999"/>
          </a:blip>
          <a:srcRect/>
          <a:stretch/>
        </p:blipFill>
        <p:spPr>
          <a:xfrm>
            <a:off x="5445787" y="1616910"/>
            <a:ext cx="813591" cy="81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3" title="Без имени-1.png"/>
          <p:cNvPicPr preferRelativeResize="0"/>
          <p:nvPr/>
        </p:nvPicPr>
        <p:blipFill rotWithShape="1">
          <a:blip r:embed="rId5">
            <a:alphaModFix amt="52999"/>
          </a:blip>
          <a:srcRect/>
          <a:stretch/>
        </p:blipFill>
        <p:spPr>
          <a:xfrm>
            <a:off x="7860179" y="4577100"/>
            <a:ext cx="614187" cy="61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g3d450b65f59_0_0" title="пср_Монтажная область 1-02.jpg"/>
          <p:cNvPicPr preferRelativeResize="0"/>
          <p:nvPr/>
        </p:nvPicPr>
        <p:blipFill rotWithShape="1">
          <a:blip r:embed="rId3">
            <a:alphaModFix/>
          </a:blip>
          <a:srcRect t="2172"/>
          <a:stretch/>
        </p:blipFill>
        <p:spPr>
          <a:xfrm>
            <a:off x="598247" y="320468"/>
            <a:ext cx="7664424" cy="4880425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g3d450b65f59_0_0"/>
          <p:cNvSpPr/>
          <p:nvPr/>
        </p:nvSpPr>
        <p:spPr>
          <a:xfrm>
            <a:off x="4572309" y="4295311"/>
            <a:ext cx="3563700" cy="17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Персональное доведение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информации при решении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штатных и внештатных ситуаций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g3d450b65f59_0_0"/>
          <p:cNvSpPr txBox="1"/>
          <p:nvPr/>
        </p:nvSpPr>
        <p:spPr>
          <a:xfrm>
            <a:off x="515953" y="97027"/>
            <a:ext cx="11077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0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Карта текущего состояния</a:t>
            </a:r>
            <a:endParaRPr sz="2000" b="1" i="0" u="none" strike="noStrike" cap="none">
              <a:solidFill>
                <a:srgbClr val="565656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91" name="Google Shape;291;g3d450b65f59_0_0"/>
          <p:cNvSpPr/>
          <p:nvPr/>
        </p:nvSpPr>
        <p:spPr>
          <a:xfrm>
            <a:off x="7598354" y="5618854"/>
            <a:ext cx="2504941" cy="881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g3d450b65f59_0_0"/>
          <p:cNvSpPr/>
          <p:nvPr/>
        </p:nvSpPr>
        <p:spPr>
          <a:xfrm>
            <a:off x="374468" y="5373641"/>
            <a:ext cx="609600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Проблемы: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Длительное время поступления информации о возникшей проблеме.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Влияние человеческого фактора при реагировании на внештатные ситуации и в информировании ответственных лиц.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Отсутсвие физической возможности мониторинга текущей ситуации при разных условиях на сценической площадке.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93" name="Google Shape;293;g3d450b65f59_0_0"/>
          <p:cNvCxnSpPr/>
          <p:nvPr/>
        </p:nvCxnSpPr>
        <p:spPr>
          <a:xfrm rot="10800000" flipH="1">
            <a:off x="287383" y="5225143"/>
            <a:ext cx="11504023" cy="8708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4" name="Google Shape;294;g3d450b65f59_0_0"/>
          <p:cNvSpPr/>
          <p:nvPr/>
        </p:nvSpPr>
        <p:spPr>
          <a:xfrm>
            <a:off x="6470468" y="5484496"/>
            <a:ext cx="5564778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Доведение информации с задержкой.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Человеческий фактор в интерпретации ситуаций.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Усложненный путь постановки задач исполнителям  и отсутствие оперативного контроля в устранении неисправностей или ошибок в работе.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Отсутствие информации у служб, ответственных за безопасность.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g3d450b65f59_0_0"/>
          <p:cNvSpPr/>
          <p:nvPr/>
        </p:nvSpPr>
        <p:spPr>
          <a:xfrm>
            <a:off x="4673472" y="3371034"/>
            <a:ext cx="1158246" cy="870858"/>
          </a:xfrm>
          <a:prstGeom prst="irregularSeal2">
            <a:avLst/>
          </a:prstGeom>
          <a:solidFill>
            <a:schemeClr val="lt1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1-7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g3d450b65f59_0_0"/>
          <p:cNvSpPr/>
          <p:nvPr/>
        </p:nvSpPr>
        <p:spPr>
          <a:xfrm>
            <a:off x="84908" y="5004833"/>
            <a:ext cx="579120" cy="515906"/>
          </a:xfrm>
          <a:prstGeom prst="irregularSeal2">
            <a:avLst/>
          </a:prstGeom>
          <a:solidFill>
            <a:schemeClr val="lt1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g3d450b65f59_0_0"/>
          <p:cNvSpPr/>
          <p:nvPr/>
        </p:nvSpPr>
        <p:spPr>
          <a:xfrm>
            <a:off x="8462655" y="655919"/>
            <a:ext cx="3563700" cy="175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Пример: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-"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Возникла проблема со звуком/ некачественная звукопередача за пультом у помощника режиссёра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-"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Информирование помощником режиссёра о качестве звука звукорежиссёров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-"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Возвращение помощника режиссёра на рабочее место: проверка оборудования, проверка звука.</a:t>
            </a:r>
            <a:endParaRPr/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Возникновение непредвиденных ситуаций может быть различного характера и в различных технических службах (звук, свет, штанкетное хозяйство и т.д.)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g3d450b65f59_0_0"/>
          <p:cNvSpPr/>
          <p:nvPr/>
        </p:nvSpPr>
        <p:spPr>
          <a:xfrm>
            <a:off x="4726125" y="2919496"/>
            <a:ext cx="264282" cy="25442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g3d450b65f59_0_0"/>
          <p:cNvSpPr/>
          <p:nvPr/>
        </p:nvSpPr>
        <p:spPr>
          <a:xfrm>
            <a:off x="4864715" y="2659174"/>
            <a:ext cx="264282" cy="25442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g3d450b65f59_0_0"/>
          <p:cNvSpPr txBox="1"/>
          <p:nvPr/>
        </p:nvSpPr>
        <p:spPr>
          <a:xfrm>
            <a:off x="4707078" y="2891492"/>
            <a:ext cx="3065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301" name="Google Shape;301;g3d450b65f59_0_0"/>
          <p:cNvSpPr txBox="1"/>
          <p:nvPr/>
        </p:nvSpPr>
        <p:spPr>
          <a:xfrm>
            <a:off x="4851817" y="2632499"/>
            <a:ext cx="3065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302" name="Google Shape;302;g3d450b65f59_0_0"/>
          <p:cNvSpPr txBox="1"/>
          <p:nvPr/>
        </p:nvSpPr>
        <p:spPr>
          <a:xfrm>
            <a:off x="1515821" y="1734042"/>
            <a:ext cx="3065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03" name="Google Shape;303;g3d450b65f59_0_0"/>
          <p:cNvSpPr/>
          <p:nvPr/>
        </p:nvSpPr>
        <p:spPr>
          <a:xfrm>
            <a:off x="1518143" y="1770393"/>
            <a:ext cx="264282" cy="25442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g3d450b65f59_0_0"/>
          <p:cNvSpPr/>
          <p:nvPr/>
        </p:nvSpPr>
        <p:spPr>
          <a:xfrm>
            <a:off x="8234698" y="891784"/>
            <a:ext cx="264282" cy="25442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g3d450b65f59_0_0"/>
          <p:cNvSpPr txBox="1"/>
          <p:nvPr/>
        </p:nvSpPr>
        <p:spPr>
          <a:xfrm>
            <a:off x="8232667" y="874390"/>
            <a:ext cx="3065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306" name="Google Shape;306;g3d450b65f59_0_0"/>
          <p:cNvSpPr/>
          <p:nvPr/>
        </p:nvSpPr>
        <p:spPr>
          <a:xfrm>
            <a:off x="8244739" y="1548104"/>
            <a:ext cx="264282" cy="25442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g3d450b65f59_0_0"/>
          <p:cNvSpPr txBox="1"/>
          <p:nvPr/>
        </p:nvSpPr>
        <p:spPr>
          <a:xfrm>
            <a:off x="8241129" y="1523935"/>
            <a:ext cx="3065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308" name="Google Shape;308;g3d450b65f59_0_0"/>
          <p:cNvSpPr txBox="1"/>
          <p:nvPr/>
        </p:nvSpPr>
        <p:spPr>
          <a:xfrm>
            <a:off x="8233841" y="2155715"/>
            <a:ext cx="30653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309" name="Google Shape;309;g3d450b65f59_0_0"/>
          <p:cNvSpPr/>
          <p:nvPr/>
        </p:nvSpPr>
        <p:spPr>
          <a:xfrm>
            <a:off x="8234698" y="2178309"/>
            <a:ext cx="264282" cy="254429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"/>
          <p:cNvSpPr txBox="1"/>
          <p:nvPr/>
        </p:nvSpPr>
        <p:spPr>
          <a:xfrm>
            <a:off x="558682" y="171803"/>
            <a:ext cx="11077800" cy="7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План мероприятий</a:t>
            </a:r>
            <a:endParaRPr sz="2700" b="1" i="0" u="none" strike="noStrike" cap="none">
              <a:solidFill>
                <a:srgbClr val="565656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565656"/>
                </a:solidFill>
                <a:latin typeface="Arial Black"/>
                <a:ea typeface="Arial Black"/>
                <a:cs typeface="Arial Black"/>
                <a:sym typeface="Arial Black"/>
              </a:rPr>
              <a:t>Совершенствование процесса внутренней коммуникации в МБУ СМТ</a:t>
            </a:r>
            <a:endParaRPr sz="2000" b="1" i="0" u="none" strike="noStrike" cap="none">
              <a:solidFill>
                <a:srgbClr val="565656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graphicFrame>
        <p:nvGraphicFramePr>
          <p:cNvPr id="316" name="Google Shape;316;p4"/>
          <p:cNvGraphicFramePr/>
          <p:nvPr>
            <p:extLst>
              <p:ext uri="{D42A27DB-BD31-4B8C-83A1-F6EECF244321}">
                <p14:modId xmlns:p14="http://schemas.microsoft.com/office/powerpoint/2010/main" val="4021094990"/>
              </p:ext>
            </p:extLst>
          </p:nvPr>
        </p:nvGraphicFramePr>
        <p:xfrm>
          <a:off x="225609" y="1004953"/>
          <a:ext cx="11735850" cy="5852070"/>
        </p:xfrm>
        <a:graphic>
          <a:graphicData uri="http://schemas.openxmlformats.org/drawingml/2006/table">
            <a:tbl>
              <a:tblPr>
                <a:noFill/>
                <a:tableStyleId>{AED8393D-C663-43E7-BCCF-301444FB62F0}</a:tableStyleId>
              </a:tblPr>
              <a:tblGrid>
                <a:gridCol w="438200"/>
                <a:gridCol w="2685975"/>
                <a:gridCol w="1312750"/>
                <a:gridCol w="2037025"/>
                <a:gridCol w="2453500"/>
                <a:gridCol w="986825"/>
                <a:gridCol w="1821575"/>
              </a:tblGrid>
              <a:tr h="718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 dirty="0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Проблемы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Коренные проблемы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Мероприятие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Ответственные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Срок выполнения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Эффект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CC4125"/>
                    </a:solidFill>
                  </a:tcPr>
                </a:tc>
              </a:tr>
              <a:tr h="2124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1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DD7E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1. Длительное время поступления информации о возникшей проблеме.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2. Влияние человеческого фактора при реагировании на внештатные ситуации и в информировании ответственных лиц.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3. Отсутствие физической возможности мониторинга текущей ситуации при разных условиях на сценической площадке.</a:t>
                      </a:r>
                      <a:endParaRPr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/>
                        <a:t>Невозможность использования штатных средств связи и коммуникации в условиях показа спектакля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1. Поиск технических средств коммуникации для служб театра. 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2. Тестирование системы "Интереком"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3. Монтаж системы видео контроля.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1. Директор - Никитин П.И.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2. Заведующий х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удожественно-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постановочной частью - Касаткин М.А.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3. Заведующий эксплуатацией спектаклей - Дзун С.В.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4. Помощник режиссера - Нерадовская О.А.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5. Начальники технических цехов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: Кормышев А.В., Коростелев Е.И., Юпатов Д.С.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 dirty="0" smtClean="0">
                          <a:latin typeface="Arial"/>
                          <a:ea typeface="Arial"/>
                          <a:cs typeface="Arial"/>
                          <a:sym typeface="Arial"/>
                        </a:rPr>
                        <a:t>18.03.2026 – 10</a:t>
                      </a:r>
                      <a:r>
                        <a:rPr lang="ru-RU" sz="1200" u="none" strike="noStrike" cap="none" dirty="0" smtClean="0"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  <a:r>
                        <a:rPr lang="en-US" sz="1200" u="none" strike="noStrike" cap="none" dirty="0" smtClean="0">
                          <a:latin typeface="Arial"/>
                          <a:ea typeface="Arial"/>
                          <a:cs typeface="Arial"/>
                          <a:sym typeface="Arial"/>
                        </a:rPr>
                        <a:t>04</a:t>
                      </a:r>
                      <a:r>
                        <a:rPr lang="ru-RU" sz="1200" u="none" strike="noStrike" cap="none" dirty="0" smtClean="0"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  <a:r>
                        <a:rPr lang="en-US" sz="1200" u="none" strike="noStrike" cap="none" dirty="0" smtClean="0">
                          <a:latin typeface="Arial"/>
                          <a:ea typeface="Arial"/>
                          <a:cs typeface="Arial"/>
                          <a:sym typeface="Arial"/>
                        </a:rPr>
                        <a:t>2026</a:t>
                      </a:r>
                      <a:endParaRPr sz="1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Постоянный качественный мониторинг текущей ситуации на репетициях и спектаклях. 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Постоянный контакт со службами эксплуатации.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Сокращение времени на техническую подготовку мероприятия.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</a:tr>
              <a:tr h="2513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b="1" u="none" strike="noStrike" cap="none">
                          <a:solidFill>
                            <a:schemeClr val="lt1"/>
                          </a:solidFill>
                        </a:rPr>
                        <a:t>2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 anchor="ctr">
                    <a:solidFill>
                      <a:srgbClr val="DD7E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4. Доведение информации с задержкой.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5. Человеческий фактор в интерпретации ситуаций.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6. Усложненный путь постановки задач исполнителям  и отсутствие оперативного контроля в устранении неисправностей или ошибок в работе. 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7. Отсутствие информации у служб, ответственных за безопасность.</a:t>
                      </a:r>
                      <a:endParaRPr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US" sz="1200"/>
                        <a:t>Влияние на процесс человеческого фактора при решении ситуаций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1. Внедрение систем видеонаблюдения и связи.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2. Обязательное использование систем как на репетициях, так и на мероприятиях. 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3. Выведение видео сигнала на пульт машинистов сцены, помощника режиссера, на пост охраны и зону гримерных комнат.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1. Директор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 - Никитин П.И.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2. Помощник режиссера - Нерадовская О.А.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3. Зав.монтировчным мехом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 - Кормышев А.В.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4. Главный инженер</a:t>
                      </a:r>
                      <a:r>
                        <a:rPr lang="en-US" sz="1200" u="none" strike="noStrike" cap="none">
                          <a:solidFill>
                            <a:schemeClr val="dk1"/>
                          </a:solidFill>
                        </a:rPr>
                        <a:t> - Ефимов С.К.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 dirty="0" smtClean="0">
                          <a:latin typeface="Arial"/>
                          <a:ea typeface="Arial"/>
                          <a:cs typeface="Arial"/>
                          <a:sym typeface="Arial"/>
                        </a:rPr>
                        <a:t>18.03.2026 – 10.04.2026</a:t>
                      </a:r>
                      <a:endParaRPr lang="en-US" sz="12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Усиленный контроль пр проведении массовых мероприятий. Объективная картина текущей ситуации 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у всех служб эксплуатации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2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и контроля.</a:t>
                      </a:r>
                      <a:endParaRPr sz="12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7"/>
          <p:cNvSpPr/>
          <p:nvPr/>
        </p:nvSpPr>
        <p:spPr>
          <a:xfrm>
            <a:off x="8231463" y="224041"/>
            <a:ext cx="3883393" cy="959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Увеличение времени нахождения помощника режиссера на рабочем месте во время проведения спектакля. Повышение качества и контроля коммуникации, %</a:t>
            </a:r>
            <a:endParaRPr sz="1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7"/>
          <p:cNvSpPr/>
          <p:nvPr/>
        </p:nvSpPr>
        <p:spPr>
          <a:xfrm>
            <a:off x="8524898" y="3415695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40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7"/>
          <p:cNvSpPr/>
          <p:nvPr/>
        </p:nvSpPr>
        <p:spPr>
          <a:xfrm>
            <a:off x="9703691" y="4747296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20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7"/>
          <p:cNvSpPr txBox="1"/>
          <p:nvPr/>
        </p:nvSpPr>
        <p:spPr>
          <a:xfrm>
            <a:off x="5449667" y="92563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СТАЛО</a:t>
            </a:r>
            <a:endParaRPr sz="2000" b="1" i="0" u="none" strike="noStrike" cap="non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7"/>
          <p:cNvSpPr txBox="1"/>
          <p:nvPr/>
        </p:nvSpPr>
        <p:spPr>
          <a:xfrm>
            <a:off x="4089775" y="5768695"/>
            <a:ext cx="4335600" cy="830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Интерком</a:t>
            </a:r>
            <a:r>
              <a:rPr lang="en-US" sz="1400" b="1" i="0" u="none" strike="noStrike" cap="none">
                <a:solidFill>
                  <a:srgbClr val="525252"/>
                </a:solidFill>
                <a:latin typeface="Arial"/>
                <a:ea typeface="Arial"/>
                <a:cs typeface="Arial"/>
                <a:sym typeface="Arial"/>
              </a:rPr>
              <a:t> — это система двусторонней связи для оперативного общения между сотрудниками</a:t>
            </a:r>
            <a:endParaRPr sz="1400" b="1" i="0" u="none" strike="noStrike" cap="none">
              <a:solidFill>
                <a:srgbClr val="52525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6" name="Google Shape;326;p7"/>
          <p:cNvGrpSpPr/>
          <p:nvPr/>
        </p:nvGrpSpPr>
        <p:grpSpPr>
          <a:xfrm>
            <a:off x="8231463" y="400153"/>
            <a:ext cx="4335468" cy="4984551"/>
            <a:chOff x="1819756" y="1515205"/>
            <a:chExt cx="2009207" cy="1706337"/>
          </a:xfrm>
        </p:grpSpPr>
        <p:cxnSp>
          <p:nvCxnSpPr>
            <p:cNvPr id="327" name="Google Shape;327;p7"/>
            <p:cNvCxnSpPr>
              <a:endCxn id="328" idx="0"/>
            </p:cNvCxnSpPr>
            <p:nvPr/>
          </p:nvCxnSpPr>
          <p:spPr>
            <a:xfrm>
              <a:off x="2921103" y="1963342"/>
              <a:ext cx="0" cy="17550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329" name="Google Shape;329;p7"/>
            <p:cNvSpPr/>
            <p:nvPr/>
          </p:nvSpPr>
          <p:spPr>
            <a:xfrm>
              <a:off x="2149044" y="2435040"/>
              <a:ext cx="445500" cy="7836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28" name="Google Shape;328;p7"/>
            <p:cNvSpPr/>
            <p:nvPr/>
          </p:nvSpPr>
          <p:spPr>
            <a:xfrm>
              <a:off x="2698353" y="2138842"/>
              <a:ext cx="445500" cy="10827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330" name="Google Shape;330;p7"/>
            <p:cNvCxnSpPr/>
            <p:nvPr/>
          </p:nvCxnSpPr>
          <p:spPr>
            <a:xfrm>
              <a:off x="2214584" y="1973371"/>
              <a:ext cx="724800" cy="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31" name="Google Shape;331;p7"/>
            <p:cNvSpPr/>
            <p:nvPr/>
          </p:nvSpPr>
          <p:spPr>
            <a:xfrm>
              <a:off x="2996763" y="2248535"/>
              <a:ext cx="832200" cy="137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на 30%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7"/>
            <p:cNvSpPr/>
            <p:nvPr/>
          </p:nvSpPr>
          <p:spPr>
            <a:xfrm>
              <a:off x="1819756" y="1515205"/>
              <a:ext cx="1799700" cy="32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endPara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33" name="Google Shape;333;p7"/>
          <p:cNvSpPr/>
          <p:nvPr/>
        </p:nvSpPr>
        <p:spPr>
          <a:xfrm>
            <a:off x="8524898" y="4081495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70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7"/>
          <p:cNvSpPr/>
          <p:nvPr/>
        </p:nvSpPr>
        <p:spPr>
          <a:xfrm>
            <a:off x="9703691" y="3550896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100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5" name="Google Shape;335;p7" title="пом реж за работой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1301" y="552600"/>
            <a:ext cx="3846533" cy="2559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7" title="пом реж за работой_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51306" y="3158221"/>
            <a:ext cx="3846528" cy="2559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7" title="схема сцены с залом_Монтажная область 1-02.jpg"/>
          <p:cNvPicPr preferRelativeResize="0"/>
          <p:nvPr/>
        </p:nvPicPr>
        <p:blipFill rotWithShape="1">
          <a:blip r:embed="rId5">
            <a:alphaModFix/>
          </a:blip>
          <a:srcRect b="17966"/>
          <a:stretch/>
        </p:blipFill>
        <p:spPr>
          <a:xfrm rot="-5400000">
            <a:off x="-1060593" y="1612727"/>
            <a:ext cx="6249073" cy="381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7"/>
          <p:cNvSpPr txBox="1"/>
          <p:nvPr/>
        </p:nvSpPr>
        <p:spPr>
          <a:xfrm>
            <a:off x="1287536" y="126023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БЫЛО</a:t>
            </a:r>
            <a:endParaRPr sz="20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3" name="Google Shape;343;p5"/>
          <p:cNvGrpSpPr/>
          <p:nvPr/>
        </p:nvGrpSpPr>
        <p:grpSpPr>
          <a:xfrm>
            <a:off x="8276444" y="613124"/>
            <a:ext cx="3888876" cy="4772081"/>
            <a:chOff x="1863287" y="1588076"/>
            <a:chExt cx="1802241" cy="1633603"/>
          </a:xfrm>
        </p:grpSpPr>
        <p:cxnSp>
          <p:nvCxnSpPr>
            <p:cNvPr id="344" name="Google Shape;344;p5"/>
            <p:cNvCxnSpPr>
              <a:endCxn id="345" idx="0"/>
            </p:cNvCxnSpPr>
            <p:nvPr/>
          </p:nvCxnSpPr>
          <p:spPr>
            <a:xfrm flipH="1">
              <a:off x="2921106" y="1973379"/>
              <a:ext cx="11700" cy="57870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346" name="Google Shape;346;p5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45" name="Google Shape;345;p5"/>
            <p:cNvSpPr/>
            <p:nvPr/>
          </p:nvSpPr>
          <p:spPr>
            <a:xfrm>
              <a:off x="2698356" y="2552079"/>
              <a:ext cx="445500" cy="6696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347" name="Google Shape;347;p5"/>
            <p:cNvCxnSpPr/>
            <p:nvPr/>
          </p:nvCxnSpPr>
          <p:spPr>
            <a:xfrm>
              <a:off x="2214584" y="1973371"/>
              <a:ext cx="724912" cy="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48" name="Google Shape;348;p5"/>
            <p:cNvSpPr/>
            <p:nvPr/>
          </p:nvSpPr>
          <p:spPr>
            <a:xfrm>
              <a:off x="2833391" y="2115456"/>
              <a:ext cx="832137" cy="1369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в</a:t>
              </a:r>
              <a:r>
                <a:rPr lang="en-US" sz="20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 2 </a:t>
              </a: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раза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5"/>
            <p:cNvSpPr/>
            <p:nvPr/>
          </p:nvSpPr>
          <p:spPr>
            <a:xfrm>
              <a:off x="1863287" y="1588076"/>
              <a:ext cx="1799837" cy="1964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Сокращение времени подготовки</a:t>
              </a:r>
              <a:endPara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к показу спектакля, минут</a:t>
              </a:r>
              <a:endPara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50" name="Google Shape;350;p5"/>
          <p:cNvSpPr/>
          <p:nvPr/>
        </p:nvSpPr>
        <p:spPr>
          <a:xfrm>
            <a:off x="8524898" y="3415695"/>
            <a:ext cx="1795607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30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5"/>
          <p:cNvSpPr/>
          <p:nvPr/>
        </p:nvSpPr>
        <p:spPr>
          <a:xfrm>
            <a:off x="9703691" y="4295071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15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5"/>
          <p:cNvSpPr txBox="1"/>
          <p:nvPr/>
        </p:nvSpPr>
        <p:spPr>
          <a:xfrm>
            <a:off x="1465204" y="152141"/>
            <a:ext cx="124976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БЫЛО</a:t>
            </a:r>
            <a:endParaRPr sz="20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5"/>
          <p:cNvSpPr txBox="1"/>
          <p:nvPr/>
        </p:nvSpPr>
        <p:spPr>
          <a:xfrm>
            <a:off x="5794124" y="152141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СТАЛО</a:t>
            </a:r>
            <a:endParaRPr sz="2000" b="1" i="0" u="none" strike="noStrike" cap="non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4" name="Google Shape;35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645" y="687253"/>
            <a:ext cx="3982790" cy="2660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05509" y="3455289"/>
            <a:ext cx="3982802" cy="2654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05509" y="704428"/>
            <a:ext cx="3982776" cy="2654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5" title="GOD_3583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688" y="3429000"/>
            <a:ext cx="3982800" cy="266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2" name="Google Shape;362;p6"/>
          <p:cNvGrpSpPr/>
          <p:nvPr/>
        </p:nvGrpSpPr>
        <p:grpSpPr>
          <a:xfrm>
            <a:off x="8277128" y="553377"/>
            <a:ext cx="3937277" cy="4831669"/>
            <a:chOff x="1840919" y="1567657"/>
            <a:chExt cx="1824672" cy="1654001"/>
          </a:xfrm>
        </p:grpSpPr>
        <p:cxnSp>
          <p:nvCxnSpPr>
            <p:cNvPr id="363" name="Google Shape;363;p6"/>
            <p:cNvCxnSpPr>
              <a:endCxn id="364" idx="0"/>
            </p:cNvCxnSpPr>
            <p:nvPr/>
          </p:nvCxnSpPr>
          <p:spPr>
            <a:xfrm flipH="1">
              <a:off x="2921103" y="1973358"/>
              <a:ext cx="11700" cy="97290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triangle" w="med" len="med"/>
            </a:ln>
          </p:spPr>
        </p:cxnSp>
        <p:sp>
          <p:nvSpPr>
            <p:cNvPr id="365" name="Google Shape;365;p6"/>
            <p:cNvSpPr/>
            <p:nvPr/>
          </p:nvSpPr>
          <p:spPr>
            <a:xfrm>
              <a:off x="2149042" y="2053639"/>
              <a:ext cx="445500" cy="1164900"/>
            </a:xfrm>
            <a:prstGeom prst="rect">
              <a:avLst/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64" name="Google Shape;364;p6"/>
            <p:cNvSpPr/>
            <p:nvPr/>
          </p:nvSpPr>
          <p:spPr>
            <a:xfrm>
              <a:off x="2698353" y="2946258"/>
              <a:ext cx="445500" cy="2754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65"/>
                <a:buFont typeface="Arial"/>
                <a:buNone/>
              </a:pPr>
              <a:endParaRPr sz="1465" b="0" i="0" u="none" strike="noStrike" cap="none">
                <a:solidFill>
                  <a:srgbClr val="525252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366" name="Google Shape;366;p6"/>
            <p:cNvCxnSpPr/>
            <p:nvPr/>
          </p:nvCxnSpPr>
          <p:spPr>
            <a:xfrm>
              <a:off x="2214584" y="1973371"/>
              <a:ext cx="724800" cy="0"/>
            </a:xfrm>
            <a:prstGeom prst="straightConnector1">
              <a:avLst/>
            </a:prstGeom>
            <a:noFill/>
            <a:ln w="9525" cap="flat" cmpd="sng">
              <a:solidFill>
                <a:srgbClr val="525252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67" name="Google Shape;367;p6"/>
            <p:cNvSpPr/>
            <p:nvPr/>
          </p:nvSpPr>
          <p:spPr>
            <a:xfrm>
              <a:off x="2833391" y="2115456"/>
              <a:ext cx="832200" cy="137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в</a:t>
              </a:r>
              <a:r>
                <a:rPr lang="en-US" sz="20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 5 </a:t>
              </a:r>
              <a:r>
                <a:rPr lang="en-US" sz="1600" b="1" i="0" u="none" strike="noStrike" cap="none">
                  <a:solidFill>
                    <a:srgbClr val="525252"/>
                  </a:solidFill>
                  <a:latin typeface="Arial"/>
                  <a:ea typeface="Arial"/>
                  <a:cs typeface="Arial"/>
                  <a:sym typeface="Arial"/>
                </a:rPr>
                <a:t>раз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" name="Google Shape;368;p6"/>
            <p:cNvSpPr/>
            <p:nvPr/>
          </p:nvSpPr>
          <p:spPr>
            <a:xfrm>
              <a:off x="1840919" y="1567657"/>
              <a:ext cx="1799700" cy="328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Сокращение времени на решение технических вопросов в процессе спектакля, минут</a:t>
              </a:r>
              <a:endPara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69" name="Google Shape;369;p6"/>
          <p:cNvSpPr/>
          <p:nvPr/>
        </p:nvSpPr>
        <p:spPr>
          <a:xfrm>
            <a:off x="8524898" y="3415695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sz="1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6"/>
          <p:cNvSpPr/>
          <p:nvPr/>
        </p:nvSpPr>
        <p:spPr>
          <a:xfrm>
            <a:off x="9703691" y="4747296"/>
            <a:ext cx="1795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 sz="18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6"/>
          <p:cNvSpPr txBox="1"/>
          <p:nvPr/>
        </p:nvSpPr>
        <p:spPr>
          <a:xfrm>
            <a:off x="1770839" y="373777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БЫЛО</a:t>
            </a:r>
            <a:endParaRPr sz="20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6"/>
          <p:cNvSpPr txBox="1"/>
          <p:nvPr/>
        </p:nvSpPr>
        <p:spPr>
          <a:xfrm>
            <a:off x="5803461" y="400154"/>
            <a:ext cx="124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СТАЛО</a:t>
            </a:r>
            <a:endParaRPr sz="2000" b="1" i="0" u="none" strike="noStrike" cap="none">
              <a:solidFill>
                <a:srgbClr val="38761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3" name="Google Shape;373;p6" title="_IST4022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3874" y="3643883"/>
            <a:ext cx="3745065" cy="24961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6" title="монитор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46491" y="3647554"/>
            <a:ext cx="3745065" cy="2492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6" title="монтировка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55829" y="1013781"/>
            <a:ext cx="3745065" cy="2492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6" title="_IST4014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23202" y="1013781"/>
            <a:ext cx="3745075" cy="24961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-1221510"/>
            <a:ext cx="12192000" cy="8124810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5500">
                <a:solidFill>
                  <a:srgbClr val="E6DCD4"/>
                </a:solidFill>
                <a:latin typeface="Arial Black"/>
                <a:ea typeface="Arial Black"/>
                <a:cs typeface="Arial Black"/>
                <a:sym typeface="Arial Black"/>
              </a:rPr>
              <a:t>До встречи в театре!</a:t>
            </a:r>
            <a:endParaRPr sz="5500">
              <a:solidFill>
                <a:srgbClr val="E6DCD4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722</Words>
  <Application>Microsoft Office PowerPoint</Application>
  <PresentationFormat>Широкоэкранный</PresentationFormat>
  <Paragraphs>113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Narrow</vt:lpstr>
      <vt:lpstr>Calibri</vt:lpstr>
      <vt:lpstr>Arial Black</vt:lpstr>
      <vt:lpstr>Times New Roman</vt:lpstr>
      <vt:lpstr>1_Тема Office</vt:lpstr>
      <vt:lpstr>3_Тема Office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 встречи в театре!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Ksenia</dc:creator>
  <cp:lastModifiedBy>Трапезников В.Ю.</cp:lastModifiedBy>
  <cp:revision>1</cp:revision>
  <dcterms:created xsi:type="dcterms:W3CDTF">2020-06-22T14:00:02Z</dcterms:created>
  <dcterms:modified xsi:type="dcterms:W3CDTF">2026-04-28T06:58:04Z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55ad9e45def34901b5b01b4eb6ed0f2f</vt:lpwstr>
  </property>
</Properties>
</file>