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70" r:id="rId2"/>
    <p:sldId id="317" r:id="rId3"/>
    <p:sldId id="311" r:id="rId4"/>
    <p:sldId id="306" r:id="rId5"/>
    <p:sldId id="307" r:id="rId6"/>
    <p:sldId id="309" r:id="rId7"/>
    <p:sldId id="310" r:id="rId8"/>
    <p:sldId id="300" r:id="rId9"/>
    <p:sldId id="304" r:id="rId10"/>
    <p:sldId id="314" r:id="rId11"/>
    <p:sldId id="286" r:id="rId12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B4"/>
    <a:srgbClr val="F79C4C"/>
    <a:srgbClr val="E84704"/>
    <a:srgbClr val="E74106"/>
    <a:srgbClr val="002060"/>
    <a:srgbClr val="F9B100"/>
    <a:srgbClr val="F0742F"/>
    <a:srgbClr val="F8AE00"/>
    <a:srgbClr val="0070C0"/>
    <a:srgbClr val="F9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4309" autoAdjust="0"/>
  </p:normalViewPr>
  <p:slideViewPr>
    <p:cSldViewPr>
      <p:cViewPr varScale="1">
        <p:scale>
          <a:sx n="110" d="100"/>
          <a:sy n="110" d="100"/>
        </p:scale>
        <p:origin x="-55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hyperlink" Target="https://&#1080;&#1084;&#1091;&#1097;&#1077;&#1089;&#1090;&#1074;&#1086;.&#1079;&#1072;&#1090;&#1086;-&#1089;&#1077;&#1074;&#1077;&#1088;&#1089;&#1082;.&#1088;&#1092;/" TargetMode="External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hyperlink" Target="https://&#1080;&#1084;&#1091;&#1097;&#1077;&#1089;&#1090;&#1074;&#1086;.&#1079;&#1072;&#1090;&#1086;-&#1089;&#1077;&#1074;&#1077;&#1088;&#1089;&#1082;.&#1088;&#1092;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E88CE5-73F9-4B61-B847-3174388EAA7A}" type="doc">
      <dgm:prSet loTypeId="urn:microsoft.com/office/officeart/2005/8/layout/vList2" loCatId="list" qsTypeId="urn:microsoft.com/office/officeart/2005/8/quickstyle/3d1" qsCatId="3D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CE5643AF-2E5C-47E1-A504-895A5AF53AD9}">
      <dgm:prSet phldrT="[Текст]"/>
      <dgm:spPr/>
      <dgm:t>
        <a:bodyPr/>
        <a:lstStyle/>
        <a:p>
          <a:r>
            <a:rPr lang="ru-RU" b="1" dirty="0" smtClean="0"/>
            <a:t>Ключевой риск:</a:t>
          </a:r>
          <a:endParaRPr lang="ru-RU" dirty="0"/>
        </a:p>
      </dgm:t>
    </dgm:pt>
    <dgm:pt modelId="{B7741D91-10B1-4FB9-BD12-5EA0015E16A1}" type="parTrans" cxnId="{585252B4-B0D0-4C3E-B720-4B76E6E86D2E}">
      <dgm:prSet/>
      <dgm:spPr/>
      <dgm:t>
        <a:bodyPr/>
        <a:lstStyle/>
        <a:p>
          <a:endParaRPr lang="ru-RU"/>
        </a:p>
      </dgm:t>
    </dgm:pt>
    <dgm:pt modelId="{9B9B9717-8F16-401B-AD7A-A407D0A772B3}" type="sibTrans" cxnId="{585252B4-B0D0-4C3E-B720-4B76E6E86D2E}">
      <dgm:prSet/>
      <dgm:spPr/>
      <dgm:t>
        <a:bodyPr/>
        <a:lstStyle/>
        <a:p>
          <a:endParaRPr lang="ru-RU"/>
        </a:p>
      </dgm:t>
    </dgm:pt>
    <dgm:pt modelId="{4E59B6B8-31DB-492B-9CE9-BC05520560FE}">
      <dgm:prSet phldrT="[Текст]"/>
      <dgm:spPr/>
      <dgm:t>
        <a:bodyPr/>
        <a:lstStyle/>
        <a:p>
          <a:r>
            <a:rPr lang="ru-RU" b="1" dirty="0" smtClean="0"/>
            <a:t>Рост задолженности по аренде за пользование земельными участками и муниципальным недвижимым имуществом</a:t>
          </a:r>
          <a:endParaRPr lang="ru-RU" dirty="0"/>
        </a:p>
      </dgm:t>
    </dgm:pt>
    <dgm:pt modelId="{0E75E2D1-58A8-4EA9-A8C4-4021F84BA109}" type="parTrans" cxnId="{E8DEAE56-ECB3-4800-A190-67B0913B8FDC}">
      <dgm:prSet/>
      <dgm:spPr/>
      <dgm:t>
        <a:bodyPr/>
        <a:lstStyle/>
        <a:p>
          <a:endParaRPr lang="ru-RU"/>
        </a:p>
      </dgm:t>
    </dgm:pt>
    <dgm:pt modelId="{C1A42565-ECDB-4971-8C34-AFD9BFC97B26}" type="sibTrans" cxnId="{E8DEAE56-ECB3-4800-A190-67B0913B8FDC}">
      <dgm:prSet/>
      <dgm:spPr/>
      <dgm:t>
        <a:bodyPr/>
        <a:lstStyle/>
        <a:p>
          <a:endParaRPr lang="ru-RU"/>
        </a:p>
      </dgm:t>
    </dgm:pt>
    <dgm:pt modelId="{3B5DF5A9-8ED0-4A0A-8927-6A4BB7306F0A}">
      <dgm:prSet phldrT="[Текст]"/>
      <dgm:spPr/>
      <dgm:t>
        <a:bodyPr/>
        <a:lstStyle/>
        <a:p>
          <a:r>
            <a:rPr lang="ru-RU" b="1" dirty="0" smtClean="0"/>
            <a:t>Проблемы:</a:t>
          </a:r>
          <a:endParaRPr lang="ru-RU" b="1" dirty="0"/>
        </a:p>
      </dgm:t>
    </dgm:pt>
    <dgm:pt modelId="{CB8F0800-F671-42AB-865B-6CA74007F96E}" type="parTrans" cxnId="{2B6C0724-AAFC-4721-ADB8-D5A6FA80E579}">
      <dgm:prSet/>
      <dgm:spPr/>
      <dgm:t>
        <a:bodyPr/>
        <a:lstStyle/>
        <a:p>
          <a:endParaRPr lang="ru-RU"/>
        </a:p>
      </dgm:t>
    </dgm:pt>
    <dgm:pt modelId="{3DFB15E5-D833-406A-92C4-244F352036D6}" type="sibTrans" cxnId="{2B6C0724-AAFC-4721-ADB8-D5A6FA80E579}">
      <dgm:prSet/>
      <dgm:spPr/>
      <dgm:t>
        <a:bodyPr/>
        <a:lstStyle/>
        <a:p>
          <a:endParaRPr lang="ru-RU"/>
        </a:p>
      </dgm:t>
    </dgm:pt>
    <dgm:pt modelId="{084177AA-6CD9-40FA-A31C-99A8D5538146}">
      <dgm:prSet phldrT="[Текст]"/>
      <dgm:spPr/>
      <dgm:t>
        <a:bodyPr/>
        <a:lstStyle/>
        <a:p>
          <a:r>
            <a:rPr lang="ru-RU" dirty="0" smtClean="0"/>
            <a:t>Отсутствие возможности у физических и юридических лиц получить информацию о задолженности по арендной плате либо о текущих платежах без взаимодействия с Управлением, в режиме реального времени;</a:t>
          </a:r>
          <a:endParaRPr lang="ru-RU" dirty="0"/>
        </a:p>
      </dgm:t>
    </dgm:pt>
    <dgm:pt modelId="{37A33A90-DE71-475F-BECB-98FB66AE72D0}" type="parTrans" cxnId="{68002BE5-2A6C-4998-8D56-494A6B4C5401}">
      <dgm:prSet/>
      <dgm:spPr/>
      <dgm:t>
        <a:bodyPr/>
        <a:lstStyle/>
        <a:p>
          <a:endParaRPr lang="ru-RU"/>
        </a:p>
      </dgm:t>
    </dgm:pt>
    <dgm:pt modelId="{4AC8C1E3-7EE3-41FE-A431-82E5EAE11D50}" type="sibTrans" cxnId="{68002BE5-2A6C-4998-8D56-494A6B4C5401}">
      <dgm:prSet/>
      <dgm:spPr/>
      <dgm:t>
        <a:bodyPr/>
        <a:lstStyle/>
        <a:p>
          <a:endParaRPr lang="ru-RU"/>
        </a:p>
      </dgm:t>
    </dgm:pt>
    <dgm:pt modelId="{A003EFC5-0445-4026-AEB2-52141BAD3D4D}">
      <dgm:prSet/>
      <dgm:spPr/>
      <dgm:t>
        <a:bodyPr/>
        <a:lstStyle/>
        <a:p>
          <a:r>
            <a:rPr lang="ru-RU" dirty="0" smtClean="0"/>
            <a:t>Отсутствие возможности у физических и юридических лиц оплатить задолженность по арендной плате либо внести текущий платеж без заполнения квитанции об оплате, в режиме реального времени.</a:t>
          </a:r>
          <a:endParaRPr lang="ru-RU" dirty="0"/>
        </a:p>
      </dgm:t>
    </dgm:pt>
    <dgm:pt modelId="{D0D75964-E417-4FCD-8FF3-CACAE2B451BB}" type="parTrans" cxnId="{C55541B1-1929-4CC1-ABFE-0C2F0EA8665B}">
      <dgm:prSet/>
      <dgm:spPr/>
      <dgm:t>
        <a:bodyPr/>
        <a:lstStyle/>
        <a:p>
          <a:endParaRPr lang="ru-RU"/>
        </a:p>
      </dgm:t>
    </dgm:pt>
    <dgm:pt modelId="{8BDEC062-0CF8-416C-B109-3B8FA2BB28A3}" type="sibTrans" cxnId="{C55541B1-1929-4CC1-ABFE-0C2F0EA8665B}">
      <dgm:prSet/>
      <dgm:spPr/>
      <dgm:t>
        <a:bodyPr/>
        <a:lstStyle/>
        <a:p>
          <a:endParaRPr lang="ru-RU"/>
        </a:p>
      </dgm:t>
    </dgm:pt>
    <dgm:pt modelId="{685E1926-1BEA-4E06-805C-6EAC7369B746}">
      <dgm:prSet/>
      <dgm:spPr/>
      <dgm:t>
        <a:bodyPr/>
        <a:lstStyle/>
        <a:p>
          <a:r>
            <a:rPr lang="ru-RU" b="1" dirty="0" smtClean="0"/>
            <a:t>Целевые показатели проекта:</a:t>
          </a:r>
          <a:endParaRPr lang="ru-RU" b="1" dirty="0"/>
        </a:p>
      </dgm:t>
    </dgm:pt>
    <dgm:pt modelId="{3112AC78-BAD1-411E-89CA-A541F220C96B}" type="parTrans" cxnId="{4EE17BB7-CD39-42A7-A62C-C86C0AF45016}">
      <dgm:prSet/>
      <dgm:spPr/>
      <dgm:t>
        <a:bodyPr/>
        <a:lstStyle/>
        <a:p>
          <a:endParaRPr lang="ru-RU"/>
        </a:p>
      </dgm:t>
    </dgm:pt>
    <dgm:pt modelId="{CFF2DD53-E3CB-4C4D-B402-2B15C7123AB9}" type="sibTrans" cxnId="{4EE17BB7-CD39-42A7-A62C-C86C0AF45016}">
      <dgm:prSet/>
      <dgm:spPr/>
      <dgm:t>
        <a:bodyPr/>
        <a:lstStyle/>
        <a:p>
          <a:endParaRPr lang="ru-RU"/>
        </a:p>
      </dgm:t>
    </dgm:pt>
    <dgm:pt modelId="{F9B3E28C-48A8-4C66-A98A-D63F6DB76773}" type="pres">
      <dgm:prSet presAssocID="{17E88CE5-73F9-4B61-B847-3174388EAA7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83A7F5-1F0D-4B33-AC50-A04BFB2AE2D4}" type="pres">
      <dgm:prSet presAssocID="{CE5643AF-2E5C-47E1-A504-895A5AF53AD9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E1AA4-29AE-438D-BF52-D7DE0E933EEA}" type="pres">
      <dgm:prSet presAssocID="{CE5643AF-2E5C-47E1-A504-895A5AF53AD9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5B058B-E738-40C8-8164-1C37C39EA311}" type="pres">
      <dgm:prSet presAssocID="{3B5DF5A9-8ED0-4A0A-8927-6A4BB7306F0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A7666-EF75-4486-862A-656F83FCA863}" type="pres">
      <dgm:prSet presAssocID="{3B5DF5A9-8ED0-4A0A-8927-6A4BB7306F0A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E24C2F-5768-44A9-850D-0B0ABBE2A4E2}" type="pres">
      <dgm:prSet presAssocID="{685E1926-1BEA-4E06-805C-6EAC7369B74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65ACDD-660E-42FC-B0D1-F69A283D9E06}" type="presOf" srcId="{084177AA-6CD9-40FA-A31C-99A8D5538146}" destId="{5D5A7666-EF75-4486-862A-656F83FCA863}" srcOrd="0" destOrd="0" presId="urn:microsoft.com/office/officeart/2005/8/layout/vList2"/>
    <dgm:cxn modelId="{1EA1CE14-744F-4244-AB7D-298EBA0EC1AE}" type="presOf" srcId="{CE5643AF-2E5C-47E1-A504-895A5AF53AD9}" destId="{7E83A7F5-1F0D-4B33-AC50-A04BFB2AE2D4}" srcOrd="0" destOrd="0" presId="urn:microsoft.com/office/officeart/2005/8/layout/vList2"/>
    <dgm:cxn modelId="{53F82C9F-A14F-47BA-A147-D26CC6C06283}" type="presOf" srcId="{685E1926-1BEA-4E06-805C-6EAC7369B746}" destId="{E5E24C2F-5768-44A9-850D-0B0ABBE2A4E2}" srcOrd="0" destOrd="0" presId="urn:microsoft.com/office/officeart/2005/8/layout/vList2"/>
    <dgm:cxn modelId="{645D1790-1C13-49C5-AB26-9C864C2EFAF4}" type="presOf" srcId="{A003EFC5-0445-4026-AEB2-52141BAD3D4D}" destId="{5D5A7666-EF75-4486-862A-656F83FCA863}" srcOrd="0" destOrd="1" presId="urn:microsoft.com/office/officeart/2005/8/layout/vList2"/>
    <dgm:cxn modelId="{C55541B1-1929-4CC1-ABFE-0C2F0EA8665B}" srcId="{3B5DF5A9-8ED0-4A0A-8927-6A4BB7306F0A}" destId="{A003EFC5-0445-4026-AEB2-52141BAD3D4D}" srcOrd="1" destOrd="0" parTransId="{D0D75964-E417-4FCD-8FF3-CACAE2B451BB}" sibTransId="{8BDEC062-0CF8-416C-B109-3B8FA2BB28A3}"/>
    <dgm:cxn modelId="{6C68B3DC-8CDF-4C87-A324-1228F7FB8D5A}" type="presOf" srcId="{4E59B6B8-31DB-492B-9CE9-BC05520560FE}" destId="{A0EE1AA4-29AE-438D-BF52-D7DE0E933EEA}" srcOrd="0" destOrd="0" presId="urn:microsoft.com/office/officeart/2005/8/layout/vList2"/>
    <dgm:cxn modelId="{E8DEAE56-ECB3-4800-A190-67B0913B8FDC}" srcId="{CE5643AF-2E5C-47E1-A504-895A5AF53AD9}" destId="{4E59B6B8-31DB-492B-9CE9-BC05520560FE}" srcOrd="0" destOrd="0" parTransId="{0E75E2D1-58A8-4EA9-A8C4-4021F84BA109}" sibTransId="{C1A42565-ECDB-4971-8C34-AFD9BFC97B26}"/>
    <dgm:cxn modelId="{2B6C0724-AAFC-4721-ADB8-D5A6FA80E579}" srcId="{17E88CE5-73F9-4B61-B847-3174388EAA7A}" destId="{3B5DF5A9-8ED0-4A0A-8927-6A4BB7306F0A}" srcOrd="1" destOrd="0" parTransId="{CB8F0800-F671-42AB-865B-6CA74007F96E}" sibTransId="{3DFB15E5-D833-406A-92C4-244F352036D6}"/>
    <dgm:cxn modelId="{585252B4-B0D0-4C3E-B720-4B76E6E86D2E}" srcId="{17E88CE5-73F9-4B61-B847-3174388EAA7A}" destId="{CE5643AF-2E5C-47E1-A504-895A5AF53AD9}" srcOrd="0" destOrd="0" parTransId="{B7741D91-10B1-4FB9-BD12-5EA0015E16A1}" sibTransId="{9B9B9717-8F16-401B-AD7A-A407D0A772B3}"/>
    <dgm:cxn modelId="{78B6E8B0-F548-432E-B1C3-4ECDA7D7E0FB}" type="presOf" srcId="{17E88CE5-73F9-4B61-B847-3174388EAA7A}" destId="{F9B3E28C-48A8-4C66-A98A-D63F6DB76773}" srcOrd="0" destOrd="0" presId="urn:microsoft.com/office/officeart/2005/8/layout/vList2"/>
    <dgm:cxn modelId="{492C4D00-F101-48E6-8365-593AF2B254EF}" type="presOf" srcId="{3B5DF5A9-8ED0-4A0A-8927-6A4BB7306F0A}" destId="{9F5B058B-E738-40C8-8164-1C37C39EA311}" srcOrd="0" destOrd="0" presId="urn:microsoft.com/office/officeart/2005/8/layout/vList2"/>
    <dgm:cxn modelId="{4EE17BB7-CD39-42A7-A62C-C86C0AF45016}" srcId="{17E88CE5-73F9-4B61-B847-3174388EAA7A}" destId="{685E1926-1BEA-4E06-805C-6EAC7369B746}" srcOrd="2" destOrd="0" parTransId="{3112AC78-BAD1-411E-89CA-A541F220C96B}" sibTransId="{CFF2DD53-E3CB-4C4D-B402-2B15C7123AB9}"/>
    <dgm:cxn modelId="{68002BE5-2A6C-4998-8D56-494A6B4C5401}" srcId="{3B5DF5A9-8ED0-4A0A-8927-6A4BB7306F0A}" destId="{084177AA-6CD9-40FA-A31C-99A8D5538146}" srcOrd="0" destOrd="0" parTransId="{37A33A90-DE71-475F-BECB-98FB66AE72D0}" sibTransId="{4AC8C1E3-7EE3-41FE-A431-82E5EAE11D50}"/>
    <dgm:cxn modelId="{52231FA4-51C4-40AF-96F0-159F44CDA60C}" type="presParOf" srcId="{F9B3E28C-48A8-4C66-A98A-D63F6DB76773}" destId="{7E83A7F5-1F0D-4B33-AC50-A04BFB2AE2D4}" srcOrd="0" destOrd="0" presId="urn:microsoft.com/office/officeart/2005/8/layout/vList2"/>
    <dgm:cxn modelId="{4D008A93-3201-40E5-AB4C-CB58FC8E83C5}" type="presParOf" srcId="{F9B3E28C-48A8-4C66-A98A-D63F6DB76773}" destId="{A0EE1AA4-29AE-438D-BF52-D7DE0E933EEA}" srcOrd="1" destOrd="0" presId="urn:microsoft.com/office/officeart/2005/8/layout/vList2"/>
    <dgm:cxn modelId="{208EB239-EA97-4394-B4FC-BDF136FA3487}" type="presParOf" srcId="{F9B3E28C-48A8-4C66-A98A-D63F6DB76773}" destId="{9F5B058B-E738-40C8-8164-1C37C39EA311}" srcOrd="2" destOrd="0" presId="urn:microsoft.com/office/officeart/2005/8/layout/vList2"/>
    <dgm:cxn modelId="{FAAA6B47-5139-4EB9-BF8E-41AE680C0DCC}" type="presParOf" srcId="{F9B3E28C-48A8-4C66-A98A-D63F6DB76773}" destId="{5D5A7666-EF75-4486-862A-656F83FCA863}" srcOrd="3" destOrd="0" presId="urn:microsoft.com/office/officeart/2005/8/layout/vList2"/>
    <dgm:cxn modelId="{CB35AE02-D249-4C59-855B-74BB25F12C74}" type="presParOf" srcId="{F9B3E28C-48A8-4C66-A98A-D63F6DB76773}" destId="{E5E24C2F-5768-44A9-850D-0B0ABBE2A4E2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267A6A-6900-4D2B-B528-962D9DC41EF8}" type="doc">
      <dgm:prSet loTypeId="urn:microsoft.com/office/officeart/2005/8/layout/hList1" loCatId="list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97C28205-3BDB-426E-85B3-DFAFF1BA78A2}">
      <dgm:prSet phldrT="[Текст]"/>
      <dgm:spPr/>
      <dgm:t>
        <a:bodyPr/>
        <a:lstStyle/>
        <a:p>
          <a:r>
            <a:rPr lang="ru-RU" dirty="0" smtClean="0"/>
            <a:t>Общее время процесса</a:t>
          </a:r>
          <a:endParaRPr lang="ru-RU" dirty="0"/>
        </a:p>
      </dgm:t>
    </dgm:pt>
    <dgm:pt modelId="{3A669595-9062-4FA6-9907-E0217C3D3460}" type="parTrans" cxnId="{5E2AE78B-27BB-4A52-BD23-2A7CDAA9E79E}">
      <dgm:prSet/>
      <dgm:spPr/>
      <dgm:t>
        <a:bodyPr/>
        <a:lstStyle/>
        <a:p>
          <a:endParaRPr lang="ru-RU"/>
        </a:p>
      </dgm:t>
    </dgm:pt>
    <dgm:pt modelId="{E1ADB9C6-A0EF-4024-8295-3AF7005441F0}" type="sibTrans" cxnId="{5E2AE78B-27BB-4A52-BD23-2A7CDAA9E79E}">
      <dgm:prSet/>
      <dgm:spPr/>
      <dgm:t>
        <a:bodyPr/>
        <a:lstStyle/>
        <a:p>
          <a:endParaRPr lang="ru-RU"/>
        </a:p>
      </dgm:t>
    </dgm:pt>
    <dgm:pt modelId="{8A0717CF-4E20-40D1-9C61-D9CF41D13A22}">
      <dgm:prSet phldrT="[Текст]"/>
      <dgm:spPr/>
      <dgm:t>
        <a:bodyPr/>
        <a:lstStyle/>
        <a:p>
          <a:r>
            <a:rPr lang="ru-RU" b="1" dirty="0" smtClean="0"/>
            <a:t>18 дней, 1 час и 28 минут</a:t>
          </a:r>
          <a:endParaRPr lang="ru-RU" b="1" dirty="0"/>
        </a:p>
      </dgm:t>
    </dgm:pt>
    <dgm:pt modelId="{D71D737B-360E-4703-A03B-357A5CF954E0}" type="parTrans" cxnId="{9A285727-8D79-4E0C-A982-ED05CA5AEBDA}">
      <dgm:prSet/>
      <dgm:spPr/>
      <dgm:t>
        <a:bodyPr/>
        <a:lstStyle/>
        <a:p>
          <a:endParaRPr lang="ru-RU"/>
        </a:p>
      </dgm:t>
    </dgm:pt>
    <dgm:pt modelId="{A8CEEEF3-9536-4CED-B944-A2DDBF15A829}" type="sibTrans" cxnId="{9A285727-8D79-4E0C-A982-ED05CA5AEBDA}">
      <dgm:prSet/>
      <dgm:spPr/>
      <dgm:t>
        <a:bodyPr/>
        <a:lstStyle/>
        <a:p>
          <a:endParaRPr lang="ru-RU"/>
        </a:p>
      </dgm:t>
    </dgm:pt>
    <dgm:pt modelId="{31D6C063-1BC6-473B-8FA7-349FC60ACDF4}" type="pres">
      <dgm:prSet presAssocID="{0D267A6A-6900-4D2B-B528-962D9DC41E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5298E6-45D2-4AAD-9DA4-93852753C44B}" type="pres">
      <dgm:prSet presAssocID="{97C28205-3BDB-426E-85B3-DFAFF1BA78A2}" presName="composite" presStyleCnt="0"/>
      <dgm:spPr/>
    </dgm:pt>
    <dgm:pt modelId="{9EC17BFB-D43C-4248-AFB3-588E5F05F755}" type="pres">
      <dgm:prSet presAssocID="{97C28205-3BDB-426E-85B3-DFAFF1BA78A2}" presName="parTx" presStyleLbl="alignNode1" presStyleIdx="0" presStyleCnt="1" custLinFactY="-100000" custLinFactNeighborX="9132" custLinFactNeighborY="-1889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3EBB5-9BA3-4FBE-9322-9BC5180253A0}" type="pres">
      <dgm:prSet presAssocID="{97C28205-3BDB-426E-85B3-DFAFF1BA78A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6E3E75-B93F-492F-8EC3-5DC1ECD67C45}" type="presOf" srcId="{8A0717CF-4E20-40D1-9C61-D9CF41D13A22}" destId="{54B3EBB5-9BA3-4FBE-9322-9BC5180253A0}" srcOrd="0" destOrd="0" presId="urn:microsoft.com/office/officeart/2005/8/layout/hList1"/>
    <dgm:cxn modelId="{5E2AE78B-27BB-4A52-BD23-2A7CDAA9E79E}" srcId="{0D267A6A-6900-4D2B-B528-962D9DC41EF8}" destId="{97C28205-3BDB-426E-85B3-DFAFF1BA78A2}" srcOrd="0" destOrd="0" parTransId="{3A669595-9062-4FA6-9907-E0217C3D3460}" sibTransId="{E1ADB9C6-A0EF-4024-8295-3AF7005441F0}"/>
    <dgm:cxn modelId="{FDC9EE68-BC42-4A2F-8275-787EDCEC40CB}" type="presOf" srcId="{0D267A6A-6900-4D2B-B528-962D9DC41EF8}" destId="{31D6C063-1BC6-473B-8FA7-349FC60ACDF4}" srcOrd="0" destOrd="0" presId="urn:microsoft.com/office/officeart/2005/8/layout/hList1"/>
    <dgm:cxn modelId="{9A285727-8D79-4E0C-A982-ED05CA5AEBDA}" srcId="{97C28205-3BDB-426E-85B3-DFAFF1BA78A2}" destId="{8A0717CF-4E20-40D1-9C61-D9CF41D13A22}" srcOrd="0" destOrd="0" parTransId="{D71D737B-360E-4703-A03B-357A5CF954E0}" sibTransId="{A8CEEEF3-9536-4CED-B944-A2DDBF15A829}"/>
    <dgm:cxn modelId="{3E477EBB-C920-40DC-BB76-1909E2AE88C4}" type="presOf" srcId="{97C28205-3BDB-426E-85B3-DFAFF1BA78A2}" destId="{9EC17BFB-D43C-4248-AFB3-588E5F05F755}" srcOrd="0" destOrd="0" presId="urn:microsoft.com/office/officeart/2005/8/layout/hList1"/>
    <dgm:cxn modelId="{B44B349F-7769-4D25-A0AB-82831CAB3D94}" type="presParOf" srcId="{31D6C063-1BC6-473B-8FA7-349FC60ACDF4}" destId="{D65298E6-45D2-4AAD-9DA4-93852753C44B}" srcOrd="0" destOrd="0" presId="urn:microsoft.com/office/officeart/2005/8/layout/hList1"/>
    <dgm:cxn modelId="{62E49C8E-C24F-42E0-9B21-2DC4EA7B8861}" type="presParOf" srcId="{D65298E6-45D2-4AAD-9DA4-93852753C44B}" destId="{9EC17BFB-D43C-4248-AFB3-588E5F05F755}" srcOrd="0" destOrd="0" presId="urn:microsoft.com/office/officeart/2005/8/layout/hList1"/>
    <dgm:cxn modelId="{FD51AD34-CCEC-405A-A087-23BCBBAFD505}" type="presParOf" srcId="{D65298E6-45D2-4AAD-9DA4-93852753C44B}" destId="{54B3EBB5-9BA3-4FBE-9322-9BC5180253A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D267A6A-6900-4D2B-B528-962D9DC41EF8}" type="doc">
      <dgm:prSet loTypeId="urn:microsoft.com/office/officeart/2005/8/layout/hList1" loCatId="list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97C28205-3BDB-426E-85B3-DFAFF1BA78A2}">
      <dgm:prSet phldrT="[Текст]"/>
      <dgm:spPr/>
      <dgm:t>
        <a:bodyPr/>
        <a:lstStyle/>
        <a:p>
          <a:r>
            <a:rPr lang="ru-RU" dirty="0" smtClean="0"/>
            <a:t>Общее время процесса</a:t>
          </a:r>
          <a:endParaRPr lang="ru-RU" dirty="0"/>
        </a:p>
      </dgm:t>
    </dgm:pt>
    <dgm:pt modelId="{3A669595-9062-4FA6-9907-E0217C3D3460}" type="parTrans" cxnId="{5E2AE78B-27BB-4A52-BD23-2A7CDAA9E79E}">
      <dgm:prSet/>
      <dgm:spPr/>
      <dgm:t>
        <a:bodyPr/>
        <a:lstStyle/>
        <a:p>
          <a:endParaRPr lang="ru-RU"/>
        </a:p>
      </dgm:t>
    </dgm:pt>
    <dgm:pt modelId="{E1ADB9C6-A0EF-4024-8295-3AF7005441F0}" type="sibTrans" cxnId="{5E2AE78B-27BB-4A52-BD23-2A7CDAA9E79E}">
      <dgm:prSet/>
      <dgm:spPr/>
      <dgm:t>
        <a:bodyPr/>
        <a:lstStyle/>
        <a:p>
          <a:endParaRPr lang="ru-RU"/>
        </a:p>
      </dgm:t>
    </dgm:pt>
    <dgm:pt modelId="{8A0717CF-4E20-40D1-9C61-D9CF41D13A22}">
      <dgm:prSet phldrT="[Текст]"/>
      <dgm:spPr/>
      <dgm:t>
        <a:bodyPr/>
        <a:lstStyle/>
        <a:p>
          <a:r>
            <a:rPr lang="ru-RU" b="1" dirty="0" smtClean="0"/>
            <a:t>6 дней и 25 минут</a:t>
          </a:r>
          <a:endParaRPr lang="ru-RU" b="1" dirty="0"/>
        </a:p>
      </dgm:t>
    </dgm:pt>
    <dgm:pt modelId="{D71D737B-360E-4703-A03B-357A5CF954E0}" type="parTrans" cxnId="{9A285727-8D79-4E0C-A982-ED05CA5AEBDA}">
      <dgm:prSet/>
      <dgm:spPr/>
      <dgm:t>
        <a:bodyPr/>
        <a:lstStyle/>
        <a:p>
          <a:endParaRPr lang="ru-RU"/>
        </a:p>
      </dgm:t>
    </dgm:pt>
    <dgm:pt modelId="{A8CEEEF3-9536-4CED-B944-A2DDBF15A829}" type="sibTrans" cxnId="{9A285727-8D79-4E0C-A982-ED05CA5AEBDA}">
      <dgm:prSet/>
      <dgm:spPr/>
      <dgm:t>
        <a:bodyPr/>
        <a:lstStyle/>
        <a:p>
          <a:endParaRPr lang="ru-RU"/>
        </a:p>
      </dgm:t>
    </dgm:pt>
    <dgm:pt modelId="{31D6C063-1BC6-473B-8FA7-349FC60ACDF4}" type="pres">
      <dgm:prSet presAssocID="{0D267A6A-6900-4D2B-B528-962D9DC41E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5298E6-45D2-4AAD-9DA4-93852753C44B}" type="pres">
      <dgm:prSet presAssocID="{97C28205-3BDB-426E-85B3-DFAFF1BA78A2}" presName="composite" presStyleCnt="0"/>
      <dgm:spPr/>
    </dgm:pt>
    <dgm:pt modelId="{9EC17BFB-D43C-4248-AFB3-588E5F05F755}" type="pres">
      <dgm:prSet presAssocID="{97C28205-3BDB-426E-85B3-DFAFF1BA78A2}" presName="parTx" presStyleLbl="alignNode1" presStyleIdx="0" presStyleCnt="1" custLinFactY="-100000" custLinFactNeighborX="9132" custLinFactNeighborY="-1889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3EBB5-9BA3-4FBE-9322-9BC5180253A0}" type="pres">
      <dgm:prSet presAssocID="{97C28205-3BDB-426E-85B3-DFAFF1BA78A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A3842A-8742-4DC2-A276-B10ADE483AA4}" type="presOf" srcId="{8A0717CF-4E20-40D1-9C61-D9CF41D13A22}" destId="{54B3EBB5-9BA3-4FBE-9322-9BC5180253A0}" srcOrd="0" destOrd="0" presId="urn:microsoft.com/office/officeart/2005/8/layout/hList1"/>
    <dgm:cxn modelId="{7FC3C8D2-9BD0-490A-B606-29673114D92A}" type="presOf" srcId="{97C28205-3BDB-426E-85B3-DFAFF1BA78A2}" destId="{9EC17BFB-D43C-4248-AFB3-588E5F05F755}" srcOrd="0" destOrd="0" presId="urn:microsoft.com/office/officeart/2005/8/layout/hList1"/>
    <dgm:cxn modelId="{5E2AE78B-27BB-4A52-BD23-2A7CDAA9E79E}" srcId="{0D267A6A-6900-4D2B-B528-962D9DC41EF8}" destId="{97C28205-3BDB-426E-85B3-DFAFF1BA78A2}" srcOrd="0" destOrd="0" parTransId="{3A669595-9062-4FA6-9907-E0217C3D3460}" sibTransId="{E1ADB9C6-A0EF-4024-8295-3AF7005441F0}"/>
    <dgm:cxn modelId="{9A285727-8D79-4E0C-A982-ED05CA5AEBDA}" srcId="{97C28205-3BDB-426E-85B3-DFAFF1BA78A2}" destId="{8A0717CF-4E20-40D1-9C61-D9CF41D13A22}" srcOrd="0" destOrd="0" parTransId="{D71D737B-360E-4703-A03B-357A5CF954E0}" sibTransId="{A8CEEEF3-9536-4CED-B944-A2DDBF15A829}"/>
    <dgm:cxn modelId="{CCDF4FE6-03C4-4A38-8727-9B31F86C309B}" type="presOf" srcId="{0D267A6A-6900-4D2B-B528-962D9DC41EF8}" destId="{31D6C063-1BC6-473B-8FA7-349FC60ACDF4}" srcOrd="0" destOrd="0" presId="urn:microsoft.com/office/officeart/2005/8/layout/hList1"/>
    <dgm:cxn modelId="{3B4B66B2-C263-42EB-945E-043AB355B764}" type="presParOf" srcId="{31D6C063-1BC6-473B-8FA7-349FC60ACDF4}" destId="{D65298E6-45D2-4AAD-9DA4-93852753C44B}" srcOrd="0" destOrd="0" presId="urn:microsoft.com/office/officeart/2005/8/layout/hList1"/>
    <dgm:cxn modelId="{538A1E96-80B4-4EC4-A658-61D3F17ED4E3}" type="presParOf" srcId="{D65298E6-45D2-4AAD-9DA4-93852753C44B}" destId="{9EC17BFB-D43C-4248-AFB3-588E5F05F755}" srcOrd="0" destOrd="0" presId="urn:microsoft.com/office/officeart/2005/8/layout/hList1"/>
    <dgm:cxn modelId="{4FEAD680-2236-4392-916E-FFEF024CCE21}" type="presParOf" srcId="{D65298E6-45D2-4AAD-9DA4-93852753C44B}" destId="{54B3EBB5-9BA3-4FBE-9322-9BC5180253A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267A6A-6900-4D2B-B528-962D9DC41EF8}" type="doc">
      <dgm:prSet loTypeId="urn:microsoft.com/office/officeart/2005/8/layout/hList1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97C28205-3BDB-426E-85B3-DFAFF1BA78A2}">
      <dgm:prSet phldrT="[Текст]"/>
      <dgm:spPr/>
      <dgm:t>
        <a:bodyPr/>
        <a:lstStyle/>
        <a:p>
          <a:r>
            <a:rPr lang="ru-RU" dirty="0" smtClean="0"/>
            <a:t>Общее время процесса</a:t>
          </a:r>
          <a:endParaRPr lang="ru-RU" dirty="0"/>
        </a:p>
      </dgm:t>
    </dgm:pt>
    <dgm:pt modelId="{3A669595-9062-4FA6-9907-E0217C3D3460}" type="parTrans" cxnId="{5E2AE78B-27BB-4A52-BD23-2A7CDAA9E79E}">
      <dgm:prSet/>
      <dgm:spPr/>
      <dgm:t>
        <a:bodyPr/>
        <a:lstStyle/>
        <a:p>
          <a:endParaRPr lang="ru-RU"/>
        </a:p>
      </dgm:t>
    </dgm:pt>
    <dgm:pt modelId="{E1ADB9C6-A0EF-4024-8295-3AF7005441F0}" type="sibTrans" cxnId="{5E2AE78B-27BB-4A52-BD23-2A7CDAA9E79E}">
      <dgm:prSet/>
      <dgm:spPr/>
      <dgm:t>
        <a:bodyPr/>
        <a:lstStyle/>
        <a:p>
          <a:endParaRPr lang="ru-RU"/>
        </a:p>
      </dgm:t>
    </dgm:pt>
    <dgm:pt modelId="{8A0717CF-4E20-40D1-9C61-D9CF41D13A22}">
      <dgm:prSet phldrT="[Текст]"/>
      <dgm:spPr/>
      <dgm:t>
        <a:bodyPr/>
        <a:lstStyle/>
        <a:p>
          <a:r>
            <a:rPr lang="ru-RU" b="1" dirty="0" smtClean="0"/>
            <a:t>10 минут</a:t>
          </a:r>
          <a:endParaRPr lang="ru-RU" b="1" dirty="0"/>
        </a:p>
      </dgm:t>
    </dgm:pt>
    <dgm:pt modelId="{D71D737B-360E-4703-A03B-357A5CF954E0}" type="parTrans" cxnId="{9A285727-8D79-4E0C-A982-ED05CA5AEBDA}">
      <dgm:prSet/>
      <dgm:spPr/>
      <dgm:t>
        <a:bodyPr/>
        <a:lstStyle/>
        <a:p>
          <a:endParaRPr lang="ru-RU"/>
        </a:p>
      </dgm:t>
    </dgm:pt>
    <dgm:pt modelId="{A8CEEEF3-9536-4CED-B944-A2DDBF15A829}" type="sibTrans" cxnId="{9A285727-8D79-4E0C-A982-ED05CA5AEBDA}">
      <dgm:prSet/>
      <dgm:spPr/>
      <dgm:t>
        <a:bodyPr/>
        <a:lstStyle/>
        <a:p>
          <a:endParaRPr lang="ru-RU"/>
        </a:p>
      </dgm:t>
    </dgm:pt>
    <dgm:pt modelId="{31D6C063-1BC6-473B-8FA7-349FC60ACDF4}" type="pres">
      <dgm:prSet presAssocID="{0D267A6A-6900-4D2B-B528-962D9DC41E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5298E6-45D2-4AAD-9DA4-93852753C44B}" type="pres">
      <dgm:prSet presAssocID="{97C28205-3BDB-426E-85B3-DFAFF1BA78A2}" presName="composite" presStyleCnt="0"/>
      <dgm:spPr/>
    </dgm:pt>
    <dgm:pt modelId="{9EC17BFB-D43C-4248-AFB3-588E5F05F755}" type="pres">
      <dgm:prSet presAssocID="{97C28205-3BDB-426E-85B3-DFAFF1BA78A2}" presName="parTx" presStyleLbl="alignNode1" presStyleIdx="0" presStyleCnt="1" custLinFactY="-100000" custLinFactNeighborX="9132" custLinFactNeighborY="-1889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3EBB5-9BA3-4FBE-9322-9BC5180253A0}" type="pres">
      <dgm:prSet presAssocID="{97C28205-3BDB-426E-85B3-DFAFF1BA78A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651A2FE-5D8A-48C9-9C0F-ED36E79346BA}" type="presOf" srcId="{0D267A6A-6900-4D2B-B528-962D9DC41EF8}" destId="{31D6C063-1BC6-473B-8FA7-349FC60ACDF4}" srcOrd="0" destOrd="0" presId="urn:microsoft.com/office/officeart/2005/8/layout/hList1"/>
    <dgm:cxn modelId="{E14EE768-0D79-4EB6-A42D-92C983A039DE}" type="presOf" srcId="{8A0717CF-4E20-40D1-9C61-D9CF41D13A22}" destId="{54B3EBB5-9BA3-4FBE-9322-9BC5180253A0}" srcOrd="0" destOrd="0" presId="urn:microsoft.com/office/officeart/2005/8/layout/hList1"/>
    <dgm:cxn modelId="{5E2AE78B-27BB-4A52-BD23-2A7CDAA9E79E}" srcId="{0D267A6A-6900-4D2B-B528-962D9DC41EF8}" destId="{97C28205-3BDB-426E-85B3-DFAFF1BA78A2}" srcOrd="0" destOrd="0" parTransId="{3A669595-9062-4FA6-9907-E0217C3D3460}" sibTransId="{E1ADB9C6-A0EF-4024-8295-3AF7005441F0}"/>
    <dgm:cxn modelId="{9A285727-8D79-4E0C-A982-ED05CA5AEBDA}" srcId="{97C28205-3BDB-426E-85B3-DFAFF1BA78A2}" destId="{8A0717CF-4E20-40D1-9C61-D9CF41D13A22}" srcOrd="0" destOrd="0" parTransId="{D71D737B-360E-4703-A03B-357A5CF954E0}" sibTransId="{A8CEEEF3-9536-4CED-B944-A2DDBF15A829}"/>
    <dgm:cxn modelId="{253A9F94-BE3D-4DCF-983C-389659FC3CF0}" type="presOf" srcId="{97C28205-3BDB-426E-85B3-DFAFF1BA78A2}" destId="{9EC17BFB-D43C-4248-AFB3-588E5F05F755}" srcOrd="0" destOrd="0" presId="urn:microsoft.com/office/officeart/2005/8/layout/hList1"/>
    <dgm:cxn modelId="{8921137F-D8C4-44B3-95C2-F4E31D7C600A}" type="presParOf" srcId="{31D6C063-1BC6-473B-8FA7-349FC60ACDF4}" destId="{D65298E6-45D2-4AAD-9DA4-93852753C44B}" srcOrd="0" destOrd="0" presId="urn:microsoft.com/office/officeart/2005/8/layout/hList1"/>
    <dgm:cxn modelId="{E548557B-24D4-4DD2-B506-8AE2833F9EC7}" type="presParOf" srcId="{D65298E6-45D2-4AAD-9DA4-93852753C44B}" destId="{9EC17BFB-D43C-4248-AFB3-588E5F05F755}" srcOrd="0" destOrd="0" presId="urn:microsoft.com/office/officeart/2005/8/layout/hList1"/>
    <dgm:cxn modelId="{7C175CC1-BA08-4E1B-8B96-3AD0A21442B3}" type="presParOf" srcId="{D65298E6-45D2-4AAD-9DA4-93852753C44B}" destId="{54B3EBB5-9BA3-4FBE-9322-9BC5180253A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D267A6A-6900-4D2B-B528-962D9DC41EF8}" type="doc">
      <dgm:prSet loTypeId="urn:microsoft.com/office/officeart/2005/8/layout/hList1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97C28205-3BDB-426E-85B3-DFAFF1BA78A2}">
      <dgm:prSet phldrT="[Текст]"/>
      <dgm:spPr/>
      <dgm:t>
        <a:bodyPr/>
        <a:lstStyle/>
        <a:p>
          <a:r>
            <a:rPr lang="ru-RU" dirty="0" smtClean="0"/>
            <a:t>Общее время процесса</a:t>
          </a:r>
          <a:endParaRPr lang="ru-RU" dirty="0"/>
        </a:p>
      </dgm:t>
    </dgm:pt>
    <dgm:pt modelId="{3A669595-9062-4FA6-9907-E0217C3D3460}" type="parTrans" cxnId="{5E2AE78B-27BB-4A52-BD23-2A7CDAA9E79E}">
      <dgm:prSet/>
      <dgm:spPr/>
      <dgm:t>
        <a:bodyPr/>
        <a:lstStyle/>
        <a:p>
          <a:endParaRPr lang="ru-RU"/>
        </a:p>
      </dgm:t>
    </dgm:pt>
    <dgm:pt modelId="{E1ADB9C6-A0EF-4024-8295-3AF7005441F0}" type="sibTrans" cxnId="{5E2AE78B-27BB-4A52-BD23-2A7CDAA9E79E}">
      <dgm:prSet/>
      <dgm:spPr/>
      <dgm:t>
        <a:bodyPr/>
        <a:lstStyle/>
        <a:p>
          <a:endParaRPr lang="ru-RU"/>
        </a:p>
      </dgm:t>
    </dgm:pt>
    <dgm:pt modelId="{8A0717CF-4E20-40D1-9C61-D9CF41D13A22}">
      <dgm:prSet phldrT="[Текст]"/>
      <dgm:spPr/>
      <dgm:t>
        <a:bodyPr/>
        <a:lstStyle/>
        <a:p>
          <a:r>
            <a:rPr lang="ru-RU" b="1" dirty="0" smtClean="0"/>
            <a:t>5 минут</a:t>
          </a:r>
          <a:endParaRPr lang="ru-RU" b="1" dirty="0"/>
        </a:p>
      </dgm:t>
    </dgm:pt>
    <dgm:pt modelId="{D71D737B-360E-4703-A03B-357A5CF954E0}" type="parTrans" cxnId="{9A285727-8D79-4E0C-A982-ED05CA5AEBDA}">
      <dgm:prSet/>
      <dgm:spPr/>
      <dgm:t>
        <a:bodyPr/>
        <a:lstStyle/>
        <a:p>
          <a:endParaRPr lang="ru-RU"/>
        </a:p>
      </dgm:t>
    </dgm:pt>
    <dgm:pt modelId="{A8CEEEF3-9536-4CED-B944-A2DDBF15A829}" type="sibTrans" cxnId="{9A285727-8D79-4E0C-A982-ED05CA5AEBDA}">
      <dgm:prSet/>
      <dgm:spPr/>
      <dgm:t>
        <a:bodyPr/>
        <a:lstStyle/>
        <a:p>
          <a:endParaRPr lang="ru-RU"/>
        </a:p>
      </dgm:t>
    </dgm:pt>
    <dgm:pt modelId="{31D6C063-1BC6-473B-8FA7-349FC60ACDF4}" type="pres">
      <dgm:prSet presAssocID="{0D267A6A-6900-4D2B-B528-962D9DC41EF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5298E6-45D2-4AAD-9DA4-93852753C44B}" type="pres">
      <dgm:prSet presAssocID="{97C28205-3BDB-426E-85B3-DFAFF1BA78A2}" presName="composite" presStyleCnt="0"/>
      <dgm:spPr/>
    </dgm:pt>
    <dgm:pt modelId="{9EC17BFB-D43C-4248-AFB3-588E5F05F755}" type="pres">
      <dgm:prSet presAssocID="{97C28205-3BDB-426E-85B3-DFAFF1BA78A2}" presName="parTx" presStyleLbl="alignNode1" presStyleIdx="0" presStyleCnt="1" custLinFactY="-100000" custLinFactNeighborX="9132" custLinFactNeighborY="-1889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3EBB5-9BA3-4FBE-9322-9BC5180253A0}" type="pres">
      <dgm:prSet presAssocID="{97C28205-3BDB-426E-85B3-DFAFF1BA78A2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FBF9BA-E34E-4F0C-848A-AE473F9A4AF8}" type="presOf" srcId="{0D267A6A-6900-4D2B-B528-962D9DC41EF8}" destId="{31D6C063-1BC6-473B-8FA7-349FC60ACDF4}" srcOrd="0" destOrd="0" presId="urn:microsoft.com/office/officeart/2005/8/layout/hList1"/>
    <dgm:cxn modelId="{5E2AE78B-27BB-4A52-BD23-2A7CDAA9E79E}" srcId="{0D267A6A-6900-4D2B-B528-962D9DC41EF8}" destId="{97C28205-3BDB-426E-85B3-DFAFF1BA78A2}" srcOrd="0" destOrd="0" parTransId="{3A669595-9062-4FA6-9907-E0217C3D3460}" sibTransId="{E1ADB9C6-A0EF-4024-8295-3AF7005441F0}"/>
    <dgm:cxn modelId="{B7831043-0840-421A-A7C3-AA549C313093}" type="presOf" srcId="{8A0717CF-4E20-40D1-9C61-D9CF41D13A22}" destId="{54B3EBB5-9BA3-4FBE-9322-9BC5180253A0}" srcOrd="0" destOrd="0" presId="urn:microsoft.com/office/officeart/2005/8/layout/hList1"/>
    <dgm:cxn modelId="{9A285727-8D79-4E0C-A982-ED05CA5AEBDA}" srcId="{97C28205-3BDB-426E-85B3-DFAFF1BA78A2}" destId="{8A0717CF-4E20-40D1-9C61-D9CF41D13A22}" srcOrd="0" destOrd="0" parTransId="{D71D737B-360E-4703-A03B-357A5CF954E0}" sibTransId="{A8CEEEF3-9536-4CED-B944-A2DDBF15A829}"/>
    <dgm:cxn modelId="{98DC9A16-D9DC-4562-A170-DE240773D84E}" type="presOf" srcId="{97C28205-3BDB-426E-85B3-DFAFF1BA78A2}" destId="{9EC17BFB-D43C-4248-AFB3-588E5F05F755}" srcOrd="0" destOrd="0" presId="urn:microsoft.com/office/officeart/2005/8/layout/hList1"/>
    <dgm:cxn modelId="{276099BE-72DF-40DC-A88F-A36E4A6CB522}" type="presParOf" srcId="{31D6C063-1BC6-473B-8FA7-349FC60ACDF4}" destId="{D65298E6-45D2-4AAD-9DA4-93852753C44B}" srcOrd="0" destOrd="0" presId="urn:microsoft.com/office/officeart/2005/8/layout/hList1"/>
    <dgm:cxn modelId="{795AC64C-F75F-4943-A441-911D73F355A0}" type="presParOf" srcId="{D65298E6-45D2-4AAD-9DA4-93852753C44B}" destId="{9EC17BFB-D43C-4248-AFB3-588E5F05F755}" srcOrd="0" destOrd="0" presId="urn:microsoft.com/office/officeart/2005/8/layout/hList1"/>
    <dgm:cxn modelId="{F55C2117-84B9-4BC0-9E34-6B8E526DA6CF}" type="presParOf" srcId="{D65298E6-45D2-4AAD-9DA4-93852753C44B}" destId="{54B3EBB5-9BA3-4FBE-9322-9BC5180253A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EE809C8-73AF-492C-A6D9-169F623C1840}" type="doc">
      <dgm:prSet loTypeId="urn:microsoft.com/office/officeart/2005/8/layout/hList1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D2F3DC4A-C7B2-4ADC-AFD0-987BB832E1B8}">
      <dgm:prSet phldrT="[Текст]" custT="1"/>
      <dgm:spPr/>
      <dgm:t>
        <a:bodyPr/>
        <a:lstStyle/>
        <a:p>
          <a:r>
            <a:rPr lang="ru-RU" sz="1600" b="1" dirty="0" smtClean="0"/>
            <a:t>РЕАЛИЗОВАНО</a:t>
          </a:r>
          <a:endParaRPr lang="ru-RU" sz="1600" b="1" dirty="0"/>
        </a:p>
      </dgm:t>
    </dgm:pt>
    <dgm:pt modelId="{36F75159-39A2-47A9-BAE0-0DE5EAA7A00E}" type="parTrans" cxnId="{14F00326-86EE-48F5-B03D-7C06E70DB63A}">
      <dgm:prSet/>
      <dgm:spPr/>
      <dgm:t>
        <a:bodyPr/>
        <a:lstStyle/>
        <a:p>
          <a:endParaRPr lang="ru-RU"/>
        </a:p>
      </dgm:t>
    </dgm:pt>
    <dgm:pt modelId="{10DB4A12-F093-4465-B66B-5A2857B24230}" type="sibTrans" cxnId="{14F00326-86EE-48F5-B03D-7C06E70DB63A}">
      <dgm:prSet/>
      <dgm:spPr/>
      <dgm:t>
        <a:bodyPr/>
        <a:lstStyle/>
        <a:p>
          <a:endParaRPr lang="ru-RU"/>
        </a:p>
      </dgm:t>
    </dgm:pt>
    <dgm:pt modelId="{7FB1041D-0DF4-4A50-AC61-003D905D9AEC}">
      <dgm:prSet phldrT="[Текст]"/>
      <dgm:spPr/>
      <dgm:t>
        <a:bodyPr/>
        <a:lstStyle/>
        <a:p>
          <a:r>
            <a:rPr lang="ru-RU" b="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Обеспечена возможность физическим и юридическим лицам получать информацию о задолженности по арендной плате </a:t>
          </a:r>
          <a:r>
            <a:rPr lang="ru-RU" b="1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в электронной форме на сайте </a:t>
          </a:r>
          <a:r>
            <a:rPr lang="ru-RU" b="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Управления </a:t>
          </a:r>
          <a:r>
            <a:rPr lang="en-US" b="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  <a:hlinkClick xmlns:r="http://schemas.openxmlformats.org/officeDocument/2006/relationships" r:id="rId1"/>
            </a:rPr>
            <a:t>https://</a:t>
          </a:r>
          <a:r>
            <a:rPr lang="ru-RU" b="0" baseline="0" dirty="0" err="1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  <a:hlinkClick xmlns:r="http://schemas.openxmlformats.org/officeDocument/2006/relationships" r:id="rId1"/>
            </a:rPr>
            <a:t>имущество.зато-северск.рф</a:t>
          </a:r>
          <a:r>
            <a:rPr lang="ru-RU" b="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  <a:hlinkClick xmlns:r="http://schemas.openxmlformats.org/officeDocument/2006/relationships" r:id="rId1"/>
            </a:rPr>
            <a:t>/</a:t>
          </a:r>
          <a:r>
            <a:rPr lang="ru-RU" b="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endParaRPr lang="ru-RU" b="0" baseline="0" dirty="0">
            <a:effectLst/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8A56166-F4A6-424B-9FCC-417C95191495}" type="parTrans" cxnId="{89591AF0-BAD8-45BB-A88B-247DC35ECEC4}">
      <dgm:prSet/>
      <dgm:spPr/>
      <dgm:t>
        <a:bodyPr/>
        <a:lstStyle/>
        <a:p>
          <a:endParaRPr lang="ru-RU"/>
        </a:p>
      </dgm:t>
    </dgm:pt>
    <dgm:pt modelId="{76D891B1-27FF-4A81-A8AF-BA6F40D7F6B2}" type="sibTrans" cxnId="{89591AF0-BAD8-45BB-A88B-247DC35ECEC4}">
      <dgm:prSet/>
      <dgm:spPr/>
      <dgm:t>
        <a:bodyPr/>
        <a:lstStyle/>
        <a:p>
          <a:endParaRPr lang="ru-RU"/>
        </a:p>
      </dgm:t>
    </dgm:pt>
    <dgm:pt modelId="{6549B4EC-05DB-44B2-B1D4-CBAA0C7304AA}" type="pres">
      <dgm:prSet presAssocID="{AEE809C8-73AF-492C-A6D9-169F623C184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9FC2B5-DA6B-487C-80AF-7592789784D5}" type="pres">
      <dgm:prSet presAssocID="{D2F3DC4A-C7B2-4ADC-AFD0-987BB832E1B8}" presName="composite" presStyleCnt="0"/>
      <dgm:spPr/>
      <dgm:t>
        <a:bodyPr/>
        <a:lstStyle/>
        <a:p>
          <a:endParaRPr lang="ru-RU"/>
        </a:p>
      </dgm:t>
    </dgm:pt>
    <dgm:pt modelId="{FF96499B-6F2A-4EC8-AF13-3F3A2F6CE6D5}" type="pres">
      <dgm:prSet presAssocID="{D2F3DC4A-C7B2-4ADC-AFD0-987BB832E1B8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D32EDD-CE17-450F-9217-54E2DF4902B3}" type="pres">
      <dgm:prSet presAssocID="{D2F3DC4A-C7B2-4ADC-AFD0-987BB832E1B8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591AF0-BAD8-45BB-A88B-247DC35ECEC4}" srcId="{D2F3DC4A-C7B2-4ADC-AFD0-987BB832E1B8}" destId="{7FB1041D-0DF4-4A50-AC61-003D905D9AEC}" srcOrd="0" destOrd="0" parTransId="{68A56166-F4A6-424B-9FCC-417C95191495}" sibTransId="{76D891B1-27FF-4A81-A8AF-BA6F40D7F6B2}"/>
    <dgm:cxn modelId="{14F00326-86EE-48F5-B03D-7C06E70DB63A}" srcId="{AEE809C8-73AF-492C-A6D9-169F623C1840}" destId="{D2F3DC4A-C7B2-4ADC-AFD0-987BB832E1B8}" srcOrd="0" destOrd="0" parTransId="{36F75159-39A2-47A9-BAE0-0DE5EAA7A00E}" sibTransId="{10DB4A12-F093-4465-B66B-5A2857B24230}"/>
    <dgm:cxn modelId="{0B265425-3178-4165-9386-2D8F5F5B5DF8}" type="presOf" srcId="{D2F3DC4A-C7B2-4ADC-AFD0-987BB832E1B8}" destId="{FF96499B-6F2A-4EC8-AF13-3F3A2F6CE6D5}" srcOrd="0" destOrd="0" presId="urn:microsoft.com/office/officeart/2005/8/layout/hList1"/>
    <dgm:cxn modelId="{7E877AB3-1C07-4146-BF9E-CB96F3C04985}" type="presOf" srcId="{AEE809C8-73AF-492C-A6D9-169F623C1840}" destId="{6549B4EC-05DB-44B2-B1D4-CBAA0C7304AA}" srcOrd="0" destOrd="0" presId="urn:microsoft.com/office/officeart/2005/8/layout/hList1"/>
    <dgm:cxn modelId="{18194D95-7950-45AC-B8C3-3AA9CC638B19}" type="presOf" srcId="{7FB1041D-0DF4-4A50-AC61-003D905D9AEC}" destId="{1DD32EDD-CE17-450F-9217-54E2DF4902B3}" srcOrd="0" destOrd="0" presId="urn:microsoft.com/office/officeart/2005/8/layout/hList1"/>
    <dgm:cxn modelId="{3193C70C-EE73-4BCE-946E-E869BA86D750}" type="presParOf" srcId="{6549B4EC-05DB-44B2-B1D4-CBAA0C7304AA}" destId="{629FC2B5-DA6B-487C-80AF-7592789784D5}" srcOrd="0" destOrd="0" presId="urn:microsoft.com/office/officeart/2005/8/layout/hList1"/>
    <dgm:cxn modelId="{DBCF6AFA-7B50-4EC3-9875-6B049EB3F335}" type="presParOf" srcId="{629FC2B5-DA6B-487C-80AF-7592789784D5}" destId="{FF96499B-6F2A-4EC8-AF13-3F3A2F6CE6D5}" srcOrd="0" destOrd="0" presId="urn:microsoft.com/office/officeart/2005/8/layout/hList1"/>
    <dgm:cxn modelId="{E9F4928F-21FC-4A0A-BC24-7E716CDC5FC1}" type="presParOf" srcId="{629FC2B5-DA6B-487C-80AF-7592789784D5}" destId="{1DD32EDD-CE17-450F-9217-54E2DF4902B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83A7F5-1F0D-4B33-AC50-A04BFB2AE2D4}">
      <dsp:nvSpPr>
        <dsp:cNvPr id="0" name=""/>
        <dsp:cNvSpPr/>
      </dsp:nvSpPr>
      <dsp:spPr>
        <a:xfrm>
          <a:off x="0" y="78248"/>
          <a:ext cx="8128000" cy="503685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Ключевой риск:</a:t>
          </a:r>
          <a:endParaRPr lang="ru-RU" sz="2100" kern="1200" dirty="0"/>
        </a:p>
      </dsp:txBody>
      <dsp:txXfrm>
        <a:off x="24588" y="102836"/>
        <a:ext cx="8078824" cy="454509"/>
      </dsp:txXfrm>
    </dsp:sp>
    <dsp:sp modelId="{A0EE1AA4-29AE-438D-BF52-D7DE0E933EEA}">
      <dsp:nvSpPr>
        <dsp:cNvPr id="0" name=""/>
        <dsp:cNvSpPr/>
      </dsp:nvSpPr>
      <dsp:spPr>
        <a:xfrm>
          <a:off x="0" y="581933"/>
          <a:ext cx="8128000" cy="499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/>
            <a:t>Рост задолженности по аренде за пользование земельными участками и муниципальным недвижимым имуществом</a:t>
          </a:r>
          <a:endParaRPr lang="ru-RU" sz="1600" kern="1200" dirty="0"/>
        </a:p>
      </dsp:txBody>
      <dsp:txXfrm>
        <a:off x="0" y="581933"/>
        <a:ext cx="8128000" cy="499904"/>
      </dsp:txXfrm>
    </dsp:sp>
    <dsp:sp modelId="{9F5B058B-E738-40C8-8164-1C37C39EA311}">
      <dsp:nvSpPr>
        <dsp:cNvPr id="0" name=""/>
        <dsp:cNvSpPr/>
      </dsp:nvSpPr>
      <dsp:spPr>
        <a:xfrm>
          <a:off x="0" y="1081838"/>
          <a:ext cx="8128000" cy="503685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Проблемы:</a:t>
          </a:r>
          <a:endParaRPr lang="ru-RU" sz="2100" b="1" kern="1200" dirty="0"/>
        </a:p>
      </dsp:txBody>
      <dsp:txXfrm>
        <a:off x="24588" y="1106426"/>
        <a:ext cx="8078824" cy="454509"/>
      </dsp:txXfrm>
    </dsp:sp>
    <dsp:sp modelId="{5D5A7666-EF75-4486-862A-656F83FCA863}">
      <dsp:nvSpPr>
        <dsp:cNvPr id="0" name=""/>
        <dsp:cNvSpPr/>
      </dsp:nvSpPr>
      <dsp:spPr>
        <a:xfrm>
          <a:off x="0" y="1585523"/>
          <a:ext cx="8128000" cy="1477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kern="1200" dirty="0" smtClean="0"/>
            <a:t>Отсутствие возможности у физических и юридических лиц получить информацию о задолженности по арендной плате либо о текущих платежах без взаимодействия с Управлением, в режиме реального времени;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kern="1200" dirty="0" smtClean="0"/>
            <a:t>Отсутствие возможности у физических и юридических лиц оплатить задолженность по арендной плате либо внести текущий платеж без заполнения квитанции об оплате, в режиме реального времени.</a:t>
          </a:r>
          <a:endParaRPr lang="ru-RU" sz="1600" kern="1200" dirty="0"/>
        </a:p>
      </dsp:txBody>
      <dsp:txXfrm>
        <a:off x="0" y="1585523"/>
        <a:ext cx="8128000" cy="1477980"/>
      </dsp:txXfrm>
    </dsp:sp>
    <dsp:sp modelId="{E5E24C2F-5768-44A9-850D-0B0ABBE2A4E2}">
      <dsp:nvSpPr>
        <dsp:cNvPr id="0" name=""/>
        <dsp:cNvSpPr/>
      </dsp:nvSpPr>
      <dsp:spPr>
        <a:xfrm>
          <a:off x="0" y="3063503"/>
          <a:ext cx="8128000" cy="503685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/>
            <a:t>Целевые показатели проекта:</a:t>
          </a:r>
          <a:endParaRPr lang="ru-RU" sz="2100" b="1" kern="1200" dirty="0"/>
        </a:p>
      </dsp:txBody>
      <dsp:txXfrm>
        <a:off x="24588" y="3088091"/>
        <a:ext cx="8078824" cy="4545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17BFB-D43C-4248-AFB3-588E5F05F755}">
      <dsp:nvSpPr>
        <dsp:cNvPr id="0" name=""/>
        <dsp:cNvSpPr/>
      </dsp:nvSpPr>
      <dsp:spPr>
        <a:xfrm>
          <a:off x="0" y="0"/>
          <a:ext cx="2501215" cy="4032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Общее время процесса</a:t>
          </a:r>
          <a:endParaRPr lang="ru-RU" sz="1400" kern="1200" dirty="0"/>
        </a:p>
      </dsp:txBody>
      <dsp:txXfrm>
        <a:off x="0" y="0"/>
        <a:ext cx="2501215" cy="403200"/>
      </dsp:txXfrm>
    </dsp:sp>
    <dsp:sp modelId="{54B3EBB5-9BA3-4FBE-9322-9BC5180253A0}">
      <dsp:nvSpPr>
        <dsp:cNvPr id="0" name=""/>
        <dsp:cNvSpPr/>
      </dsp:nvSpPr>
      <dsp:spPr>
        <a:xfrm>
          <a:off x="0" y="429978"/>
          <a:ext cx="2501215" cy="61487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18 дней, 1 час и 28 минут</a:t>
          </a:r>
          <a:endParaRPr lang="ru-RU" sz="1400" b="1" kern="1200" dirty="0"/>
        </a:p>
      </dsp:txBody>
      <dsp:txXfrm>
        <a:off x="0" y="429978"/>
        <a:ext cx="2501215" cy="6148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17BFB-D43C-4248-AFB3-588E5F05F755}">
      <dsp:nvSpPr>
        <dsp:cNvPr id="0" name=""/>
        <dsp:cNvSpPr/>
      </dsp:nvSpPr>
      <dsp:spPr>
        <a:xfrm>
          <a:off x="0" y="0"/>
          <a:ext cx="2501215" cy="4032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Общее время процесса</a:t>
          </a:r>
          <a:endParaRPr lang="ru-RU" sz="1400" kern="1200" dirty="0"/>
        </a:p>
      </dsp:txBody>
      <dsp:txXfrm>
        <a:off x="0" y="0"/>
        <a:ext cx="2501215" cy="403200"/>
      </dsp:txXfrm>
    </dsp:sp>
    <dsp:sp modelId="{54B3EBB5-9BA3-4FBE-9322-9BC5180253A0}">
      <dsp:nvSpPr>
        <dsp:cNvPr id="0" name=""/>
        <dsp:cNvSpPr/>
      </dsp:nvSpPr>
      <dsp:spPr>
        <a:xfrm>
          <a:off x="0" y="429978"/>
          <a:ext cx="2501215" cy="61487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6 дней и 25 минут</a:t>
          </a:r>
          <a:endParaRPr lang="ru-RU" sz="1400" b="1" kern="1200" dirty="0"/>
        </a:p>
      </dsp:txBody>
      <dsp:txXfrm>
        <a:off x="0" y="429978"/>
        <a:ext cx="2501215" cy="6148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17BFB-D43C-4248-AFB3-588E5F05F755}">
      <dsp:nvSpPr>
        <dsp:cNvPr id="0" name=""/>
        <dsp:cNvSpPr/>
      </dsp:nvSpPr>
      <dsp:spPr>
        <a:xfrm>
          <a:off x="0" y="0"/>
          <a:ext cx="2501215" cy="40320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Общее время процесса</a:t>
          </a:r>
          <a:endParaRPr lang="ru-RU" sz="1400" kern="1200" dirty="0"/>
        </a:p>
      </dsp:txBody>
      <dsp:txXfrm>
        <a:off x="0" y="0"/>
        <a:ext cx="2501215" cy="403200"/>
      </dsp:txXfrm>
    </dsp:sp>
    <dsp:sp modelId="{54B3EBB5-9BA3-4FBE-9322-9BC5180253A0}">
      <dsp:nvSpPr>
        <dsp:cNvPr id="0" name=""/>
        <dsp:cNvSpPr/>
      </dsp:nvSpPr>
      <dsp:spPr>
        <a:xfrm>
          <a:off x="0" y="429978"/>
          <a:ext cx="2501215" cy="614879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10 минут</a:t>
          </a:r>
          <a:endParaRPr lang="ru-RU" sz="1400" b="1" kern="1200" dirty="0"/>
        </a:p>
      </dsp:txBody>
      <dsp:txXfrm>
        <a:off x="0" y="429978"/>
        <a:ext cx="2501215" cy="6148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C17BFB-D43C-4248-AFB3-588E5F05F755}">
      <dsp:nvSpPr>
        <dsp:cNvPr id="0" name=""/>
        <dsp:cNvSpPr/>
      </dsp:nvSpPr>
      <dsp:spPr>
        <a:xfrm>
          <a:off x="0" y="0"/>
          <a:ext cx="2501215" cy="40320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Общее время процесса</a:t>
          </a:r>
          <a:endParaRPr lang="ru-RU" sz="1400" kern="1200" dirty="0"/>
        </a:p>
      </dsp:txBody>
      <dsp:txXfrm>
        <a:off x="0" y="0"/>
        <a:ext cx="2501215" cy="403200"/>
      </dsp:txXfrm>
    </dsp:sp>
    <dsp:sp modelId="{54B3EBB5-9BA3-4FBE-9322-9BC5180253A0}">
      <dsp:nvSpPr>
        <dsp:cNvPr id="0" name=""/>
        <dsp:cNvSpPr/>
      </dsp:nvSpPr>
      <dsp:spPr>
        <a:xfrm>
          <a:off x="0" y="429978"/>
          <a:ext cx="2501215" cy="614879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5 минут</a:t>
          </a:r>
          <a:endParaRPr lang="ru-RU" sz="1400" b="1" kern="1200" dirty="0"/>
        </a:p>
      </dsp:txBody>
      <dsp:txXfrm>
        <a:off x="0" y="429978"/>
        <a:ext cx="2501215" cy="61487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96499B-6F2A-4EC8-AF13-3F3A2F6CE6D5}">
      <dsp:nvSpPr>
        <dsp:cNvPr id="0" name=""/>
        <dsp:cNvSpPr/>
      </dsp:nvSpPr>
      <dsp:spPr>
        <a:xfrm>
          <a:off x="0" y="17018"/>
          <a:ext cx="3524478" cy="37885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РЕАЛИЗОВАНО</a:t>
          </a:r>
          <a:endParaRPr lang="ru-RU" sz="1600" b="1" kern="1200" dirty="0"/>
        </a:p>
      </dsp:txBody>
      <dsp:txXfrm>
        <a:off x="0" y="17018"/>
        <a:ext cx="3524478" cy="378855"/>
      </dsp:txXfrm>
    </dsp:sp>
    <dsp:sp modelId="{1DD32EDD-CE17-450F-9217-54E2DF4902B3}">
      <dsp:nvSpPr>
        <dsp:cNvPr id="0" name=""/>
        <dsp:cNvSpPr/>
      </dsp:nvSpPr>
      <dsp:spPr>
        <a:xfrm>
          <a:off x="0" y="395873"/>
          <a:ext cx="3524478" cy="95526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0" kern="120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Обеспечена возможность физическим и юридическим лицам получать информацию о задолженности по арендной плате </a:t>
          </a:r>
          <a:r>
            <a:rPr lang="ru-RU" sz="1200" b="1" kern="120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в электронной форме на сайте </a:t>
          </a:r>
          <a:r>
            <a:rPr lang="ru-RU" sz="1200" b="0" kern="120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Управления </a:t>
          </a:r>
          <a:r>
            <a:rPr lang="en-US" sz="1200" b="0" kern="120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  <a:hlinkClick xmlns:r="http://schemas.openxmlformats.org/officeDocument/2006/relationships" r:id="rId1"/>
            </a:rPr>
            <a:t>https://</a:t>
          </a:r>
          <a:r>
            <a:rPr lang="ru-RU" sz="1200" b="0" kern="1200" baseline="0" dirty="0" err="1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  <a:hlinkClick xmlns:r="http://schemas.openxmlformats.org/officeDocument/2006/relationships" r:id="rId1"/>
            </a:rPr>
            <a:t>имущество.зато-северск.рф</a:t>
          </a:r>
          <a:r>
            <a:rPr lang="ru-RU" sz="1200" b="0" kern="120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  <a:hlinkClick xmlns:r="http://schemas.openxmlformats.org/officeDocument/2006/relationships" r:id="rId1"/>
            </a:rPr>
            <a:t>/</a:t>
          </a:r>
          <a:r>
            <a:rPr lang="ru-RU" sz="1200" b="0" kern="1200" baseline="0" dirty="0" smtClean="0"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endParaRPr lang="ru-RU" sz="1200" b="0" kern="1200" baseline="0" dirty="0">
            <a:effectLst/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0" y="395873"/>
        <a:ext cx="3524478" cy="9552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9DC2F-3273-4E45-9531-27A037F063A9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2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FF093-9761-4A20-8082-ADAD0A3F80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045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262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012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0122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012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0122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9544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004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004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004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0555-80A6-4EA4-B782-C1BF0674BD3C}" type="datetime1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6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79F7-D267-42AB-A0B2-A087AEC085FB}" type="datetime1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251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D5678-217B-41C8-B02F-93B28CC33411}" type="datetime1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536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4BF1-EA1D-4B7E-8C9D-6C7FC4B5B5EB}" type="datetime1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74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07A3-CD50-4FD5-A63B-59F5E479211E}" type="datetime1">
              <a:rPr lang="ru-RU" smtClean="0"/>
              <a:t>28.04.2026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45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3183-0FAE-40DF-978D-2754880899FA}" type="datetime1">
              <a:rPr lang="ru-RU" smtClean="0"/>
              <a:t>28.04.2026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045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61CA0-BD3A-458B-8D43-B09F44080A6D}" type="datetime1">
              <a:rPr lang="ru-RU" smtClean="0"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25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F020-9960-49EA-B3B6-00AACA667684}" type="datetime1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418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91A73-A1F2-4C5B-B9A8-30A8B9728AFF}" type="datetime1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014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02ED9-6D79-4AD6-B9AE-0819996C6672}" type="datetime1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195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FE9F5-E8B2-46C7-BC4E-76A503D06721}" type="datetime1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77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54FCA-6F55-4B76-A207-350692DAD3DD}" type="datetime1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11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8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4.jpeg"/><Relationship Id="rId10" Type="http://schemas.microsoft.com/office/2007/relationships/diagramDrawing" Target="../diagrams/drawing1.xml"/><Relationship Id="rId4" Type="http://schemas.openxmlformats.org/officeDocument/2006/relationships/image" Target="../media/image9.png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diagramColors" Target="../diagrams/colors2.xml"/><Relationship Id="rId5" Type="http://schemas.openxmlformats.org/officeDocument/2006/relationships/image" Target="../media/image4.jpe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9.png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diagramColors" Target="../diagrams/colors3.xml"/><Relationship Id="rId5" Type="http://schemas.openxmlformats.org/officeDocument/2006/relationships/image" Target="../media/image4.jpeg"/><Relationship Id="rId10" Type="http://schemas.openxmlformats.org/officeDocument/2006/relationships/diagramQuickStyle" Target="../diagrams/quickStyle3.xml"/><Relationship Id="rId4" Type="http://schemas.openxmlformats.org/officeDocument/2006/relationships/image" Target="../media/image9.png"/><Relationship Id="rId9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io2.zato-seversk.ru/la/" TargetMode="External"/><Relationship Id="rId11" Type="http://schemas.openxmlformats.org/officeDocument/2006/relationships/diagramColors" Target="../diagrams/colors4.xml"/><Relationship Id="rId5" Type="http://schemas.openxmlformats.org/officeDocument/2006/relationships/image" Target="../media/image4.jpeg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image" Target="../media/image9.png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&#1080;&#1084;&#1091;&#1097;&#1077;&#1089;&#1090;&#1074;&#1086;.&#1079;&#1072;&#1090;&#1086;-&#1089;&#1077;&#1074;&#1077;&#1088;&#1089;&#1082;.&#1088;&#1092;/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4.jpeg"/><Relationship Id="rId4" Type="http://schemas.openxmlformats.org/officeDocument/2006/relationships/image" Target="../media/image9.png"/><Relationship Id="rId9" Type="http://schemas.openxmlformats.org/officeDocument/2006/relationships/hyperlink" Target="http://uio2.zato-seversk.ru/la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4.jpe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image" Target="../media/image8.png"/><Relationship Id="rId7" Type="http://schemas.openxmlformats.org/officeDocument/2006/relationships/diagramLayout" Target="../diagrams/layout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6.xml"/><Relationship Id="rId11" Type="http://schemas.openxmlformats.org/officeDocument/2006/relationships/image" Target="../media/image13.png"/><Relationship Id="rId5" Type="http://schemas.openxmlformats.org/officeDocument/2006/relationships/image" Target="../media/image4.jpeg"/><Relationship Id="rId10" Type="http://schemas.microsoft.com/office/2007/relationships/diagramDrawing" Target="../diagrams/drawing6.xml"/><Relationship Id="rId4" Type="http://schemas.openxmlformats.org/officeDocument/2006/relationships/image" Target="../media/image9.png"/><Relationship Id="rId9" Type="http://schemas.openxmlformats.org/officeDocument/2006/relationships/diagramColors" Target="../diagrams/colors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gradFill flip="none" rotWithShape="1">
            <a:gsLst>
              <a:gs pos="0">
                <a:srgbClr val="F9B400"/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6" y="540005"/>
            <a:ext cx="6858001" cy="5777994"/>
          </a:xfrm>
          <a:prstGeom prst="rtTriangle">
            <a:avLst/>
          </a:prstGeom>
          <a:gradFill flip="none" rotWithShape="1">
            <a:gsLst>
              <a:gs pos="0">
                <a:srgbClr val="E74106"/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9633432" y="5090932"/>
            <a:ext cx="2558568" cy="17728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992" y="5589240"/>
            <a:ext cx="1954467" cy="5689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370" y="5234290"/>
            <a:ext cx="1284989" cy="13857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4141533" y="5292796"/>
            <a:ext cx="1296144" cy="1268760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1209094" y="1209092"/>
            <a:ext cx="6858001" cy="4439818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9264352" y="421462"/>
            <a:ext cx="1017328" cy="10081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421462"/>
            <a:ext cx="905985" cy="1104438"/>
          </a:xfrm>
          <a:prstGeom prst="rect">
            <a:avLst/>
          </a:prstGeom>
        </p:spPr>
      </p:pic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>
          <a:xfrm>
            <a:off x="9087032" y="6261591"/>
            <a:ext cx="2844800" cy="365125"/>
          </a:xfrm>
        </p:spPr>
        <p:txBody>
          <a:bodyPr/>
          <a:lstStyle/>
          <a:p>
            <a:fld id="{BDB73AAF-9B73-427B-9824-A0989AA7157C}" type="slidenum">
              <a:rPr lang="ru-RU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696072" y="2060848"/>
            <a:ext cx="813883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2800" b="1" dirty="0" smtClean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</a:t>
            </a:r>
          </a:p>
          <a:p>
            <a:pPr algn="r" fontAlgn="base"/>
            <a:r>
              <a:rPr lang="ru-RU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информирования </a:t>
            </a:r>
            <a:r>
              <a:rPr lang="ru-RU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физических </a:t>
            </a:r>
            <a:r>
              <a:rPr lang="ru-RU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и </a:t>
            </a:r>
            <a:r>
              <a:rPr lang="ru-RU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юридических лиц о задолженности </a:t>
            </a:r>
            <a:r>
              <a:rPr lang="ru-RU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по </a:t>
            </a:r>
            <a:r>
              <a:rPr lang="ru-RU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договорам аренды земельных участков и (или) муниципального имущества</a:t>
            </a:r>
          </a:p>
        </p:txBody>
      </p:sp>
    </p:spTree>
    <p:extLst>
      <p:ext uri="{BB962C8B-B14F-4D97-AF65-F5344CB8AC3E}">
        <p14:creationId xmlns:p14="http://schemas.microsoft.com/office/powerpoint/2010/main" val="1059888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2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01" y="44624"/>
            <a:ext cx="11639639" cy="680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31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59070" y="251561"/>
            <a:ext cx="8712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cap="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Обоснование выбора проекта</a:t>
            </a:r>
            <a:endParaRPr lang="ru-RU" sz="2000" b="1" cap="al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810407"/>
              </p:ext>
            </p:extLst>
          </p:nvPr>
        </p:nvGraphicFramePr>
        <p:xfrm>
          <a:off x="2423592" y="4509119"/>
          <a:ext cx="7632848" cy="179483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5722334"/>
                <a:gridCol w="1019087"/>
                <a:gridCol w="891427"/>
              </a:tblGrid>
              <a:tr h="4251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показателя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Текущее значение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Целевое значение</a:t>
                      </a:r>
                      <a:endParaRPr lang="ru-RU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2514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baseline="0" dirty="0" smtClean="0">
                          <a:effectLst/>
                        </a:rPr>
                        <a:t>Время протекания процесса получения информации о задолженности по арендной плате физическим лицом (гражданином)</a:t>
                      </a:r>
                      <a:endParaRPr lang="ru-RU" sz="1400" b="0" kern="1200" baseline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до 7 дней</a:t>
                      </a:r>
                      <a:endParaRPr lang="ru-RU" sz="14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5 минут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</a:tr>
              <a:tr h="42514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baseline="0" dirty="0" smtClean="0">
                          <a:effectLst/>
                        </a:rPr>
                        <a:t>Время протекания процесса получения информации о задолженности по арендной плате юридическим лицом (организацией)</a:t>
                      </a:r>
                      <a:endParaRPr lang="ru-RU" sz="1400" b="0" kern="1200" baseline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</a:rPr>
                        <a:t>до 20 дней</a:t>
                      </a:r>
                      <a:endParaRPr lang="ru-RU" sz="1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</a:rPr>
                        <a:t>10 минут</a:t>
                      </a:r>
                      <a:endParaRPr lang="ru-RU" sz="1400" b="1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</a:tr>
              <a:tr h="452761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kern="1200" baseline="0" dirty="0" smtClean="0">
                          <a:effectLst/>
                        </a:rPr>
                        <a:t>Количество обязательных очных  взаимодействий с Управлением для получения информации о задолженности по арендной плате</a:t>
                      </a:r>
                      <a:endParaRPr lang="ru-RU" sz="1400" b="0" kern="1200" baseline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effectLst/>
                        </a:rPr>
                        <a:t>От 1 до 2</a:t>
                      </a:r>
                      <a:endParaRPr lang="ru-RU" sz="1400" b="1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 smtClean="0">
                          <a:effectLst/>
                        </a:rPr>
                        <a:t>0</a:t>
                      </a:r>
                      <a:endParaRPr lang="ru-RU" sz="1400" b="1" kern="1200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/>
                </a:tc>
              </a:tr>
            </a:tbl>
          </a:graphicData>
        </a:graphic>
      </p:graphicFrame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06078238"/>
              </p:ext>
            </p:extLst>
          </p:nvPr>
        </p:nvGraphicFramePr>
        <p:xfrm>
          <a:off x="2032000" y="719667"/>
          <a:ext cx="8128000" cy="3645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404714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4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59070" y="251561"/>
            <a:ext cx="8712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Карта </a:t>
            </a:r>
            <a:r>
              <a:rPr lang="ru-RU" sz="2000" b="1" cap="all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текущего состояния процесса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91489" y="857494"/>
            <a:ext cx="13846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/>
                </a:solidFill>
              </a:rPr>
              <a:t>ОРГАНИЗАЦИИ</a:t>
            </a:r>
            <a:endParaRPr lang="ru-RU" sz="1400" b="1" dirty="0">
              <a:solidFill>
                <a:schemeClr val="tx2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1593453" y="1171871"/>
            <a:ext cx="10175818" cy="4201753"/>
            <a:chOff x="1601345" y="1408167"/>
            <a:chExt cx="10175818" cy="4201753"/>
          </a:xfrm>
        </p:grpSpPr>
        <p:sp>
          <p:nvSpPr>
            <p:cNvPr id="146" name="TextBox 145"/>
            <p:cNvSpPr txBox="1"/>
            <p:nvPr/>
          </p:nvSpPr>
          <p:spPr>
            <a:xfrm>
              <a:off x="1672758" y="4752439"/>
              <a:ext cx="13846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tx2"/>
                  </a:solidFill>
                </a:rPr>
                <a:t>Граждане</a:t>
              </a:r>
              <a:endParaRPr lang="ru-RU" sz="1400" b="1" dirty="0">
                <a:solidFill>
                  <a:schemeClr val="tx2"/>
                </a:solidFill>
              </a:endParaRPr>
            </a:p>
          </p:txBody>
        </p:sp>
        <p:sp>
          <p:nvSpPr>
            <p:cNvPr id="73" name="Rectangle 129"/>
            <p:cNvSpPr/>
            <p:nvPr/>
          </p:nvSpPr>
          <p:spPr>
            <a:xfrm>
              <a:off x="1644654" y="1679871"/>
              <a:ext cx="1423870" cy="83790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Подает заявление </a:t>
              </a: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 предоставлении информации о расчете арендной платы </a:t>
              </a: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 </a:t>
              </a: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канцелярию Управления</a:t>
              </a:r>
            </a:p>
          </p:txBody>
        </p:sp>
        <p:grpSp>
          <p:nvGrpSpPr>
            <p:cNvPr id="83" name="Группа 82"/>
            <p:cNvGrpSpPr/>
            <p:nvPr/>
          </p:nvGrpSpPr>
          <p:grpSpPr>
            <a:xfrm>
              <a:off x="8564321" y="1408167"/>
              <a:ext cx="1351476" cy="989361"/>
              <a:chOff x="8702884" y="990051"/>
              <a:chExt cx="1404224" cy="1042801"/>
            </a:xfrm>
          </p:grpSpPr>
          <p:sp>
            <p:nvSpPr>
              <p:cNvPr id="392" name="Rectangle 209"/>
              <p:cNvSpPr/>
              <p:nvPr/>
            </p:nvSpPr>
            <p:spPr>
              <a:xfrm>
                <a:off x="8702886" y="1254002"/>
                <a:ext cx="1404222" cy="77885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</a:pP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Передает документы </a:t>
                </a: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на исполнение </a:t>
                </a: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специалисту </a:t>
                </a:r>
              </a:p>
              <a:p>
                <a:pPr>
                  <a:lnSpc>
                    <a:spcPct val="107000"/>
                  </a:lnSpc>
                </a:pPr>
                <a:r>
                  <a:rPr lang="ru-RU" sz="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5 минут</a:t>
                </a:r>
                <a:endPara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</a:pPr>
                <a:endPara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93" name="Rectangle 41"/>
              <p:cNvSpPr txBox="1">
                <a:spLocks/>
              </p:cNvSpPr>
              <p:nvPr/>
            </p:nvSpPr>
            <p:spPr>
              <a:xfrm>
                <a:off x="8702884" y="990051"/>
                <a:ext cx="1404224" cy="265789"/>
              </a:xfrm>
              <a:prstGeom prst="rect">
                <a:avLst/>
              </a:prstGeom>
              <a:solidFill>
                <a:srgbClr val="F79C4C"/>
              </a:solidFill>
              <a:ln>
                <a:solidFill>
                  <a:schemeClr val="accent6">
                    <a:lumMod val="75000"/>
                  </a:schemeClr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ru-RU" dirty="0" smtClean="0">
                    <a:solidFill>
                      <a:schemeClr val="tx1"/>
                    </a:solidFill>
                  </a:rPr>
                  <a:t>Начальник профильного отдела</a:t>
                </a:r>
                <a:endParaRPr lang="ru-RU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4" name="Rectangle 209"/>
            <p:cNvSpPr/>
            <p:nvPr/>
          </p:nvSpPr>
          <p:spPr>
            <a:xfrm>
              <a:off x="5115163" y="1670448"/>
              <a:ext cx="1398988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Выносит резолюцию в </a:t>
              </a: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СЭД для исполнения  профильному </a:t>
              </a: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отделу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1 минута</a:t>
              </a:r>
              <a:endParaRPr lang="ru-RU" sz="8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5" name="Rectangle 41"/>
            <p:cNvSpPr txBox="1">
              <a:spLocks/>
            </p:cNvSpPr>
            <p:nvPr/>
          </p:nvSpPr>
          <p:spPr>
            <a:xfrm>
              <a:off x="5115163" y="1413100"/>
              <a:ext cx="1398988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 smtClean="0">
                  <a:solidFill>
                    <a:schemeClr val="tx1"/>
                  </a:solidFill>
                </a:rPr>
                <a:t>Начальник Управления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cxnSp>
          <p:nvCxnSpPr>
            <p:cNvPr id="86" name="Прямая со стрелкой 85"/>
            <p:cNvCxnSpPr/>
            <p:nvPr/>
          </p:nvCxnSpPr>
          <p:spPr>
            <a:xfrm>
              <a:off x="3103900" y="2198116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Блок-схема: процесс 92"/>
            <p:cNvSpPr/>
            <p:nvPr/>
          </p:nvSpPr>
          <p:spPr>
            <a:xfrm>
              <a:off x="5114884" y="2375797"/>
              <a:ext cx="1399267" cy="403426"/>
            </a:xfrm>
            <a:prstGeom prst="flowChartProcess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Выносит резолюцию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бумажном </a:t>
              </a:r>
              <a:endPara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</a:pP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1 минута</a:t>
              </a:r>
              <a:endParaRPr lang="ru-RU" sz="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95" name="Rectangle 209"/>
            <p:cNvSpPr/>
            <p:nvPr/>
          </p:nvSpPr>
          <p:spPr>
            <a:xfrm>
              <a:off x="6841339" y="1671369"/>
              <a:ext cx="1398988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Передает документы на бумажном носителе на исполнение в профильный 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  <a:endParaRPr lang="ru-RU" sz="8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96" name="Rectangle 41"/>
            <p:cNvSpPr txBox="1">
              <a:spLocks/>
            </p:cNvSpPr>
            <p:nvPr/>
          </p:nvSpPr>
          <p:spPr>
            <a:xfrm>
              <a:off x="6841339" y="1414021"/>
              <a:ext cx="1398988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Секретарь Управления</a:t>
              </a:r>
            </a:p>
          </p:txBody>
        </p:sp>
        <p:pic>
          <p:nvPicPr>
            <p:cNvPr id="98" name="Рисунок 9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006815" y="2115903"/>
              <a:ext cx="218614" cy="2334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00" name="Рисунок 9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678538" y="2141189"/>
              <a:ext cx="218614" cy="2334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grpSp>
          <p:nvGrpSpPr>
            <p:cNvPr id="101" name="Группа 100"/>
            <p:cNvGrpSpPr/>
            <p:nvPr/>
          </p:nvGrpSpPr>
          <p:grpSpPr>
            <a:xfrm>
              <a:off x="10245494" y="1408167"/>
              <a:ext cx="1351476" cy="989361"/>
              <a:chOff x="8702884" y="990051"/>
              <a:chExt cx="1404224" cy="1042801"/>
            </a:xfrm>
          </p:grpSpPr>
          <p:sp>
            <p:nvSpPr>
              <p:cNvPr id="332" name="Rectangle 209"/>
              <p:cNvSpPr/>
              <p:nvPr/>
            </p:nvSpPr>
            <p:spPr>
              <a:xfrm>
                <a:off x="8702886" y="1254002"/>
                <a:ext cx="1404222" cy="77885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</a:pP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Готовит расчет арендной платы</a:t>
                </a:r>
              </a:p>
              <a:p>
                <a:pPr>
                  <a:lnSpc>
                    <a:spcPct val="107000"/>
                  </a:lnSpc>
                </a:pPr>
                <a:r>
                  <a:rPr lang="ru-RU" sz="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15 минут</a:t>
                </a:r>
                <a:endPara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</a:pPr>
                <a:endPara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</a:pPr>
                <a:endPara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33" name="Rectangle 41"/>
              <p:cNvSpPr txBox="1">
                <a:spLocks/>
              </p:cNvSpPr>
              <p:nvPr/>
            </p:nvSpPr>
            <p:spPr>
              <a:xfrm>
                <a:off x="8702884" y="990051"/>
                <a:ext cx="1404224" cy="265789"/>
              </a:xfrm>
              <a:prstGeom prst="rect">
                <a:avLst/>
              </a:prstGeom>
              <a:solidFill>
                <a:srgbClr val="F79C4C"/>
              </a:solidFill>
              <a:ln>
                <a:solidFill>
                  <a:schemeClr val="accent6">
                    <a:lumMod val="75000"/>
                  </a:schemeClr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ru-RU" dirty="0" smtClean="0">
                    <a:solidFill>
                      <a:schemeClr val="tx1"/>
                    </a:solidFill>
                  </a:rPr>
                  <a:t>Специалист профильного отдела</a:t>
                </a:r>
                <a:endParaRPr lang="ru-RU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5" name="Группа 104"/>
            <p:cNvGrpSpPr/>
            <p:nvPr/>
          </p:nvGrpSpPr>
          <p:grpSpPr>
            <a:xfrm>
              <a:off x="11312793" y="2426667"/>
              <a:ext cx="464370" cy="513645"/>
              <a:chOff x="11540063" y="1974437"/>
              <a:chExt cx="482494" cy="384175"/>
            </a:xfrm>
          </p:grpSpPr>
          <p:sp>
            <p:nvSpPr>
              <p:cNvPr id="328" name="Выгнутая вверх стрелка 100"/>
              <p:cNvSpPr>
                <a:spLocks noChangeArrowheads="1"/>
              </p:cNvSpPr>
              <p:nvPr/>
            </p:nvSpPr>
            <p:spPr bwMode="auto">
              <a:xfrm rot="5400000" flipH="1">
                <a:off x="11679580" y="2080800"/>
                <a:ext cx="384175" cy="171450"/>
              </a:xfrm>
              <a:prstGeom prst="curvedDownArrow">
                <a:avLst>
                  <a:gd name="adj1" fmla="val 53591"/>
                  <a:gd name="adj2" fmla="val 100398"/>
                  <a:gd name="adj3" fmla="val 62625"/>
                </a:avLst>
              </a:prstGeom>
              <a:solidFill>
                <a:srgbClr val="F5A2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329" name="Прямоугольник 328"/>
              <p:cNvSpPr/>
              <p:nvPr/>
            </p:nvSpPr>
            <p:spPr>
              <a:xfrm>
                <a:off x="11540063" y="2062707"/>
                <a:ext cx="482494" cy="195665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 smtClean="0"/>
                  <a:t>1%</a:t>
                </a:r>
                <a:endParaRPr lang="ru-RU" sz="900" b="1" dirty="0"/>
              </a:p>
            </p:txBody>
          </p:sp>
        </p:grpSp>
        <p:grpSp>
          <p:nvGrpSpPr>
            <p:cNvPr id="163" name="Группа 162"/>
            <p:cNvGrpSpPr/>
            <p:nvPr/>
          </p:nvGrpSpPr>
          <p:grpSpPr>
            <a:xfrm>
              <a:off x="3402774" y="2970867"/>
              <a:ext cx="1382358" cy="1152025"/>
              <a:chOff x="3502291" y="2517706"/>
              <a:chExt cx="1436311" cy="1214251"/>
            </a:xfrm>
          </p:grpSpPr>
          <p:grpSp>
            <p:nvGrpSpPr>
              <p:cNvPr id="314" name="Группа 313"/>
              <p:cNvGrpSpPr/>
              <p:nvPr/>
            </p:nvGrpSpPr>
            <p:grpSpPr>
              <a:xfrm>
                <a:off x="3505576" y="2517706"/>
                <a:ext cx="1433026" cy="780335"/>
                <a:chOff x="8674082" y="953962"/>
                <a:chExt cx="1433026" cy="780335"/>
              </a:xfrm>
            </p:grpSpPr>
            <p:sp>
              <p:nvSpPr>
                <p:cNvPr id="316" name="Rectangle 209"/>
                <p:cNvSpPr/>
                <p:nvPr/>
              </p:nvSpPr>
              <p:spPr>
                <a:xfrm>
                  <a:off x="8674084" y="1217913"/>
                  <a:ext cx="1433024" cy="516384"/>
                </a:xfrm>
                <a:prstGeom prst="rect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1">
                  <a:schemeClr val="accent4"/>
                </a:lnRef>
                <a:fillRef idx="3">
                  <a:schemeClr val="accent4"/>
                </a:fillRef>
                <a:effectRef idx="2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07000"/>
                    </a:lnSpc>
                  </a:pPr>
                  <a:r>
                    <a:rPr lang="ru-RU" sz="800" dirty="0" smtClean="0">
                      <a:solidFill>
                        <a:srgbClr val="000000"/>
                      </a:solidFill>
                      <a:latin typeface="Arial" panose="020B0604020202020204" pitchFamily="34" charset="0"/>
                      <a:ea typeface="Calibri"/>
                      <a:cs typeface="Arial" panose="020B0604020202020204" pitchFamily="34" charset="0"/>
                    </a:rPr>
                    <a:t>Подписывает письмо в СЭД</a:t>
                  </a:r>
                </a:p>
                <a:p>
                  <a:pPr>
                    <a:lnSpc>
                      <a:spcPct val="107000"/>
                    </a:lnSpc>
                  </a:pPr>
                  <a:r>
                    <a:rPr lang="ru-RU" sz="800" b="1" dirty="0" smtClean="0">
                      <a:solidFill>
                        <a:srgbClr val="FF0000"/>
                      </a:solidFill>
                      <a:latin typeface="Arial" panose="020B0604020202020204" pitchFamily="34" charset="0"/>
                      <a:ea typeface="Calibri"/>
                      <a:cs typeface="Arial" panose="020B0604020202020204" pitchFamily="34" charset="0"/>
                    </a:rPr>
                    <a:t>5 </a:t>
                  </a:r>
                  <a:r>
                    <a:rPr lang="ru-RU" sz="800" b="1" dirty="0">
                      <a:solidFill>
                        <a:srgbClr val="FF0000"/>
                      </a:solidFill>
                      <a:latin typeface="Arial" panose="020B0604020202020204" pitchFamily="34" charset="0"/>
                      <a:ea typeface="Calibri"/>
                      <a:cs typeface="Arial" panose="020B0604020202020204" pitchFamily="34" charset="0"/>
                    </a:rPr>
                    <a:t>минут</a:t>
                  </a:r>
                  <a:endPara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17" name="Rectangle 41"/>
                <p:cNvSpPr txBox="1">
                  <a:spLocks/>
                </p:cNvSpPr>
                <p:nvPr/>
              </p:nvSpPr>
              <p:spPr>
                <a:xfrm>
                  <a:off x="8674082" y="953962"/>
                  <a:ext cx="1433026" cy="265789"/>
                </a:xfrm>
                <a:prstGeom prst="rect">
                  <a:avLst/>
                </a:prstGeom>
                <a:solidFill>
                  <a:srgbClr val="F79C4C"/>
                </a:solidFill>
                <a:ln>
                  <a:solidFill>
                    <a:schemeClr val="accent6">
                      <a:lumMod val="75000"/>
                    </a:schemeClr>
                  </a:solidFill>
                  <a:headEnd/>
                  <a:tailEnd/>
                </a:ln>
                <a:extLst/>
              </p:spPr>
              <p:style>
                <a:lnRef idx="1">
                  <a:schemeClr val="accent3"/>
                </a:lnRef>
                <a:fillRef idx="1001">
                  <a:schemeClr val="lt2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vert="horz" wrap="square" lIns="72000" tIns="36000" rIns="36000" bIns="36000" numCol="1" anchor="ctr" anchorCtr="0" compatLnSpc="1">
                  <a:prstTxWarp prst="textNoShape">
                    <a:avLst/>
                  </a:prstTxWarp>
                  <a:noAutofit/>
                </a:bodyPr>
                <a:lstStyle>
                  <a:defPPr marR="0" lvl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defPPr>
                  <a:lvl1pPr marL="0" indent="0" algn="ctr" defTabSz="895350" eaLnBrk="1" hangingPunct="1">
                    <a:buClr>
                      <a:schemeClr val="tx2"/>
                    </a:buClr>
                    <a:defRPr sz="700" b="1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193675" indent="-192088" defTabSz="895350" eaLnBrk="1" hangingPunct="1">
                    <a:buClr>
                      <a:schemeClr val="tx2"/>
                    </a:buClr>
                    <a:buSzPct val="125000"/>
                    <a:buFont typeface="Arial" charset="0"/>
                    <a:buChar char="▪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457200" indent="-261938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–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614363" indent="-155575" defTabSz="895350" eaLnBrk="1" hangingPunct="1">
                    <a:buClr>
                      <a:schemeClr val="tx2"/>
                    </a:buClr>
                    <a:buSzPct val="120000"/>
                    <a:buFont typeface="Arial" charset="0"/>
                    <a:buChar char="▫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749808" indent="-130175" defTabSz="895350" eaLnBrk="1" hangingPunct="1"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749808" indent="-130175" defTabSz="895350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2"/>
                    </a:buClr>
                    <a:buSzPct val="89000"/>
                    <a:buFont typeface="Arial" charset="0"/>
                    <a:buChar char="-"/>
                    <a:defRPr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dirty="0" smtClean="0">
                      <a:solidFill>
                        <a:schemeClr val="tx1"/>
                      </a:solidFill>
                    </a:rPr>
                    <a:t>Начальник Управления</a:t>
                  </a:r>
                  <a:endParaRPr lang="ru-RU" dirty="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315" name="Блок-схема: процесс 314"/>
              <p:cNvSpPr/>
              <p:nvPr/>
            </p:nvSpPr>
            <p:spPr>
              <a:xfrm>
                <a:off x="3502291" y="3298040"/>
                <a:ext cx="1436311" cy="433917"/>
              </a:xfrm>
              <a:prstGeom prst="flowChartProcess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7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Подписывает письмо и расчет </a:t>
                </a:r>
                <a:r>
                  <a:rPr lang="ru-RU" sz="700" dirty="0" smtClean="0">
                    <a:effectLst/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на </a:t>
                </a:r>
                <a:r>
                  <a:rPr lang="ru-RU" sz="700" dirty="0">
                    <a:effectLst/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бумажном </a:t>
                </a:r>
                <a:r>
                  <a:rPr lang="ru-RU" sz="700" dirty="0" smtClean="0">
                    <a:effectLst/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носителе – </a:t>
                </a:r>
                <a:r>
                  <a:rPr lang="ru-RU" sz="700" b="1" dirty="0" smtClean="0">
                    <a:solidFill>
                      <a:srgbClr val="FF0000"/>
                    </a:solidFill>
                    <a:effectLst/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5 минут</a:t>
                </a:r>
                <a:endParaRPr lang="ru-RU" sz="7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71" name="Группа 170"/>
            <p:cNvGrpSpPr/>
            <p:nvPr/>
          </p:nvGrpSpPr>
          <p:grpSpPr>
            <a:xfrm>
              <a:off x="1601345" y="4770167"/>
              <a:ext cx="1456015" cy="839753"/>
              <a:chOff x="1887947" y="2626683"/>
              <a:chExt cx="1512843" cy="885112"/>
            </a:xfrm>
          </p:grpSpPr>
          <p:sp>
            <p:nvSpPr>
              <p:cNvPr id="249" name="Rectangle 139"/>
              <p:cNvSpPr/>
              <p:nvPr/>
            </p:nvSpPr>
            <p:spPr>
              <a:xfrm>
                <a:off x="1896285" y="2896444"/>
                <a:ext cx="1504505" cy="61535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</a:pP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Передает подписанные документы исполнителю</a:t>
                </a:r>
              </a:p>
              <a:p>
                <a:pPr>
                  <a:lnSpc>
                    <a:spcPct val="107000"/>
                  </a:lnSpc>
                </a:pPr>
                <a:r>
                  <a:rPr lang="ru-RU" sz="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5 минут</a:t>
                </a:r>
                <a:endPara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50" name="Rectangle 41"/>
              <p:cNvSpPr txBox="1">
                <a:spLocks/>
              </p:cNvSpPr>
              <p:nvPr/>
            </p:nvSpPr>
            <p:spPr>
              <a:xfrm>
                <a:off x="1887947" y="2626683"/>
                <a:ext cx="1512843" cy="271245"/>
              </a:xfrm>
              <a:prstGeom prst="rect">
                <a:avLst/>
              </a:prstGeom>
              <a:solidFill>
                <a:srgbClr val="F79C4C"/>
              </a:solidFill>
              <a:ln>
                <a:solidFill>
                  <a:schemeClr val="accent6">
                    <a:lumMod val="75000"/>
                  </a:schemeClr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ru-RU" sz="800" dirty="0">
                  <a:solidFill>
                    <a:schemeClr val="tx1"/>
                  </a:solidFill>
                </a:endParaRPr>
              </a:p>
              <a:p>
                <a:r>
                  <a:rPr lang="ru-RU" dirty="0" smtClean="0">
                    <a:solidFill>
                      <a:schemeClr val="tx1"/>
                    </a:solidFill>
                  </a:rPr>
                  <a:t>Секретарь Управления</a:t>
                </a:r>
                <a:endParaRPr lang="ru-RU" dirty="0">
                  <a:solidFill>
                    <a:schemeClr val="tx1"/>
                  </a:solidFill>
                </a:endParaRPr>
              </a:p>
              <a:p>
                <a:endParaRPr lang="ru-RU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4" name="Группа 173"/>
            <p:cNvGrpSpPr/>
            <p:nvPr/>
          </p:nvGrpSpPr>
          <p:grpSpPr>
            <a:xfrm>
              <a:off x="3381055" y="4764798"/>
              <a:ext cx="1351476" cy="840435"/>
              <a:chOff x="8702884" y="1073028"/>
              <a:chExt cx="1404224" cy="885831"/>
            </a:xfrm>
          </p:grpSpPr>
          <p:sp>
            <p:nvSpPr>
              <p:cNvPr id="232" name="Rectangle 209"/>
              <p:cNvSpPr/>
              <p:nvPr/>
            </p:nvSpPr>
            <p:spPr>
              <a:xfrm>
                <a:off x="8702886" y="1336980"/>
                <a:ext cx="1404222" cy="621879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</a:pP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Уведомляет заявителя </a:t>
                </a: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о готовности расчета по арендной </a:t>
                </a: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плате</a:t>
                </a:r>
              </a:p>
              <a:p>
                <a:pPr>
                  <a:lnSpc>
                    <a:spcPct val="107000"/>
                  </a:lnSpc>
                </a:pPr>
                <a:r>
                  <a:rPr lang="ru-RU" sz="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5 минут</a:t>
                </a:r>
                <a:endPara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33" name="Rectangle 41"/>
              <p:cNvSpPr txBox="1">
                <a:spLocks/>
              </p:cNvSpPr>
              <p:nvPr/>
            </p:nvSpPr>
            <p:spPr>
              <a:xfrm>
                <a:off x="8702884" y="1073028"/>
                <a:ext cx="1404224" cy="265789"/>
              </a:xfrm>
              <a:prstGeom prst="rect">
                <a:avLst/>
              </a:prstGeom>
              <a:solidFill>
                <a:srgbClr val="F79C4C"/>
              </a:solidFill>
              <a:ln>
                <a:solidFill>
                  <a:schemeClr val="accent6">
                    <a:lumMod val="75000"/>
                  </a:schemeClr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ru-RU" dirty="0" smtClean="0">
                    <a:solidFill>
                      <a:schemeClr val="tx1"/>
                    </a:solidFill>
                  </a:rPr>
                  <a:t>Специалист профильного отдела</a:t>
                </a:r>
                <a:endParaRPr lang="ru-RU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6" name="Группа 175"/>
            <p:cNvGrpSpPr/>
            <p:nvPr/>
          </p:nvGrpSpPr>
          <p:grpSpPr>
            <a:xfrm>
              <a:off x="5078288" y="4469966"/>
              <a:ext cx="1429811" cy="1127593"/>
              <a:chOff x="4871318" y="4574252"/>
              <a:chExt cx="1485617" cy="1188500"/>
            </a:xfrm>
          </p:grpSpPr>
          <p:sp>
            <p:nvSpPr>
              <p:cNvPr id="230" name="Rectangle 129"/>
              <p:cNvSpPr/>
              <p:nvPr/>
            </p:nvSpPr>
            <p:spPr>
              <a:xfrm>
                <a:off x="4877491" y="4871983"/>
                <a:ext cx="1479444" cy="890769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Получает расчет </a:t>
                </a: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арендной платы </a:t>
                </a: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выбранным </a:t>
                </a: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способом (нарочно, почта, электронная почта)</a:t>
                </a:r>
              </a:p>
            </p:txBody>
          </p:sp>
          <p:sp>
            <p:nvSpPr>
              <p:cNvPr id="231" name="Rectangle 41"/>
              <p:cNvSpPr txBox="1">
                <a:spLocks/>
              </p:cNvSpPr>
              <p:nvPr/>
            </p:nvSpPr>
            <p:spPr>
              <a:xfrm>
                <a:off x="4871318" y="4574252"/>
                <a:ext cx="1482834" cy="28103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/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9pPr>
              </a:lstStyle>
              <a:p>
                <a:r>
                  <a:rPr lang="ru-RU" sz="1000" dirty="0" smtClean="0">
                    <a:solidFill>
                      <a:schemeClr val="tx1"/>
                    </a:solidFill>
                  </a:rPr>
                  <a:t>Заявитель</a:t>
                </a:r>
                <a:endParaRPr lang="ru-RU" sz="1000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79" name="Picture 487" descr="http://images.ua.prom.st/120309036_w640_h2048_phone_512.png?PIMAGE_ID=120309036"/>
            <p:cNvPicPr/>
            <p:nvPr/>
          </p:nvPicPr>
          <p:blipFill>
            <a:blip r:embed="rId7" cstate="print">
              <a:duotone>
                <a:srgbClr val="1D6780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0295" y="5294899"/>
              <a:ext cx="232236" cy="22893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/>
          </p:spPr>
        </p:pic>
        <p:sp>
          <p:nvSpPr>
            <p:cNvPr id="213" name="Выгнутая вверх стрелка 100"/>
            <p:cNvSpPr>
              <a:spLocks noChangeArrowheads="1"/>
            </p:cNvSpPr>
            <p:nvPr/>
          </p:nvSpPr>
          <p:spPr bwMode="auto">
            <a:xfrm rot="10800000" flipH="1">
              <a:off x="4805153" y="4061930"/>
              <a:ext cx="4100290" cy="315507"/>
            </a:xfrm>
            <a:prstGeom prst="curvedDownArrow">
              <a:avLst>
                <a:gd name="adj1" fmla="val 53591"/>
                <a:gd name="adj2" fmla="val 100398"/>
                <a:gd name="adj3" fmla="val 30513"/>
              </a:avLst>
            </a:prstGeom>
            <a:solidFill>
              <a:srgbClr val="F5A2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394" name="Rectangle 209"/>
            <p:cNvSpPr/>
            <p:nvPr/>
          </p:nvSpPr>
          <p:spPr>
            <a:xfrm>
              <a:off x="3387472" y="1670446"/>
              <a:ext cx="1398988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Регистрирует документы в Системе электронного документооборота (СЭД) 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</a:p>
          </p:txBody>
        </p:sp>
        <p:sp>
          <p:nvSpPr>
            <p:cNvPr id="395" name="Rectangle 41"/>
            <p:cNvSpPr txBox="1">
              <a:spLocks/>
            </p:cNvSpPr>
            <p:nvPr/>
          </p:nvSpPr>
          <p:spPr>
            <a:xfrm>
              <a:off x="3387472" y="1413098"/>
              <a:ext cx="1398988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Делопроизводитель Управления</a:t>
              </a:r>
            </a:p>
          </p:txBody>
        </p:sp>
        <p:sp>
          <p:nvSpPr>
            <p:cNvPr id="396" name="Блок-схема: процесс 395"/>
            <p:cNvSpPr/>
            <p:nvPr/>
          </p:nvSpPr>
          <p:spPr>
            <a:xfrm>
              <a:off x="3387193" y="2375795"/>
              <a:ext cx="1399267" cy="403426"/>
            </a:xfrm>
            <a:prstGeom prst="flowChartProcess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Регистрирует документы на бумажном носителе 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</a:p>
          </p:txBody>
        </p:sp>
        <p:sp>
          <p:nvSpPr>
            <p:cNvPr id="397" name="Rectangle 209"/>
            <p:cNvSpPr/>
            <p:nvPr/>
          </p:nvSpPr>
          <p:spPr>
            <a:xfrm>
              <a:off x="1629006" y="3234822"/>
              <a:ext cx="1437377" cy="48464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Регистрирует документы в СЭД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1 минута</a:t>
              </a:r>
            </a:p>
          </p:txBody>
        </p:sp>
        <p:sp>
          <p:nvSpPr>
            <p:cNvPr id="398" name="Rectangle 41"/>
            <p:cNvSpPr txBox="1">
              <a:spLocks/>
            </p:cNvSpPr>
            <p:nvPr/>
          </p:nvSpPr>
          <p:spPr>
            <a:xfrm>
              <a:off x="1629006" y="2977473"/>
              <a:ext cx="1437377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Секретарь Управления</a:t>
              </a:r>
            </a:p>
          </p:txBody>
        </p:sp>
        <p:sp>
          <p:nvSpPr>
            <p:cNvPr id="399" name="Блок-схема: процесс 398"/>
            <p:cNvSpPr/>
            <p:nvPr/>
          </p:nvSpPr>
          <p:spPr>
            <a:xfrm>
              <a:off x="1621816" y="3719466"/>
              <a:ext cx="1437663" cy="403426"/>
            </a:xfrm>
            <a:prstGeom prst="flowChartProcess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  <a:prstDash val="soli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Регистрирует документы на бумажном носителе 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</a:p>
          </p:txBody>
        </p:sp>
        <p:grpSp>
          <p:nvGrpSpPr>
            <p:cNvPr id="415" name="Группа 414"/>
            <p:cNvGrpSpPr/>
            <p:nvPr/>
          </p:nvGrpSpPr>
          <p:grpSpPr>
            <a:xfrm>
              <a:off x="2969026" y="2596897"/>
              <a:ext cx="527761" cy="386843"/>
              <a:chOff x="2892128" y="6171491"/>
              <a:chExt cx="527761" cy="386843"/>
            </a:xfrm>
          </p:grpSpPr>
          <p:grpSp>
            <p:nvGrpSpPr>
              <p:cNvPr id="416" name="Группа 415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418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19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0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1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22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3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4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5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6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7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8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9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30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417" name="Прямоугольник 416"/>
              <p:cNvSpPr/>
              <p:nvPr/>
            </p:nvSpPr>
            <p:spPr>
              <a:xfrm>
                <a:off x="2892128" y="6310134"/>
                <a:ext cx="527761" cy="248200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 smtClean="0">
                    <a:solidFill>
                      <a:srgbClr val="FF0000"/>
                    </a:solidFill>
                  </a:rPr>
                  <a:t>3 дня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431" name="Группа 430"/>
            <p:cNvGrpSpPr/>
            <p:nvPr/>
          </p:nvGrpSpPr>
          <p:grpSpPr>
            <a:xfrm>
              <a:off x="4690822" y="2589648"/>
              <a:ext cx="624691" cy="400249"/>
              <a:chOff x="2892128" y="6171491"/>
              <a:chExt cx="624691" cy="400249"/>
            </a:xfrm>
          </p:grpSpPr>
          <p:grpSp>
            <p:nvGrpSpPr>
              <p:cNvPr id="432" name="Группа 431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434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5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6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7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38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39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40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41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42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43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44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45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46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433" name="Прямоугольник 432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447" name="Прямая со стрелкой 446"/>
            <p:cNvCxnSpPr/>
            <p:nvPr/>
          </p:nvCxnSpPr>
          <p:spPr>
            <a:xfrm>
              <a:off x="4834115" y="2205259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8" name="Прямая со стрелкой 447"/>
            <p:cNvCxnSpPr/>
            <p:nvPr/>
          </p:nvCxnSpPr>
          <p:spPr>
            <a:xfrm>
              <a:off x="6550773" y="2189159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9" name="Группа 448"/>
            <p:cNvGrpSpPr/>
            <p:nvPr/>
          </p:nvGrpSpPr>
          <p:grpSpPr>
            <a:xfrm>
              <a:off x="6424658" y="2268568"/>
              <a:ext cx="624691" cy="400249"/>
              <a:chOff x="2892128" y="6171491"/>
              <a:chExt cx="624691" cy="400249"/>
            </a:xfrm>
          </p:grpSpPr>
          <p:grpSp>
            <p:nvGrpSpPr>
              <p:cNvPr id="450" name="Группа 449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452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3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4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5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56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57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58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59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0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1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2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3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4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451" name="Прямоугольник 450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465" name="Группа 464"/>
            <p:cNvGrpSpPr/>
            <p:nvPr/>
          </p:nvGrpSpPr>
          <p:grpSpPr>
            <a:xfrm>
              <a:off x="8134210" y="2285164"/>
              <a:ext cx="624691" cy="400249"/>
              <a:chOff x="2892128" y="6171491"/>
              <a:chExt cx="624691" cy="400249"/>
            </a:xfrm>
          </p:grpSpPr>
          <p:grpSp>
            <p:nvGrpSpPr>
              <p:cNvPr id="466" name="Группа 465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468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69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0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71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72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73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74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75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76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77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78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79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80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467" name="Прямоугольник 466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481" name="Прямая со стрелкой 480"/>
            <p:cNvCxnSpPr/>
            <p:nvPr/>
          </p:nvCxnSpPr>
          <p:spPr>
            <a:xfrm>
              <a:off x="8280749" y="2115903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Прямая со стрелкой 481"/>
            <p:cNvCxnSpPr/>
            <p:nvPr/>
          </p:nvCxnSpPr>
          <p:spPr>
            <a:xfrm>
              <a:off x="9961109" y="2102882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3" name="Группа 482"/>
            <p:cNvGrpSpPr/>
            <p:nvPr/>
          </p:nvGrpSpPr>
          <p:grpSpPr>
            <a:xfrm>
              <a:off x="9807938" y="2285164"/>
              <a:ext cx="527761" cy="400249"/>
              <a:chOff x="2892128" y="6171491"/>
              <a:chExt cx="527761" cy="400249"/>
            </a:xfrm>
          </p:grpSpPr>
          <p:grpSp>
            <p:nvGrpSpPr>
              <p:cNvPr id="484" name="Группа 483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486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7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8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9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90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1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2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3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4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5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6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7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98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485" name="Прямоугольник 484"/>
              <p:cNvSpPr/>
              <p:nvPr/>
            </p:nvSpPr>
            <p:spPr>
              <a:xfrm>
                <a:off x="2892128" y="6310134"/>
                <a:ext cx="52776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 smtClean="0">
                    <a:solidFill>
                      <a:srgbClr val="FF0000"/>
                    </a:solidFill>
                  </a:rPr>
                  <a:t>4 дня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499" name="Прямая со стрелкой 498"/>
            <p:cNvCxnSpPr/>
            <p:nvPr/>
          </p:nvCxnSpPr>
          <p:spPr>
            <a:xfrm>
              <a:off x="10921233" y="2453903"/>
              <a:ext cx="12307" cy="472747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1" name="Прямая со стрелкой 500"/>
            <p:cNvCxnSpPr/>
            <p:nvPr/>
          </p:nvCxnSpPr>
          <p:spPr>
            <a:xfrm flipH="1">
              <a:off x="9913723" y="3596902"/>
              <a:ext cx="286446" cy="42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2" name="Группа 501"/>
            <p:cNvGrpSpPr/>
            <p:nvPr/>
          </p:nvGrpSpPr>
          <p:grpSpPr>
            <a:xfrm>
              <a:off x="8564323" y="2920694"/>
              <a:ext cx="1351476" cy="989361"/>
              <a:chOff x="8702884" y="990051"/>
              <a:chExt cx="1404224" cy="1042801"/>
            </a:xfrm>
          </p:grpSpPr>
          <p:sp>
            <p:nvSpPr>
              <p:cNvPr id="503" name="Rectangle 209"/>
              <p:cNvSpPr/>
              <p:nvPr/>
            </p:nvSpPr>
            <p:spPr>
              <a:xfrm>
                <a:off x="8702886" y="1254002"/>
                <a:ext cx="1404222" cy="77885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</a:pP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Готовит сопроводительное письмо к расчету</a:t>
                </a:r>
              </a:p>
              <a:p>
                <a:pPr>
                  <a:lnSpc>
                    <a:spcPct val="107000"/>
                  </a:lnSpc>
                </a:pPr>
                <a:r>
                  <a:rPr lang="ru-RU" sz="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10 </a:t>
                </a:r>
                <a:r>
                  <a:rPr lang="ru-RU" sz="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минут</a:t>
                </a:r>
                <a:endPara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504" name="Rectangle 41"/>
              <p:cNvSpPr txBox="1">
                <a:spLocks/>
              </p:cNvSpPr>
              <p:nvPr/>
            </p:nvSpPr>
            <p:spPr>
              <a:xfrm>
                <a:off x="8702884" y="990051"/>
                <a:ext cx="1404224" cy="265789"/>
              </a:xfrm>
              <a:prstGeom prst="rect">
                <a:avLst/>
              </a:prstGeom>
              <a:solidFill>
                <a:srgbClr val="F79C4C"/>
              </a:solidFill>
              <a:ln>
                <a:solidFill>
                  <a:schemeClr val="accent6">
                    <a:lumMod val="75000"/>
                  </a:schemeClr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ru-RU" dirty="0">
                    <a:solidFill>
                      <a:schemeClr val="tx1"/>
                    </a:solidFill>
                  </a:rPr>
                  <a:t>Специалист профильного отдела</a:t>
                </a:r>
              </a:p>
            </p:txBody>
          </p:sp>
        </p:grpSp>
        <p:grpSp>
          <p:nvGrpSpPr>
            <p:cNvPr id="505" name="Группа 504"/>
            <p:cNvGrpSpPr/>
            <p:nvPr/>
          </p:nvGrpSpPr>
          <p:grpSpPr>
            <a:xfrm>
              <a:off x="10245496" y="2920694"/>
              <a:ext cx="1351476" cy="989361"/>
              <a:chOff x="8702884" y="990051"/>
              <a:chExt cx="1404224" cy="1042801"/>
            </a:xfrm>
          </p:grpSpPr>
          <p:sp>
            <p:nvSpPr>
              <p:cNvPr id="506" name="Rectangle 209"/>
              <p:cNvSpPr/>
              <p:nvPr/>
            </p:nvSpPr>
            <p:spPr>
              <a:xfrm>
                <a:off x="8702886" y="1254002"/>
                <a:ext cx="1404222" cy="778850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</a:pP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Согласует расчет арендной платы и возвращает исполнителю</a:t>
                </a:r>
              </a:p>
              <a:p>
                <a:pPr>
                  <a:lnSpc>
                    <a:spcPct val="107000"/>
                  </a:lnSpc>
                </a:pPr>
                <a:r>
                  <a:rPr lang="ru-RU" sz="8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5 </a:t>
                </a:r>
                <a:r>
                  <a:rPr lang="ru-RU" sz="8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минут</a:t>
                </a:r>
                <a:endPara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507" name="Rectangle 41"/>
              <p:cNvSpPr txBox="1">
                <a:spLocks/>
              </p:cNvSpPr>
              <p:nvPr/>
            </p:nvSpPr>
            <p:spPr>
              <a:xfrm>
                <a:off x="8702884" y="990051"/>
                <a:ext cx="1404224" cy="265789"/>
              </a:xfrm>
              <a:prstGeom prst="rect">
                <a:avLst/>
              </a:prstGeom>
              <a:solidFill>
                <a:srgbClr val="F79C4C"/>
              </a:solidFill>
              <a:ln>
                <a:solidFill>
                  <a:schemeClr val="accent6">
                    <a:lumMod val="75000"/>
                  </a:schemeClr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ru-RU" dirty="0">
                    <a:solidFill>
                      <a:schemeClr val="tx1"/>
                    </a:solidFill>
                  </a:rPr>
                  <a:t>Начальник профильного отдела</a:t>
                </a:r>
              </a:p>
            </p:txBody>
          </p:sp>
        </p:grpSp>
        <p:cxnSp>
          <p:nvCxnSpPr>
            <p:cNvPr id="508" name="Прямая со стрелкой 507"/>
            <p:cNvCxnSpPr/>
            <p:nvPr/>
          </p:nvCxnSpPr>
          <p:spPr>
            <a:xfrm flipH="1">
              <a:off x="8237505" y="3622891"/>
              <a:ext cx="286446" cy="42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9" name="Группа 508"/>
            <p:cNvGrpSpPr/>
            <p:nvPr/>
          </p:nvGrpSpPr>
          <p:grpSpPr>
            <a:xfrm>
              <a:off x="9828620" y="3785734"/>
              <a:ext cx="624691" cy="400249"/>
              <a:chOff x="2892128" y="6171491"/>
              <a:chExt cx="624691" cy="400249"/>
            </a:xfrm>
          </p:grpSpPr>
          <p:grpSp>
            <p:nvGrpSpPr>
              <p:cNvPr id="510" name="Группа 509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512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3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4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15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516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17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18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19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20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21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22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23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24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511" name="Прямоугольник 510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25" name="Группа 524"/>
            <p:cNvGrpSpPr/>
            <p:nvPr/>
          </p:nvGrpSpPr>
          <p:grpSpPr>
            <a:xfrm>
              <a:off x="10865437" y="2475576"/>
              <a:ext cx="624691" cy="400249"/>
              <a:chOff x="2892128" y="6171491"/>
              <a:chExt cx="624691" cy="400249"/>
            </a:xfrm>
          </p:grpSpPr>
          <p:grpSp>
            <p:nvGrpSpPr>
              <p:cNvPr id="526" name="Группа 525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528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29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30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31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532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3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4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5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6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7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8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9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40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527" name="Прямоугольник 526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541" name="Прямая со стрелкой 540"/>
            <p:cNvCxnSpPr/>
            <p:nvPr/>
          </p:nvCxnSpPr>
          <p:spPr>
            <a:xfrm flipH="1">
              <a:off x="6514151" y="3652546"/>
              <a:ext cx="286446" cy="42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2" name="Rectangle 209"/>
            <p:cNvSpPr/>
            <p:nvPr/>
          </p:nvSpPr>
          <p:spPr>
            <a:xfrm>
              <a:off x="6850699" y="3203005"/>
              <a:ext cx="1398988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Согласует письмо в СЭД 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543" name="Rectangle 41"/>
            <p:cNvSpPr txBox="1">
              <a:spLocks/>
            </p:cNvSpPr>
            <p:nvPr/>
          </p:nvSpPr>
          <p:spPr>
            <a:xfrm>
              <a:off x="6850699" y="2945657"/>
              <a:ext cx="1398988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Начальник профильного отдела</a:t>
              </a:r>
            </a:p>
          </p:txBody>
        </p:sp>
        <p:grpSp>
          <p:nvGrpSpPr>
            <p:cNvPr id="544" name="Группа 543"/>
            <p:cNvGrpSpPr/>
            <p:nvPr/>
          </p:nvGrpSpPr>
          <p:grpSpPr>
            <a:xfrm>
              <a:off x="6406971" y="3695150"/>
              <a:ext cx="624691" cy="400249"/>
              <a:chOff x="2892128" y="6171491"/>
              <a:chExt cx="624691" cy="400249"/>
            </a:xfrm>
          </p:grpSpPr>
          <p:grpSp>
            <p:nvGrpSpPr>
              <p:cNvPr id="545" name="Группа 544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547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48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49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50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551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2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3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4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5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6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7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8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59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546" name="Прямоугольник 545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60" name="Rectangle 209"/>
            <p:cNvSpPr/>
            <p:nvPr/>
          </p:nvSpPr>
          <p:spPr>
            <a:xfrm>
              <a:off x="5117687" y="3230483"/>
              <a:ext cx="1396464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Согласует письмо в СЭД 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561" name="Rectangle 41"/>
            <p:cNvSpPr txBox="1">
              <a:spLocks/>
            </p:cNvSpPr>
            <p:nvPr/>
          </p:nvSpPr>
          <p:spPr>
            <a:xfrm>
              <a:off x="5117687" y="2973135"/>
              <a:ext cx="1396464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Заместитель начальника Управления</a:t>
              </a:r>
            </a:p>
          </p:txBody>
        </p:sp>
        <p:grpSp>
          <p:nvGrpSpPr>
            <p:cNvPr id="562" name="Группа 561"/>
            <p:cNvGrpSpPr/>
            <p:nvPr/>
          </p:nvGrpSpPr>
          <p:grpSpPr>
            <a:xfrm>
              <a:off x="8135718" y="3709930"/>
              <a:ext cx="624691" cy="400249"/>
              <a:chOff x="2892128" y="6171491"/>
              <a:chExt cx="624691" cy="400249"/>
            </a:xfrm>
          </p:grpSpPr>
          <p:grpSp>
            <p:nvGrpSpPr>
              <p:cNvPr id="563" name="Группа 562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565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66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67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68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569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0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1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2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3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4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5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6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77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564" name="Прямоугольник 563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578" name="Прямая со стрелкой 577"/>
            <p:cNvCxnSpPr/>
            <p:nvPr/>
          </p:nvCxnSpPr>
          <p:spPr>
            <a:xfrm flipH="1">
              <a:off x="4791842" y="3628808"/>
              <a:ext cx="286446" cy="42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79" name="Группа 578"/>
            <p:cNvGrpSpPr/>
            <p:nvPr/>
          </p:nvGrpSpPr>
          <p:grpSpPr>
            <a:xfrm>
              <a:off x="4714243" y="3702490"/>
              <a:ext cx="624691" cy="399343"/>
              <a:chOff x="2896527" y="6171491"/>
              <a:chExt cx="624691" cy="399343"/>
            </a:xfrm>
          </p:grpSpPr>
          <p:grpSp>
            <p:nvGrpSpPr>
              <p:cNvPr id="580" name="Группа 579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582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83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84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85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586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87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88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89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90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91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92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93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94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581" name="Прямоугольник 580"/>
              <p:cNvSpPr/>
              <p:nvPr/>
            </p:nvSpPr>
            <p:spPr>
              <a:xfrm>
                <a:off x="2896527" y="6309228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596" name="Выгнутая вверх стрелка 100"/>
            <p:cNvSpPr>
              <a:spLocks noChangeArrowheads="1"/>
            </p:cNvSpPr>
            <p:nvPr/>
          </p:nvSpPr>
          <p:spPr bwMode="auto">
            <a:xfrm rot="10800000" flipH="1">
              <a:off x="6437693" y="4068872"/>
              <a:ext cx="2467749" cy="293342"/>
            </a:xfrm>
            <a:prstGeom prst="curvedDownArrow">
              <a:avLst>
                <a:gd name="adj1" fmla="val 53591"/>
                <a:gd name="adj2" fmla="val 100398"/>
                <a:gd name="adj3" fmla="val 34051"/>
              </a:avLst>
            </a:prstGeom>
            <a:solidFill>
              <a:srgbClr val="F5A2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grpSp>
          <p:nvGrpSpPr>
            <p:cNvPr id="598" name="Группа 597"/>
            <p:cNvGrpSpPr/>
            <p:nvPr/>
          </p:nvGrpSpPr>
          <p:grpSpPr>
            <a:xfrm>
              <a:off x="5587035" y="4022876"/>
              <a:ext cx="3318406" cy="303427"/>
              <a:chOff x="2195420" y="4322199"/>
              <a:chExt cx="3318406" cy="303427"/>
            </a:xfrm>
          </p:grpSpPr>
          <p:sp>
            <p:nvSpPr>
              <p:cNvPr id="599" name="Выгнутая вверх стрелка 100"/>
              <p:cNvSpPr>
                <a:spLocks noChangeArrowheads="1"/>
              </p:cNvSpPr>
              <p:nvPr/>
            </p:nvSpPr>
            <p:spPr bwMode="auto">
              <a:xfrm rot="10800000" flipH="1">
                <a:off x="4794075" y="4322199"/>
                <a:ext cx="719751" cy="196807"/>
              </a:xfrm>
              <a:prstGeom prst="curvedDownArrow">
                <a:avLst>
                  <a:gd name="adj1" fmla="val 53591"/>
                  <a:gd name="adj2" fmla="val 104531"/>
                  <a:gd name="adj3" fmla="val 66497"/>
                </a:avLst>
              </a:prstGeom>
              <a:solidFill>
                <a:srgbClr val="F5A2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600" name="Прямоугольник 599"/>
              <p:cNvSpPr/>
              <p:nvPr/>
            </p:nvSpPr>
            <p:spPr>
              <a:xfrm>
                <a:off x="2195420" y="4364020"/>
                <a:ext cx="457768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/>
                  <a:t>1</a:t>
                </a:r>
                <a:r>
                  <a:rPr lang="ru-RU" sz="900" b="1" dirty="0" smtClean="0"/>
                  <a:t>%</a:t>
                </a:r>
                <a:endParaRPr lang="ru-RU" sz="900" b="1" dirty="0"/>
              </a:p>
            </p:txBody>
          </p:sp>
        </p:grpSp>
        <p:cxnSp>
          <p:nvCxnSpPr>
            <p:cNvPr id="601" name="Прямая со стрелкой 600"/>
            <p:cNvCxnSpPr/>
            <p:nvPr/>
          </p:nvCxnSpPr>
          <p:spPr>
            <a:xfrm flipH="1">
              <a:off x="3081565" y="3622849"/>
              <a:ext cx="286446" cy="42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2" name="Группа 601"/>
            <p:cNvGrpSpPr/>
            <p:nvPr/>
          </p:nvGrpSpPr>
          <p:grpSpPr>
            <a:xfrm>
              <a:off x="2957133" y="3930038"/>
              <a:ext cx="527761" cy="386843"/>
              <a:chOff x="2892128" y="6171491"/>
              <a:chExt cx="527761" cy="386843"/>
            </a:xfrm>
          </p:grpSpPr>
          <p:grpSp>
            <p:nvGrpSpPr>
              <p:cNvPr id="603" name="Группа 602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605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06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07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08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609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0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1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2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3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4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5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6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17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604" name="Прямоугольник 603"/>
              <p:cNvSpPr/>
              <p:nvPr/>
            </p:nvSpPr>
            <p:spPr>
              <a:xfrm>
                <a:off x="2892128" y="6310134"/>
                <a:ext cx="527761" cy="248200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 smtClean="0">
                    <a:solidFill>
                      <a:srgbClr val="FF0000"/>
                    </a:solidFill>
                  </a:rPr>
                  <a:t>3 дня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618" name="Прямая со стрелкой 617"/>
            <p:cNvCxnSpPr>
              <a:endCxn id="250" idx="0"/>
            </p:cNvCxnSpPr>
            <p:nvPr/>
          </p:nvCxnSpPr>
          <p:spPr>
            <a:xfrm>
              <a:off x="2329352" y="4195500"/>
              <a:ext cx="1" cy="574667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9" name="Группа 618"/>
            <p:cNvGrpSpPr/>
            <p:nvPr/>
          </p:nvGrpSpPr>
          <p:grpSpPr>
            <a:xfrm>
              <a:off x="1638713" y="4269376"/>
              <a:ext cx="624691" cy="400249"/>
              <a:chOff x="2892128" y="6171491"/>
              <a:chExt cx="624691" cy="400249"/>
            </a:xfrm>
          </p:grpSpPr>
          <p:grpSp>
            <p:nvGrpSpPr>
              <p:cNvPr id="620" name="Группа 619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622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23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24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625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626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27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28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29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30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31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32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33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634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621" name="Прямоугольник 620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635" name="Прямая со стрелкой 634"/>
            <p:cNvCxnSpPr/>
            <p:nvPr/>
          </p:nvCxnSpPr>
          <p:spPr>
            <a:xfrm>
              <a:off x="3097483" y="5390968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6" name="Прямая со стрелкой 635"/>
            <p:cNvCxnSpPr/>
            <p:nvPr/>
          </p:nvCxnSpPr>
          <p:spPr>
            <a:xfrm>
              <a:off x="4780521" y="5372455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7" name="Rectangle 63"/>
          <p:cNvSpPr txBox="1"/>
          <p:nvPr/>
        </p:nvSpPr>
        <p:spPr>
          <a:xfrm>
            <a:off x="1604532" y="5582049"/>
            <a:ext cx="5430317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endParaRPr lang="ru-RU" sz="800" b="1" dirty="0" smtClean="0">
              <a:solidFill>
                <a:srgbClr val="FF0000"/>
              </a:solidFill>
            </a:endParaRPr>
          </a:p>
          <a:p>
            <a:r>
              <a:rPr lang="ru-RU" sz="1100" b="1" dirty="0" smtClean="0">
                <a:solidFill>
                  <a:srgbClr val="FF0000"/>
                </a:solidFill>
              </a:rPr>
              <a:t>              Проблемы:</a:t>
            </a:r>
          </a:p>
          <a:p>
            <a:pPr>
              <a:buAutoNum type="arabicPeriod"/>
            </a:pPr>
            <a:r>
              <a:rPr lang="ru-RU" sz="1100" dirty="0" smtClean="0"/>
              <a:t> </a:t>
            </a:r>
            <a:r>
              <a:rPr lang="ru-RU" sz="1100" dirty="0"/>
              <a:t>Избыточное ожидание (потеря </a:t>
            </a:r>
            <a:r>
              <a:rPr lang="ru-RU" sz="1100" dirty="0" smtClean="0"/>
              <a:t>времени – до 20 дней).</a:t>
            </a:r>
            <a:endParaRPr lang="ru-RU" sz="1100" dirty="0"/>
          </a:p>
          <a:p>
            <a:r>
              <a:rPr lang="ru-RU" sz="1100" dirty="0"/>
              <a:t>2. Передача документов вручную (избыточные перемещения).</a:t>
            </a:r>
          </a:p>
          <a:p>
            <a:r>
              <a:rPr lang="ru-RU" sz="1100" dirty="0"/>
              <a:t>3. Дублирование </a:t>
            </a:r>
            <a:r>
              <a:rPr lang="ru-RU" sz="1100" dirty="0" smtClean="0"/>
              <a:t>операций (4 операции).</a:t>
            </a:r>
          </a:p>
        </p:txBody>
      </p:sp>
      <p:sp>
        <p:nvSpPr>
          <p:cNvPr id="638" name="Rectangle 63"/>
          <p:cNvSpPr txBox="1"/>
          <p:nvPr/>
        </p:nvSpPr>
        <p:spPr>
          <a:xfrm>
            <a:off x="6691799" y="4875468"/>
            <a:ext cx="2657275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r>
              <a:rPr lang="ru-RU" sz="900" b="1" dirty="0" smtClean="0"/>
              <a:t>Условные обозначения:          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6665221" y="5103248"/>
            <a:ext cx="3174069" cy="1504776"/>
            <a:chOff x="8262936" y="4300224"/>
            <a:chExt cx="3174069" cy="1504776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8717512" y="4343061"/>
              <a:ext cx="2719493" cy="14619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00" dirty="0" smtClean="0"/>
                <a:t>Ожидание</a:t>
              </a:r>
              <a:r>
                <a:rPr lang="ru-RU" sz="1050" dirty="0"/>
                <a:t>;      </a:t>
              </a:r>
              <a:endParaRPr lang="ru-RU" sz="1050" dirty="0" smtClean="0"/>
            </a:p>
            <a:p>
              <a:endParaRPr lang="ru-RU" sz="700" dirty="0" smtClean="0"/>
            </a:p>
            <a:p>
              <a:endParaRPr lang="ru-RU" sz="500" dirty="0" smtClean="0"/>
            </a:p>
            <a:p>
              <a:r>
                <a:rPr lang="ru-RU" sz="1000" dirty="0" smtClean="0"/>
                <a:t>Передача </a:t>
              </a:r>
              <a:r>
                <a:rPr lang="ru-RU" sz="1000" dirty="0"/>
                <a:t>вручную</a:t>
              </a:r>
              <a:r>
                <a:rPr lang="ru-RU" sz="1050" dirty="0"/>
                <a:t>;             </a:t>
              </a:r>
              <a:endParaRPr lang="ru-RU" sz="1050" dirty="0" smtClean="0"/>
            </a:p>
            <a:p>
              <a:endParaRPr lang="ru-RU" sz="700" dirty="0" smtClean="0"/>
            </a:p>
            <a:p>
              <a:endParaRPr lang="ru-RU" sz="200" dirty="0" smtClean="0"/>
            </a:p>
            <a:p>
              <a:r>
                <a:rPr lang="ru-RU" sz="1000" dirty="0" smtClean="0"/>
                <a:t>Обмен информацией</a:t>
              </a:r>
              <a:r>
                <a:rPr lang="ru-RU" sz="1050" dirty="0" smtClean="0"/>
                <a:t>  по телефону;</a:t>
              </a:r>
            </a:p>
            <a:p>
              <a:endParaRPr lang="ru-RU" sz="500" dirty="0"/>
            </a:p>
            <a:p>
              <a:r>
                <a:rPr lang="ru-RU" sz="1050" dirty="0" smtClean="0"/>
                <a:t>Возврат на доработку (процент возврата)</a:t>
              </a:r>
            </a:p>
            <a:p>
              <a:endParaRPr lang="ru-RU" sz="800" dirty="0" smtClean="0"/>
            </a:p>
            <a:p>
              <a:r>
                <a:rPr lang="ru-RU" sz="1050" dirty="0" smtClean="0"/>
                <a:t>Проблема</a:t>
              </a:r>
              <a:endParaRPr lang="ru-RU" sz="1050" dirty="0"/>
            </a:p>
          </p:txBody>
        </p:sp>
        <p:grpSp>
          <p:nvGrpSpPr>
            <p:cNvPr id="639" name="Группа 638"/>
            <p:cNvGrpSpPr>
              <a:grpSpLocks noChangeAspect="1"/>
            </p:cNvGrpSpPr>
            <p:nvPr/>
          </p:nvGrpSpPr>
          <p:grpSpPr bwMode="auto">
            <a:xfrm>
              <a:off x="8285081" y="4300224"/>
              <a:ext cx="331340" cy="237546"/>
              <a:chOff x="0" y="0"/>
              <a:chExt cx="941" cy="634"/>
            </a:xfrm>
          </p:grpSpPr>
          <p:sp>
            <p:nvSpPr>
              <p:cNvPr id="640" name="Arc 153"/>
              <p:cNvSpPr>
                <a:spLocks/>
              </p:cNvSpPr>
              <p:nvPr/>
            </p:nvSpPr>
            <p:spPr bwMode="auto">
              <a:xfrm>
                <a:off x="437" y="0"/>
                <a:ext cx="279" cy="52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1" name="Arc 154"/>
              <p:cNvSpPr>
                <a:spLocks/>
              </p:cNvSpPr>
              <p:nvPr/>
            </p:nvSpPr>
            <p:spPr bwMode="auto">
              <a:xfrm flipH="1">
                <a:off x="215" y="0"/>
                <a:ext cx="218" cy="52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r>
                  <a:rPr lang="en-US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2" name="Arc 156"/>
              <p:cNvSpPr>
                <a:spLocks/>
              </p:cNvSpPr>
              <p:nvPr/>
            </p:nvSpPr>
            <p:spPr bwMode="auto">
              <a:xfrm flipH="1" flipV="1">
                <a:off x="0" y="503"/>
                <a:ext cx="215" cy="114"/>
              </a:xfrm>
              <a:custGeom>
                <a:avLst/>
                <a:gdLst>
                  <a:gd name="T0" fmla="*/ 0 w 21463"/>
                  <a:gd name="T1" fmla="*/ 0 h 21274"/>
                  <a:gd name="T2" fmla="*/ 0 w 21463"/>
                  <a:gd name="T3" fmla="*/ 0 h 21274"/>
                  <a:gd name="T4" fmla="*/ 0 w 21463"/>
                  <a:gd name="T5" fmla="*/ 0 h 2127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463" h="21274" fill="none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</a:path>
                  <a:path w="21463" h="21274" stroke="0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  <a:lnTo>
                      <a:pt x="21463" y="21274"/>
                    </a:lnTo>
                    <a:lnTo>
                      <a:pt x="0" y="18842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r>
                  <a:rPr lang="en-US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3" name="Arc 157"/>
              <p:cNvSpPr>
                <a:spLocks/>
              </p:cNvSpPr>
              <p:nvPr/>
            </p:nvSpPr>
            <p:spPr bwMode="auto">
              <a:xfrm flipV="1">
                <a:off x="716" y="503"/>
                <a:ext cx="225" cy="119"/>
              </a:xfrm>
              <a:custGeom>
                <a:avLst/>
                <a:gdLst>
                  <a:gd name="T0" fmla="*/ 0 w 21463"/>
                  <a:gd name="T1" fmla="*/ 0 h 21274"/>
                  <a:gd name="T2" fmla="*/ 0 w 21463"/>
                  <a:gd name="T3" fmla="*/ 0 h 21274"/>
                  <a:gd name="T4" fmla="*/ 0 w 21463"/>
                  <a:gd name="T5" fmla="*/ 0 h 2127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463" h="21274" fill="none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</a:path>
                  <a:path w="21463" h="21274" stroke="0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  <a:lnTo>
                      <a:pt x="21463" y="21274"/>
                    </a:lnTo>
                    <a:lnTo>
                      <a:pt x="0" y="18842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r>
                  <a:rPr lang="en-US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644" name="AutoShape 158"/>
              <p:cNvCxnSpPr>
                <a:cxnSpLocks noChangeShapeType="1"/>
              </p:cNvCxnSpPr>
              <p:nvPr/>
            </p:nvCxnSpPr>
            <p:spPr bwMode="auto">
              <a:xfrm flipH="1">
                <a:off x="245" y="0"/>
                <a:ext cx="195" cy="255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5" name="AutoShape 159"/>
              <p:cNvCxnSpPr>
                <a:cxnSpLocks noChangeShapeType="1"/>
              </p:cNvCxnSpPr>
              <p:nvPr/>
            </p:nvCxnSpPr>
            <p:spPr bwMode="auto">
              <a:xfrm flipH="1">
                <a:off x="225" y="23"/>
                <a:ext cx="274" cy="358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6" name="AutoShape 160"/>
              <p:cNvCxnSpPr>
                <a:cxnSpLocks noChangeShapeType="1"/>
              </p:cNvCxnSpPr>
              <p:nvPr/>
            </p:nvCxnSpPr>
            <p:spPr bwMode="auto">
              <a:xfrm flipH="1">
                <a:off x="213" y="54"/>
                <a:ext cx="346" cy="45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7" name="AutoShape 161"/>
              <p:cNvCxnSpPr>
                <a:cxnSpLocks noChangeShapeType="1"/>
              </p:cNvCxnSpPr>
              <p:nvPr/>
            </p:nvCxnSpPr>
            <p:spPr bwMode="auto">
              <a:xfrm flipH="1">
                <a:off x="219" y="117"/>
                <a:ext cx="388" cy="508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8" name="AutoShape 162"/>
              <p:cNvCxnSpPr>
                <a:cxnSpLocks noChangeShapeType="1"/>
              </p:cNvCxnSpPr>
              <p:nvPr/>
            </p:nvCxnSpPr>
            <p:spPr bwMode="auto">
              <a:xfrm flipH="1">
                <a:off x="298" y="172"/>
                <a:ext cx="346" cy="45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9" name="AutoShape 163"/>
              <p:cNvCxnSpPr>
                <a:cxnSpLocks noChangeShapeType="1"/>
              </p:cNvCxnSpPr>
              <p:nvPr/>
            </p:nvCxnSpPr>
            <p:spPr bwMode="auto">
              <a:xfrm flipH="1">
                <a:off x="379" y="236"/>
                <a:ext cx="298" cy="389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50" name="AutoShape 165"/>
              <p:cNvCxnSpPr>
                <a:cxnSpLocks noChangeShapeType="1"/>
              </p:cNvCxnSpPr>
              <p:nvPr/>
            </p:nvCxnSpPr>
            <p:spPr bwMode="auto">
              <a:xfrm flipH="1">
                <a:off x="468" y="332"/>
                <a:ext cx="231" cy="302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51" name="AutoShape 166"/>
              <p:cNvCxnSpPr>
                <a:cxnSpLocks noChangeShapeType="1"/>
              </p:cNvCxnSpPr>
              <p:nvPr/>
            </p:nvCxnSpPr>
            <p:spPr bwMode="auto">
              <a:xfrm flipH="1">
                <a:off x="569" y="436"/>
                <a:ext cx="148" cy="19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52" name="AutoShape 167"/>
              <p:cNvCxnSpPr>
                <a:cxnSpLocks noChangeShapeType="1"/>
              </p:cNvCxnSpPr>
              <p:nvPr/>
            </p:nvCxnSpPr>
            <p:spPr bwMode="auto">
              <a:xfrm flipH="1">
                <a:off x="651" y="542"/>
                <a:ext cx="64" cy="8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</p:grpSp>
        <p:pic>
          <p:nvPicPr>
            <p:cNvPr id="653" name="Рисунок 65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58194" y="4629721"/>
              <a:ext cx="218614" cy="2334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54" name="Picture 487" descr="http://images.ua.prom.st/120309036_w640_h2048_phone_512.png?PIMAGE_ID=120309036"/>
            <p:cNvPicPr/>
            <p:nvPr/>
          </p:nvPicPr>
          <p:blipFill>
            <a:blip r:embed="rId7" cstate="print">
              <a:duotone>
                <a:srgbClr val="1D6780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71349" y="4946894"/>
              <a:ext cx="232236" cy="22893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/>
          </p:spPr>
        </p:pic>
        <p:grpSp>
          <p:nvGrpSpPr>
            <p:cNvPr id="19" name="Группа 18"/>
            <p:cNvGrpSpPr/>
            <p:nvPr/>
          </p:nvGrpSpPr>
          <p:grpSpPr>
            <a:xfrm>
              <a:off x="8262936" y="5136864"/>
              <a:ext cx="521052" cy="268025"/>
              <a:chOff x="7347788" y="5240096"/>
              <a:chExt cx="521052" cy="268025"/>
            </a:xfrm>
          </p:grpSpPr>
          <p:sp>
            <p:nvSpPr>
              <p:cNvPr id="655" name="Выгнутая вверх стрелка 100"/>
              <p:cNvSpPr>
                <a:spLocks noChangeArrowheads="1"/>
              </p:cNvSpPr>
              <p:nvPr/>
            </p:nvSpPr>
            <p:spPr bwMode="auto">
              <a:xfrm rot="10800000" flipH="1">
                <a:off x="7347788" y="5345457"/>
                <a:ext cx="521052" cy="162664"/>
              </a:xfrm>
              <a:prstGeom prst="curvedDownArrow">
                <a:avLst>
                  <a:gd name="adj1" fmla="val 53591"/>
                  <a:gd name="adj2" fmla="val 100398"/>
                  <a:gd name="adj3" fmla="val 62625"/>
                </a:avLst>
              </a:prstGeom>
              <a:solidFill>
                <a:srgbClr val="F5A2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656" name="Прямоугольник 655"/>
              <p:cNvSpPr/>
              <p:nvPr/>
            </p:nvSpPr>
            <p:spPr>
              <a:xfrm>
                <a:off x="7377061" y="5240096"/>
                <a:ext cx="457768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/>
                  <a:t>1</a:t>
                </a:r>
                <a:r>
                  <a:rPr lang="ru-RU" sz="900" b="1" dirty="0" smtClean="0"/>
                  <a:t>%</a:t>
                </a:r>
                <a:endParaRPr lang="ru-RU" sz="900" b="1" dirty="0"/>
              </a:p>
            </p:txBody>
          </p:sp>
        </p:grpSp>
        <p:sp>
          <p:nvSpPr>
            <p:cNvPr id="657" name="16-конечная звезда 161"/>
            <p:cNvSpPr/>
            <p:nvPr/>
          </p:nvSpPr>
          <p:spPr>
            <a:xfrm>
              <a:off x="8402062" y="5470606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800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№</a:t>
              </a:r>
              <a:endParaRPr lang="ru-RU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58" name="16-конечная звезда 161"/>
          <p:cNvSpPr/>
          <p:nvPr/>
        </p:nvSpPr>
        <p:spPr>
          <a:xfrm>
            <a:off x="1662509" y="5609007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9" name="Rectangle 41"/>
          <p:cNvSpPr txBox="1">
            <a:spLocks/>
          </p:cNvSpPr>
          <p:nvPr/>
        </p:nvSpPr>
        <p:spPr>
          <a:xfrm>
            <a:off x="1640932" y="1168121"/>
            <a:ext cx="1427133" cy="2666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Заявитель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660" name="16-конечная звезда 161"/>
          <p:cNvSpPr/>
          <p:nvPr/>
        </p:nvSpPr>
        <p:spPr>
          <a:xfrm>
            <a:off x="3111234" y="1651748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1" name="16-конечная звезда 161"/>
          <p:cNvSpPr/>
          <p:nvPr/>
        </p:nvSpPr>
        <p:spPr>
          <a:xfrm>
            <a:off x="9930697" y="1295722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0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2" name="16-конечная звезда 161"/>
          <p:cNvSpPr/>
          <p:nvPr/>
        </p:nvSpPr>
        <p:spPr>
          <a:xfrm>
            <a:off x="4832603" y="1665190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3" name="16-конечная звезда 161"/>
          <p:cNvSpPr/>
          <p:nvPr/>
        </p:nvSpPr>
        <p:spPr>
          <a:xfrm>
            <a:off x="6547417" y="1651748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4" name="16-конечная звезда 161"/>
          <p:cNvSpPr/>
          <p:nvPr/>
        </p:nvSpPr>
        <p:spPr>
          <a:xfrm>
            <a:off x="8277257" y="1588407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5" name="16-конечная звезда 161"/>
          <p:cNvSpPr/>
          <p:nvPr/>
        </p:nvSpPr>
        <p:spPr>
          <a:xfrm>
            <a:off x="9953217" y="1538618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6" name="16-конечная звезда 161"/>
          <p:cNvSpPr/>
          <p:nvPr/>
        </p:nvSpPr>
        <p:spPr>
          <a:xfrm>
            <a:off x="10570065" y="2323678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7" name="16-конечная звезда 161"/>
          <p:cNvSpPr/>
          <p:nvPr/>
        </p:nvSpPr>
        <p:spPr>
          <a:xfrm>
            <a:off x="9959877" y="3051145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8" name="16-конечная звезда 161"/>
          <p:cNvSpPr/>
          <p:nvPr/>
        </p:nvSpPr>
        <p:spPr>
          <a:xfrm>
            <a:off x="8277257" y="3050088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9" name="16-конечная звезда 161"/>
          <p:cNvSpPr/>
          <p:nvPr/>
        </p:nvSpPr>
        <p:spPr>
          <a:xfrm>
            <a:off x="6555162" y="3107503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0" name="16-конечная звезда 161"/>
          <p:cNvSpPr/>
          <p:nvPr/>
        </p:nvSpPr>
        <p:spPr>
          <a:xfrm>
            <a:off x="4825234" y="3067785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1" name="16-конечная звезда 161"/>
          <p:cNvSpPr/>
          <p:nvPr/>
        </p:nvSpPr>
        <p:spPr>
          <a:xfrm>
            <a:off x="3127465" y="3093612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2" name="16-конечная звезда 161"/>
          <p:cNvSpPr/>
          <p:nvPr/>
        </p:nvSpPr>
        <p:spPr>
          <a:xfrm>
            <a:off x="2383984" y="4026564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9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4" name="16-конечная звезда 161"/>
          <p:cNvSpPr/>
          <p:nvPr/>
        </p:nvSpPr>
        <p:spPr>
          <a:xfrm>
            <a:off x="8277257" y="1308500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0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5" name="16-конечная звезда 161"/>
          <p:cNvSpPr/>
          <p:nvPr/>
        </p:nvSpPr>
        <p:spPr>
          <a:xfrm>
            <a:off x="2570782" y="4183864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0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76" name="Рисунок 6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1731" y="5112107"/>
            <a:ext cx="218614" cy="2334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77" name="16-конечная звезда 161"/>
          <p:cNvSpPr/>
          <p:nvPr/>
        </p:nvSpPr>
        <p:spPr>
          <a:xfrm>
            <a:off x="3118891" y="1412045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78" name="16-конечная звезда 161"/>
          <p:cNvSpPr/>
          <p:nvPr/>
        </p:nvSpPr>
        <p:spPr>
          <a:xfrm>
            <a:off x="4809093" y="1434755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79" name="16-конечная звезда 161"/>
          <p:cNvSpPr/>
          <p:nvPr/>
        </p:nvSpPr>
        <p:spPr>
          <a:xfrm>
            <a:off x="3104232" y="2865512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80" name="16-конечная звезда 161"/>
          <p:cNvSpPr/>
          <p:nvPr/>
        </p:nvSpPr>
        <p:spPr>
          <a:xfrm>
            <a:off x="4809093" y="2814640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682" name="Прямоугольник 681"/>
          <p:cNvSpPr/>
          <p:nvPr/>
        </p:nvSpPr>
        <p:spPr>
          <a:xfrm>
            <a:off x="7304057" y="3881357"/>
            <a:ext cx="457768" cy="261606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ru-RU" sz="900" b="1" dirty="0"/>
              <a:t>1</a:t>
            </a:r>
            <a:r>
              <a:rPr lang="ru-RU" sz="900" b="1" dirty="0" smtClean="0"/>
              <a:t>%</a:t>
            </a:r>
            <a:endParaRPr lang="ru-RU" sz="900" b="1" dirty="0"/>
          </a:p>
        </p:txBody>
      </p:sp>
      <p:sp>
        <p:nvSpPr>
          <p:cNvPr id="683" name="Прямоугольник 682"/>
          <p:cNvSpPr/>
          <p:nvPr/>
        </p:nvSpPr>
        <p:spPr>
          <a:xfrm>
            <a:off x="8287175" y="3735941"/>
            <a:ext cx="457768" cy="261606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r>
              <a:rPr lang="ru-RU" sz="900" b="1" dirty="0"/>
              <a:t>1</a:t>
            </a:r>
            <a:r>
              <a:rPr lang="ru-RU" sz="900" b="1" dirty="0" smtClean="0"/>
              <a:t>%</a:t>
            </a:r>
            <a:endParaRPr lang="ru-RU" sz="900" b="1" dirty="0"/>
          </a:p>
        </p:txBody>
      </p:sp>
      <p:pic>
        <p:nvPicPr>
          <p:cNvPr id="684" name="Рисунок 6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47052" y="1906972"/>
            <a:ext cx="218614" cy="2334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85" name="Рисунок 68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4911" y="3422281"/>
            <a:ext cx="218614" cy="2334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86" name="16-конечная звезда 161"/>
          <p:cNvSpPr/>
          <p:nvPr/>
        </p:nvSpPr>
        <p:spPr>
          <a:xfrm>
            <a:off x="10303404" y="2232743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0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7" name="16-конечная звезда 161"/>
          <p:cNvSpPr/>
          <p:nvPr/>
        </p:nvSpPr>
        <p:spPr>
          <a:xfrm>
            <a:off x="9953421" y="2796943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9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0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91" name="Схема 690"/>
          <p:cNvGraphicFramePr/>
          <p:nvPr>
            <p:extLst>
              <p:ext uri="{D42A27DB-BD31-4B8C-83A1-F6EECF244321}">
                <p14:modId xmlns:p14="http://schemas.microsoft.com/office/powerpoint/2010/main" val="1579520930"/>
              </p:ext>
            </p:extLst>
          </p:nvPr>
        </p:nvGraphicFramePr>
        <p:xfrm>
          <a:off x="9123556" y="4026564"/>
          <a:ext cx="2501215" cy="1071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5052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59070" y="251561"/>
            <a:ext cx="8712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Карта </a:t>
            </a:r>
            <a:r>
              <a:rPr lang="ru-RU" sz="2000" b="1" cap="all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текущего состояния процесса</a:t>
            </a:r>
          </a:p>
        </p:txBody>
      </p:sp>
      <p:sp>
        <p:nvSpPr>
          <p:cNvPr id="638" name="Rectangle 63"/>
          <p:cNvSpPr txBox="1"/>
          <p:nvPr/>
        </p:nvSpPr>
        <p:spPr>
          <a:xfrm>
            <a:off x="1677442" y="4152659"/>
            <a:ext cx="2657275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r>
              <a:rPr lang="ru-RU" sz="900" b="1" dirty="0" smtClean="0"/>
              <a:t>Условные обозначения:          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1650864" y="4380439"/>
            <a:ext cx="3174069" cy="1504776"/>
            <a:chOff x="8262936" y="4300224"/>
            <a:chExt cx="3174069" cy="1504776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8717512" y="4343061"/>
              <a:ext cx="2719493" cy="14619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00" dirty="0" smtClean="0"/>
                <a:t>Ожидание</a:t>
              </a:r>
              <a:r>
                <a:rPr lang="ru-RU" sz="1050" dirty="0"/>
                <a:t>;      </a:t>
              </a:r>
              <a:endParaRPr lang="ru-RU" sz="1050" dirty="0" smtClean="0"/>
            </a:p>
            <a:p>
              <a:endParaRPr lang="ru-RU" sz="700" dirty="0" smtClean="0"/>
            </a:p>
            <a:p>
              <a:endParaRPr lang="ru-RU" sz="500" dirty="0" smtClean="0"/>
            </a:p>
            <a:p>
              <a:r>
                <a:rPr lang="ru-RU" sz="1000" dirty="0" smtClean="0"/>
                <a:t>Передача </a:t>
              </a:r>
              <a:r>
                <a:rPr lang="ru-RU" sz="1000" dirty="0"/>
                <a:t>вручную</a:t>
              </a:r>
              <a:r>
                <a:rPr lang="ru-RU" sz="1050" dirty="0"/>
                <a:t>;             </a:t>
              </a:r>
              <a:endParaRPr lang="ru-RU" sz="1050" dirty="0" smtClean="0"/>
            </a:p>
            <a:p>
              <a:endParaRPr lang="ru-RU" sz="700" dirty="0" smtClean="0"/>
            </a:p>
            <a:p>
              <a:endParaRPr lang="ru-RU" sz="200" dirty="0" smtClean="0"/>
            </a:p>
            <a:p>
              <a:r>
                <a:rPr lang="ru-RU" sz="1000" dirty="0" smtClean="0"/>
                <a:t>Обмен информацией</a:t>
              </a:r>
              <a:r>
                <a:rPr lang="ru-RU" sz="1050" dirty="0" smtClean="0"/>
                <a:t>  по телефону;</a:t>
              </a:r>
            </a:p>
            <a:p>
              <a:endParaRPr lang="ru-RU" sz="500" dirty="0"/>
            </a:p>
            <a:p>
              <a:r>
                <a:rPr lang="ru-RU" sz="1050" dirty="0" smtClean="0"/>
                <a:t>Возврат на доработку (процент возврата)</a:t>
              </a:r>
            </a:p>
            <a:p>
              <a:endParaRPr lang="ru-RU" sz="800" dirty="0" smtClean="0"/>
            </a:p>
            <a:p>
              <a:r>
                <a:rPr lang="ru-RU" sz="1050" dirty="0" smtClean="0"/>
                <a:t>Проблема</a:t>
              </a:r>
              <a:endParaRPr lang="ru-RU" sz="1050" dirty="0"/>
            </a:p>
          </p:txBody>
        </p:sp>
        <p:grpSp>
          <p:nvGrpSpPr>
            <p:cNvPr id="639" name="Группа 638"/>
            <p:cNvGrpSpPr>
              <a:grpSpLocks noChangeAspect="1"/>
            </p:cNvGrpSpPr>
            <p:nvPr/>
          </p:nvGrpSpPr>
          <p:grpSpPr bwMode="auto">
            <a:xfrm>
              <a:off x="8285081" y="4300224"/>
              <a:ext cx="331340" cy="237546"/>
              <a:chOff x="0" y="0"/>
              <a:chExt cx="941" cy="634"/>
            </a:xfrm>
          </p:grpSpPr>
          <p:sp>
            <p:nvSpPr>
              <p:cNvPr id="640" name="Arc 153"/>
              <p:cNvSpPr>
                <a:spLocks/>
              </p:cNvSpPr>
              <p:nvPr/>
            </p:nvSpPr>
            <p:spPr bwMode="auto">
              <a:xfrm>
                <a:off x="437" y="0"/>
                <a:ext cx="279" cy="52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1" name="Arc 154"/>
              <p:cNvSpPr>
                <a:spLocks/>
              </p:cNvSpPr>
              <p:nvPr/>
            </p:nvSpPr>
            <p:spPr bwMode="auto">
              <a:xfrm flipH="1">
                <a:off x="215" y="0"/>
                <a:ext cx="218" cy="52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r>
                  <a:rPr lang="en-US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2" name="Arc 156"/>
              <p:cNvSpPr>
                <a:spLocks/>
              </p:cNvSpPr>
              <p:nvPr/>
            </p:nvSpPr>
            <p:spPr bwMode="auto">
              <a:xfrm flipH="1" flipV="1">
                <a:off x="0" y="503"/>
                <a:ext cx="215" cy="114"/>
              </a:xfrm>
              <a:custGeom>
                <a:avLst/>
                <a:gdLst>
                  <a:gd name="T0" fmla="*/ 0 w 21463"/>
                  <a:gd name="T1" fmla="*/ 0 h 21274"/>
                  <a:gd name="T2" fmla="*/ 0 w 21463"/>
                  <a:gd name="T3" fmla="*/ 0 h 21274"/>
                  <a:gd name="T4" fmla="*/ 0 w 21463"/>
                  <a:gd name="T5" fmla="*/ 0 h 2127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463" h="21274" fill="none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</a:path>
                  <a:path w="21463" h="21274" stroke="0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  <a:lnTo>
                      <a:pt x="21463" y="21274"/>
                    </a:lnTo>
                    <a:lnTo>
                      <a:pt x="0" y="18842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r>
                  <a:rPr lang="en-US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3" name="Arc 157"/>
              <p:cNvSpPr>
                <a:spLocks/>
              </p:cNvSpPr>
              <p:nvPr/>
            </p:nvSpPr>
            <p:spPr bwMode="auto">
              <a:xfrm flipV="1">
                <a:off x="716" y="503"/>
                <a:ext cx="225" cy="119"/>
              </a:xfrm>
              <a:custGeom>
                <a:avLst/>
                <a:gdLst>
                  <a:gd name="T0" fmla="*/ 0 w 21463"/>
                  <a:gd name="T1" fmla="*/ 0 h 21274"/>
                  <a:gd name="T2" fmla="*/ 0 w 21463"/>
                  <a:gd name="T3" fmla="*/ 0 h 21274"/>
                  <a:gd name="T4" fmla="*/ 0 w 21463"/>
                  <a:gd name="T5" fmla="*/ 0 h 21274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463" h="21274" fill="none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</a:path>
                  <a:path w="21463" h="21274" stroke="0" extrusionOk="0">
                    <a:moveTo>
                      <a:pt x="0" y="18842"/>
                    </a:moveTo>
                    <a:cubicBezTo>
                      <a:pt x="1078" y="9326"/>
                      <a:pt x="8293" y="1656"/>
                      <a:pt x="17725" y="-1"/>
                    </a:cubicBezTo>
                    <a:lnTo>
                      <a:pt x="21463" y="21274"/>
                    </a:lnTo>
                    <a:lnTo>
                      <a:pt x="0" y="18842"/>
                    </a:lnTo>
                    <a:close/>
                  </a:path>
                </a:pathLst>
              </a:cu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  <p:txBody>
              <a:bodyPr lIns="131631" tIns="65815" rIns="131631" bIns="65815" upright="1"/>
              <a:lstStyle/>
              <a:p>
                <a:pPr defTabSz="1343053" eaLnBrk="0" fontAlgn="base" hangingPunct="0">
                  <a:lnSpc>
                    <a:spcPct val="115000"/>
                  </a:lnSpc>
                  <a:spcBef>
                    <a:spcPts val="881"/>
                  </a:spcBef>
                  <a:spcAft>
                    <a:spcPts val="881"/>
                  </a:spcAft>
                </a:pPr>
                <a:r>
                  <a:rPr lang="en-US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cxnSp>
            <p:nvCxnSpPr>
              <p:cNvPr id="644" name="AutoShape 158"/>
              <p:cNvCxnSpPr>
                <a:cxnSpLocks noChangeShapeType="1"/>
              </p:cNvCxnSpPr>
              <p:nvPr/>
            </p:nvCxnSpPr>
            <p:spPr bwMode="auto">
              <a:xfrm flipH="1">
                <a:off x="245" y="0"/>
                <a:ext cx="195" cy="255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5" name="AutoShape 159"/>
              <p:cNvCxnSpPr>
                <a:cxnSpLocks noChangeShapeType="1"/>
              </p:cNvCxnSpPr>
              <p:nvPr/>
            </p:nvCxnSpPr>
            <p:spPr bwMode="auto">
              <a:xfrm flipH="1">
                <a:off x="225" y="23"/>
                <a:ext cx="274" cy="358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6" name="AutoShape 160"/>
              <p:cNvCxnSpPr>
                <a:cxnSpLocks noChangeShapeType="1"/>
              </p:cNvCxnSpPr>
              <p:nvPr/>
            </p:nvCxnSpPr>
            <p:spPr bwMode="auto">
              <a:xfrm flipH="1">
                <a:off x="213" y="54"/>
                <a:ext cx="346" cy="45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7" name="AutoShape 161"/>
              <p:cNvCxnSpPr>
                <a:cxnSpLocks noChangeShapeType="1"/>
              </p:cNvCxnSpPr>
              <p:nvPr/>
            </p:nvCxnSpPr>
            <p:spPr bwMode="auto">
              <a:xfrm flipH="1">
                <a:off x="219" y="117"/>
                <a:ext cx="388" cy="508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8" name="AutoShape 162"/>
              <p:cNvCxnSpPr>
                <a:cxnSpLocks noChangeShapeType="1"/>
              </p:cNvCxnSpPr>
              <p:nvPr/>
            </p:nvCxnSpPr>
            <p:spPr bwMode="auto">
              <a:xfrm flipH="1">
                <a:off x="298" y="172"/>
                <a:ext cx="346" cy="45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49" name="AutoShape 163"/>
              <p:cNvCxnSpPr>
                <a:cxnSpLocks noChangeShapeType="1"/>
              </p:cNvCxnSpPr>
              <p:nvPr/>
            </p:nvCxnSpPr>
            <p:spPr bwMode="auto">
              <a:xfrm flipH="1">
                <a:off x="379" y="236"/>
                <a:ext cx="298" cy="389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50" name="AutoShape 165"/>
              <p:cNvCxnSpPr>
                <a:cxnSpLocks noChangeShapeType="1"/>
              </p:cNvCxnSpPr>
              <p:nvPr/>
            </p:nvCxnSpPr>
            <p:spPr bwMode="auto">
              <a:xfrm flipH="1">
                <a:off x="468" y="332"/>
                <a:ext cx="231" cy="302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51" name="AutoShape 166"/>
              <p:cNvCxnSpPr>
                <a:cxnSpLocks noChangeShapeType="1"/>
              </p:cNvCxnSpPr>
              <p:nvPr/>
            </p:nvCxnSpPr>
            <p:spPr bwMode="auto">
              <a:xfrm flipH="1">
                <a:off x="569" y="436"/>
                <a:ext cx="148" cy="19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  <p:cxnSp>
            <p:nvCxnSpPr>
              <p:cNvPr id="652" name="AutoShape 167"/>
              <p:cNvCxnSpPr>
                <a:cxnSpLocks noChangeShapeType="1"/>
              </p:cNvCxnSpPr>
              <p:nvPr/>
            </p:nvCxnSpPr>
            <p:spPr bwMode="auto">
              <a:xfrm flipH="1">
                <a:off x="651" y="542"/>
                <a:ext cx="64" cy="83"/>
              </a:xfrm>
              <a:prstGeom prst="straightConnector1">
                <a:avLst/>
              </a:prstGeom>
              <a:noFill/>
              <a:ln w="6350">
                <a:solidFill>
                  <a:schemeClr val="accent5">
                    <a:lumMod val="50000"/>
                  </a:schemeClr>
                </a:solidFill>
                <a:round/>
                <a:headEnd/>
                <a:tailEnd/>
              </a:ln>
              <a:extLst/>
            </p:spPr>
          </p:cxnSp>
        </p:grpSp>
        <p:pic>
          <p:nvPicPr>
            <p:cNvPr id="653" name="Рисунок 65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58194" y="4629721"/>
              <a:ext cx="218614" cy="2334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654" name="Picture 487" descr="http://images.ua.prom.st/120309036_w640_h2048_phone_512.png?PIMAGE_ID=120309036"/>
            <p:cNvPicPr/>
            <p:nvPr/>
          </p:nvPicPr>
          <p:blipFill>
            <a:blip r:embed="rId7" cstate="print">
              <a:duotone>
                <a:srgbClr val="1D6780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71349" y="4946894"/>
              <a:ext cx="232236" cy="22893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/>
          </p:spPr>
        </p:pic>
        <p:grpSp>
          <p:nvGrpSpPr>
            <p:cNvPr id="19" name="Группа 18"/>
            <p:cNvGrpSpPr/>
            <p:nvPr/>
          </p:nvGrpSpPr>
          <p:grpSpPr>
            <a:xfrm>
              <a:off x="8262936" y="5136864"/>
              <a:ext cx="521052" cy="268025"/>
              <a:chOff x="7347788" y="5240096"/>
              <a:chExt cx="521052" cy="268025"/>
            </a:xfrm>
          </p:grpSpPr>
          <p:sp>
            <p:nvSpPr>
              <p:cNvPr id="655" name="Выгнутая вверх стрелка 100"/>
              <p:cNvSpPr>
                <a:spLocks noChangeArrowheads="1"/>
              </p:cNvSpPr>
              <p:nvPr/>
            </p:nvSpPr>
            <p:spPr bwMode="auto">
              <a:xfrm rot="10800000" flipH="1">
                <a:off x="7347788" y="5345457"/>
                <a:ext cx="521052" cy="162664"/>
              </a:xfrm>
              <a:prstGeom prst="curvedDownArrow">
                <a:avLst>
                  <a:gd name="adj1" fmla="val 53591"/>
                  <a:gd name="adj2" fmla="val 100398"/>
                  <a:gd name="adj3" fmla="val 62625"/>
                </a:avLst>
              </a:prstGeom>
              <a:solidFill>
                <a:srgbClr val="F5A2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656" name="Прямоугольник 655"/>
              <p:cNvSpPr/>
              <p:nvPr/>
            </p:nvSpPr>
            <p:spPr>
              <a:xfrm>
                <a:off x="7377061" y="5240096"/>
                <a:ext cx="457768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/>
                  <a:t>1</a:t>
                </a:r>
                <a:r>
                  <a:rPr lang="ru-RU" sz="900" b="1" dirty="0" smtClean="0"/>
                  <a:t>%</a:t>
                </a:r>
                <a:endParaRPr lang="ru-RU" sz="900" b="1" dirty="0"/>
              </a:p>
            </p:txBody>
          </p:sp>
        </p:grpSp>
        <p:sp>
          <p:nvSpPr>
            <p:cNvPr id="657" name="16-конечная звезда 161"/>
            <p:cNvSpPr/>
            <p:nvPr/>
          </p:nvSpPr>
          <p:spPr>
            <a:xfrm>
              <a:off x="8402062" y="5470606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800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№</a:t>
              </a:r>
              <a:endParaRPr lang="ru-RU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1680258" y="3190665"/>
            <a:ext cx="5430317" cy="630942"/>
            <a:chOff x="1604532" y="5582049"/>
            <a:chExt cx="5430317" cy="630942"/>
          </a:xfrm>
        </p:grpSpPr>
        <p:sp>
          <p:nvSpPr>
            <p:cNvPr id="637" name="Rectangle 63"/>
            <p:cNvSpPr txBox="1"/>
            <p:nvPr/>
          </p:nvSpPr>
          <p:spPr>
            <a:xfrm>
              <a:off x="1604532" y="5582049"/>
              <a:ext cx="5430317" cy="630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pPr algn="ctr"/>
              <a:endParaRPr lang="ru-RU" sz="800" b="1" dirty="0" smtClean="0">
                <a:solidFill>
                  <a:srgbClr val="FF0000"/>
                </a:solidFill>
              </a:endParaRPr>
            </a:p>
            <a:p>
              <a:r>
                <a:rPr lang="ru-RU" sz="1100" b="1" dirty="0" smtClean="0">
                  <a:solidFill>
                    <a:srgbClr val="FF0000"/>
                  </a:solidFill>
                </a:rPr>
                <a:t>              Проблемы:</a:t>
              </a:r>
            </a:p>
            <a:p>
              <a:pPr>
                <a:buAutoNum type="arabicPeriod"/>
              </a:pPr>
              <a:r>
                <a:rPr lang="ru-RU" sz="1100" dirty="0" smtClean="0"/>
                <a:t> </a:t>
              </a:r>
              <a:r>
                <a:rPr lang="ru-RU" sz="1100" dirty="0"/>
                <a:t>Избыточное ожидание (потеря </a:t>
              </a:r>
              <a:r>
                <a:rPr lang="ru-RU" sz="1100" dirty="0" smtClean="0"/>
                <a:t>времени – до 7 дней).</a:t>
              </a:r>
              <a:endParaRPr lang="ru-RU" sz="1100" dirty="0"/>
            </a:p>
            <a:p>
              <a:r>
                <a:rPr lang="ru-RU" sz="1100" dirty="0"/>
                <a:t>2. Передача документов вручную (избыточные перемещения</a:t>
              </a:r>
              <a:r>
                <a:rPr lang="ru-RU" sz="1100" dirty="0" smtClean="0"/>
                <a:t>).</a:t>
              </a:r>
              <a:endParaRPr lang="ru-RU" sz="1100" dirty="0"/>
            </a:p>
          </p:txBody>
        </p:sp>
        <p:sp>
          <p:nvSpPr>
            <p:cNvPr id="658" name="16-конечная звезда 161"/>
            <p:cNvSpPr/>
            <p:nvPr/>
          </p:nvSpPr>
          <p:spPr>
            <a:xfrm>
              <a:off x="1662509" y="5609007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endParaRPr lang="ru-RU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1636762" y="1090762"/>
            <a:ext cx="8347730" cy="1655651"/>
            <a:chOff x="1636762" y="770531"/>
            <a:chExt cx="8347730" cy="1655651"/>
          </a:xfrm>
        </p:grpSpPr>
        <p:sp>
          <p:nvSpPr>
            <p:cNvPr id="2" name="TextBox 1"/>
            <p:cNvSpPr txBox="1"/>
            <p:nvPr/>
          </p:nvSpPr>
          <p:spPr>
            <a:xfrm>
              <a:off x="1691489" y="770531"/>
              <a:ext cx="13846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tx2"/>
                  </a:solidFill>
                </a:rPr>
                <a:t>ГРАЖДАНЕ</a:t>
              </a:r>
              <a:endParaRPr lang="ru-RU" sz="1400" b="1" dirty="0">
                <a:solidFill>
                  <a:schemeClr val="tx2"/>
                </a:solidFill>
              </a:endParaRPr>
            </a:p>
          </p:txBody>
        </p:sp>
        <p:sp>
          <p:nvSpPr>
            <p:cNvPr id="73" name="Rectangle 129"/>
            <p:cNvSpPr/>
            <p:nvPr/>
          </p:nvSpPr>
          <p:spPr>
            <a:xfrm>
              <a:off x="1636762" y="1443575"/>
              <a:ext cx="1423870" cy="83790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 устной форме (лично или по телефону) обращается непосредственно в профильный отдел Управления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4" name="Rectangle 209"/>
            <p:cNvSpPr/>
            <p:nvPr/>
          </p:nvSpPr>
          <p:spPr>
            <a:xfrm>
              <a:off x="5107271" y="1434152"/>
              <a:ext cx="1398988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Согласует расчет арендной платы и возвращает исполнителю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5" name="Rectangle 41"/>
            <p:cNvSpPr txBox="1">
              <a:spLocks/>
            </p:cNvSpPr>
            <p:nvPr/>
          </p:nvSpPr>
          <p:spPr>
            <a:xfrm>
              <a:off x="5107271" y="1176804"/>
              <a:ext cx="1398988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Начальник профильного отдела</a:t>
              </a:r>
            </a:p>
          </p:txBody>
        </p:sp>
        <p:cxnSp>
          <p:nvCxnSpPr>
            <p:cNvPr id="86" name="Прямая со стрелкой 85"/>
            <p:cNvCxnSpPr/>
            <p:nvPr/>
          </p:nvCxnSpPr>
          <p:spPr>
            <a:xfrm>
              <a:off x="3096008" y="1961820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ectangle 209"/>
            <p:cNvSpPr/>
            <p:nvPr/>
          </p:nvSpPr>
          <p:spPr>
            <a:xfrm>
              <a:off x="6833447" y="1435073"/>
              <a:ext cx="1398988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Уведомляет заявителя о готовности расчета по арендной плате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</a:t>
              </a:r>
              <a:r>
                <a:rPr lang="ru-RU" sz="8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минут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96" name="Rectangle 41"/>
            <p:cNvSpPr txBox="1">
              <a:spLocks/>
            </p:cNvSpPr>
            <p:nvPr/>
          </p:nvSpPr>
          <p:spPr>
            <a:xfrm>
              <a:off x="6833447" y="1177725"/>
              <a:ext cx="1398988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Специалист профильного отдела</a:t>
              </a:r>
            </a:p>
          </p:txBody>
        </p:sp>
        <p:grpSp>
          <p:nvGrpSpPr>
            <p:cNvPr id="105" name="Группа 104"/>
            <p:cNvGrpSpPr/>
            <p:nvPr/>
          </p:nvGrpSpPr>
          <p:grpSpPr>
            <a:xfrm rot="16200000">
              <a:off x="4749337" y="829381"/>
              <a:ext cx="342145" cy="671779"/>
              <a:chOff x="11603561" y="1974437"/>
              <a:chExt cx="355499" cy="384175"/>
            </a:xfrm>
          </p:grpSpPr>
          <p:sp>
            <p:nvSpPr>
              <p:cNvPr id="328" name="Выгнутая вверх стрелка 100"/>
              <p:cNvSpPr>
                <a:spLocks noChangeArrowheads="1"/>
              </p:cNvSpPr>
              <p:nvPr/>
            </p:nvSpPr>
            <p:spPr bwMode="auto">
              <a:xfrm rot="5400000" flipH="1">
                <a:off x="11679580" y="2080800"/>
                <a:ext cx="384175" cy="171450"/>
              </a:xfrm>
              <a:prstGeom prst="curvedDownArrow">
                <a:avLst>
                  <a:gd name="adj1" fmla="val 53591"/>
                  <a:gd name="adj2" fmla="val 100398"/>
                  <a:gd name="adj3" fmla="val 62625"/>
                </a:avLst>
              </a:prstGeom>
              <a:solidFill>
                <a:srgbClr val="F5A2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  <p:sp>
            <p:nvSpPr>
              <p:cNvPr id="329" name="Прямоугольник 328"/>
              <p:cNvSpPr/>
              <p:nvPr/>
            </p:nvSpPr>
            <p:spPr>
              <a:xfrm rot="5400000">
                <a:off x="11648529" y="2012774"/>
                <a:ext cx="265563" cy="355499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 smtClean="0"/>
                  <a:t>1%</a:t>
                </a:r>
                <a:endParaRPr lang="ru-RU" sz="900" b="1" dirty="0"/>
              </a:p>
            </p:txBody>
          </p:sp>
        </p:grpSp>
        <p:grpSp>
          <p:nvGrpSpPr>
            <p:cNvPr id="176" name="Группа 175"/>
            <p:cNvGrpSpPr/>
            <p:nvPr/>
          </p:nvGrpSpPr>
          <p:grpSpPr>
            <a:xfrm>
              <a:off x="8554681" y="1168121"/>
              <a:ext cx="1429811" cy="1127593"/>
              <a:chOff x="4871318" y="4574252"/>
              <a:chExt cx="1485617" cy="1188500"/>
            </a:xfrm>
          </p:grpSpPr>
          <p:sp>
            <p:nvSpPr>
              <p:cNvPr id="230" name="Rectangle 129"/>
              <p:cNvSpPr/>
              <p:nvPr/>
            </p:nvSpPr>
            <p:spPr>
              <a:xfrm>
                <a:off x="4877491" y="4871983"/>
                <a:ext cx="1479444" cy="890769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solidFill>
                  <a:schemeClr val="bg1"/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Получает расчет </a:t>
                </a: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арендной платы </a:t>
                </a:r>
                <a:r>
                  <a:rPr lang="ru-RU" sz="800" dirty="0" smtClean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выбранным </a:t>
                </a:r>
                <a:r>
                  <a:rPr lang="ru-RU" sz="800" dirty="0">
                    <a:solidFill>
                      <a:srgbClr val="000000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</a:rPr>
                  <a:t>способом (нарочно, почта, электронная почта)</a:t>
                </a:r>
              </a:p>
            </p:txBody>
          </p:sp>
          <p:sp>
            <p:nvSpPr>
              <p:cNvPr id="231" name="Rectangle 41"/>
              <p:cNvSpPr txBox="1">
                <a:spLocks/>
              </p:cNvSpPr>
              <p:nvPr/>
            </p:nvSpPr>
            <p:spPr>
              <a:xfrm>
                <a:off x="4871318" y="4574252"/>
                <a:ext cx="1482834" cy="281036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5"/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9pPr>
              </a:lstStyle>
              <a:p>
                <a:r>
                  <a:rPr lang="ru-RU" sz="1000" dirty="0" smtClean="0">
                    <a:solidFill>
                      <a:schemeClr val="tx1"/>
                    </a:solidFill>
                  </a:rPr>
                  <a:t>Заявитель</a:t>
                </a:r>
                <a:endParaRPr lang="ru-RU" sz="10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94" name="Rectangle 209"/>
            <p:cNvSpPr/>
            <p:nvPr/>
          </p:nvSpPr>
          <p:spPr>
            <a:xfrm>
              <a:off x="3379580" y="1434150"/>
              <a:ext cx="1398988" cy="705349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Готовит расчет арендной платы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15 минут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95" name="Rectangle 41"/>
            <p:cNvSpPr txBox="1">
              <a:spLocks/>
            </p:cNvSpPr>
            <p:nvPr/>
          </p:nvSpPr>
          <p:spPr>
            <a:xfrm>
              <a:off x="3379580" y="1176802"/>
              <a:ext cx="1398988" cy="257346"/>
            </a:xfrm>
            <a:prstGeom prst="rect">
              <a:avLst/>
            </a:prstGeom>
            <a:solidFill>
              <a:srgbClr val="F79C4C"/>
            </a:solidFill>
            <a:ln>
              <a:solidFill>
                <a:schemeClr val="accent6">
                  <a:lumMod val="75000"/>
                </a:schemeClr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>
                  <a:solidFill>
                    <a:schemeClr val="tx1"/>
                  </a:solidFill>
                </a:rPr>
                <a:t>Специалист профильного отдела</a:t>
              </a:r>
            </a:p>
          </p:txBody>
        </p:sp>
        <p:grpSp>
          <p:nvGrpSpPr>
            <p:cNvPr id="415" name="Группа 414"/>
            <p:cNvGrpSpPr/>
            <p:nvPr/>
          </p:nvGrpSpPr>
          <p:grpSpPr>
            <a:xfrm>
              <a:off x="2984091" y="2025023"/>
              <a:ext cx="527761" cy="400249"/>
              <a:chOff x="2892128" y="6171491"/>
              <a:chExt cx="527761" cy="400249"/>
            </a:xfrm>
          </p:grpSpPr>
          <p:grpSp>
            <p:nvGrpSpPr>
              <p:cNvPr id="416" name="Группа 415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418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19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0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1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22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3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4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5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6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7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8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29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30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417" name="Прямоугольник 416"/>
              <p:cNvSpPr/>
              <p:nvPr/>
            </p:nvSpPr>
            <p:spPr>
              <a:xfrm>
                <a:off x="2892128" y="6310134"/>
                <a:ext cx="52776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 smtClean="0">
                    <a:solidFill>
                      <a:srgbClr val="FF0000"/>
                    </a:solidFill>
                  </a:rPr>
                  <a:t>4 дня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447" name="Прямая со стрелкой 446"/>
            <p:cNvCxnSpPr/>
            <p:nvPr/>
          </p:nvCxnSpPr>
          <p:spPr>
            <a:xfrm>
              <a:off x="4826223" y="1968963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8" name="Прямая со стрелкой 447"/>
            <p:cNvCxnSpPr/>
            <p:nvPr/>
          </p:nvCxnSpPr>
          <p:spPr>
            <a:xfrm>
              <a:off x="6542881" y="1952863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9" name="Группа 448"/>
            <p:cNvGrpSpPr/>
            <p:nvPr/>
          </p:nvGrpSpPr>
          <p:grpSpPr>
            <a:xfrm>
              <a:off x="6408974" y="2010030"/>
              <a:ext cx="624691" cy="400249"/>
              <a:chOff x="2892128" y="6171491"/>
              <a:chExt cx="624691" cy="400249"/>
            </a:xfrm>
          </p:grpSpPr>
          <p:grpSp>
            <p:nvGrpSpPr>
              <p:cNvPr id="450" name="Группа 449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452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3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4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5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56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57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58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59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0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1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2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3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464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451" name="Прямоугольник 450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25" name="Группа 524"/>
            <p:cNvGrpSpPr/>
            <p:nvPr/>
          </p:nvGrpSpPr>
          <p:grpSpPr>
            <a:xfrm>
              <a:off x="4654593" y="2025933"/>
              <a:ext cx="624691" cy="400249"/>
              <a:chOff x="2892128" y="6171491"/>
              <a:chExt cx="624691" cy="400249"/>
            </a:xfrm>
          </p:grpSpPr>
          <p:grpSp>
            <p:nvGrpSpPr>
              <p:cNvPr id="526" name="Группа 525"/>
              <p:cNvGrpSpPr>
                <a:grpSpLocks noChangeAspect="1"/>
              </p:cNvGrpSpPr>
              <p:nvPr/>
            </p:nvGrpSpPr>
            <p:grpSpPr bwMode="auto">
              <a:xfrm>
                <a:off x="3036247" y="6171491"/>
                <a:ext cx="260268" cy="209837"/>
                <a:chOff x="0" y="0"/>
                <a:chExt cx="941" cy="634"/>
              </a:xfrm>
            </p:grpSpPr>
            <p:sp>
              <p:nvSpPr>
                <p:cNvPr id="528" name="Arc 153"/>
                <p:cNvSpPr>
                  <a:spLocks/>
                </p:cNvSpPr>
                <p:nvPr/>
              </p:nvSpPr>
              <p:spPr bwMode="auto">
                <a:xfrm>
                  <a:off x="437" y="0"/>
                  <a:ext cx="279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29" name="Arc 154"/>
                <p:cNvSpPr>
                  <a:spLocks/>
                </p:cNvSpPr>
                <p:nvPr/>
              </p:nvSpPr>
              <p:spPr bwMode="auto">
                <a:xfrm flipH="1">
                  <a:off x="215" y="0"/>
                  <a:ext cx="218" cy="52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lnTo>
                        <a:pt x="-1" y="0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30" name="Arc 156"/>
                <p:cNvSpPr>
                  <a:spLocks/>
                </p:cNvSpPr>
                <p:nvPr/>
              </p:nvSpPr>
              <p:spPr bwMode="auto">
                <a:xfrm flipH="1" flipV="1">
                  <a:off x="0" y="503"/>
                  <a:ext cx="215" cy="114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 smtClean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31" name="Arc 157"/>
                <p:cNvSpPr>
                  <a:spLocks/>
                </p:cNvSpPr>
                <p:nvPr/>
              </p:nvSpPr>
              <p:spPr bwMode="auto">
                <a:xfrm flipV="1">
                  <a:off x="716" y="503"/>
                  <a:ext cx="225" cy="119"/>
                </a:xfrm>
                <a:custGeom>
                  <a:avLst/>
                  <a:gdLst>
                    <a:gd name="T0" fmla="*/ 0 w 21463"/>
                    <a:gd name="T1" fmla="*/ 0 h 21274"/>
                    <a:gd name="T2" fmla="*/ 0 w 21463"/>
                    <a:gd name="T3" fmla="*/ 0 h 21274"/>
                    <a:gd name="T4" fmla="*/ 0 w 21463"/>
                    <a:gd name="T5" fmla="*/ 0 h 2127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463" h="21274" fill="none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</a:path>
                    <a:path w="21463" h="21274" stroke="0" extrusionOk="0">
                      <a:moveTo>
                        <a:pt x="0" y="18842"/>
                      </a:moveTo>
                      <a:cubicBezTo>
                        <a:pt x="1078" y="9326"/>
                        <a:pt x="8293" y="1656"/>
                        <a:pt x="17725" y="-1"/>
                      </a:cubicBezTo>
                      <a:lnTo>
                        <a:pt x="21463" y="21274"/>
                      </a:lnTo>
                      <a:lnTo>
                        <a:pt x="0" y="18842"/>
                      </a:lnTo>
                      <a:close/>
                    </a:path>
                  </a:pathLst>
                </a:cu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 lIns="131631" tIns="65815" rIns="131631" bIns="65815" upright="1"/>
                <a:lstStyle/>
                <a:p>
                  <a:pPr defTabSz="1343053" eaLnBrk="0" fontAlgn="base" hangingPunct="0">
                    <a:lnSpc>
                      <a:spcPct val="115000"/>
                    </a:lnSpc>
                    <a:spcBef>
                      <a:spcPts val="881"/>
                    </a:spcBef>
                    <a:spcAft>
                      <a:spcPts val="881"/>
                    </a:spcAft>
                  </a:pPr>
                  <a:r>
                    <a:rPr lang="en-US" sz="2400" dirty="0">
                      <a:solidFill>
                        <a:srgbClr val="215968"/>
                      </a:solidFill>
                      <a:latin typeface="Arial" panose="020B0604020202020204" pitchFamily="34" charset="0"/>
                      <a:ea typeface="Arial" panose="020B0604020202020204" pitchFamily="34" charset="0"/>
                      <a:cs typeface="Arial" panose="020B0604020202020204" pitchFamily="34" charset="0"/>
                    </a:rPr>
                    <a:t> </a:t>
                  </a:r>
                  <a:endParaRPr lang="ru-RU" sz="2400" dirty="0">
                    <a:solidFill>
                      <a:srgbClr val="215968"/>
                    </a:solidFill>
                    <a:latin typeface="Arial" panose="020B0604020202020204" pitchFamily="34" charset="0"/>
                    <a:ea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532" name="AutoShape 158"/>
                <p:cNvCxnSpPr>
                  <a:cxnSpLocks noChangeShapeType="1"/>
                </p:cNvCxnSpPr>
                <p:nvPr/>
              </p:nvCxnSpPr>
              <p:spPr bwMode="auto">
                <a:xfrm flipH="1">
                  <a:off x="245" y="0"/>
                  <a:ext cx="195" cy="255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3" name="AutoShape 159"/>
                <p:cNvCxnSpPr>
                  <a:cxnSpLocks noChangeShapeType="1"/>
                </p:cNvCxnSpPr>
                <p:nvPr/>
              </p:nvCxnSpPr>
              <p:spPr bwMode="auto">
                <a:xfrm flipH="1">
                  <a:off x="225" y="23"/>
                  <a:ext cx="274" cy="35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4" name="AutoShape 160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3" y="54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5" name="AutoShape 16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19" y="117"/>
                  <a:ext cx="388" cy="508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6" name="AutoShape 162"/>
                <p:cNvCxnSpPr>
                  <a:cxnSpLocks noChangeShapeType="1"/>
                </p:cNvCxnSpPr>
                <p:nvPr/>
              </p:nvCxnSpPr>
              <p:spPr bwMode="auto">
                <a:xfrm flipH="1">
                  <a:off x="298" y="172"/>
                  <a:ext cx="346" cy="45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7" name="AutoShape 163"/>
                <p:cNvCxnSpPr>
                  <a:cxnSpLocks noChangeShapeType="1"/>
                </p:cNvCxnSpPr>
                <p:nvPr/>
              </p:nvCxnSpPr>
              <p:spPr bwMode="auto">
                <a:xfrm flipH="1">
                  <a:off x="379" y="236"/>
                  <a:ext cx="298" cy="389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8" name="AutoShape 165"/>
                <p:cNvCxnSpPr>
                  <a:cxnSpLocks noChangeShapeType="1"/>
                </p:cNvCxnSpPr>
                <p:nvPr/>
              </p:nvCxnSpPr>
              <p:spPr bwMode="auto">
                <a:xfrm flipH="1">
                  <a:off x="468" y="332"/>
                  <a:ext cx="231" cy="302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39" name="AutoShape 1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569" y="436"/>
                  <a:ext cx="148" cy="19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  <p:cxnSp>
              <p:nvCxnSpPr>
                <p:cNvPr id="540" name="AutoShape 167"/>
                <p:cNvCxnSpPr>
                  <a:cxnSpLocks noChangeShapeType="1"/>
                </p:cNvCxnSpPr>
                <p:nvPr/>
              </p:nvCxnSpPr>
              <p:spPr bwMode="auto">
                <a:xfrm flipH="1">
                  <a:off x="651" y="542"/>
                  <a:ext cx="64" cy="83"/>
                </a:xfrm>
                <a:prstGeom prst="straightConnector1">
                  <a:avLst/>
                </a:prstGeom>
                <a:noFill/>
                <a:ln w="6350">
                  <a:solidFill>
                    <a:schemeClr val="accent5">
                      <a:lumMod val="50000"/>
                    </a:schemeClr>
                  </a:solidFill>
                  <a:round/>
                  <a:headEnd/>
                  <a:tailEnd/>
                </a:ln>
                <a:extLst/>
              </p:spPr>
            </p:cxnSp>
          </p:grpSp>
          <p:sp>
            <p:nvSpPr>
              <p:cNvPr id="527" name="Прямоугольник 526"/>
              <p:cNvSpPr/>
              <p:nvPr/>
            </p:nvSpPr>
            <p:spPr>
              <a:xfrm>
                <a:off x="2892128" y="6310134"/>
                <a:ext cx="624691" cy="261606"/>
              </a:xfrm>
              <a:prstGeom prst="rect">
                <a:avLst/>
              </a:prstGeom>
            </p:spPr>
            <p:txBody>
              <a:bodyPr wrap="square" lIns="121917" tIns="60958" rIns="121917" bIns="60958">
                <a:spAutoFit/>
              </a:bodyPr>
              <a:lstStyle/>
              <a:p>
                <a:r>
                  <a:rPr lang="ru-RU" sz="900" b="1" dirty="0">
                    <a:solidFill>
                      <a:srgbClr val="FF0000"/>
                    </a:solidFill>
                  </a:rPr>
                  <a:t>1</a:t>
                </a:r>
                <a:r>
                  <a:rPr lang="ru-RU" sz="900" b="1" dirty="0" smtClean="0">
                    <a:solidFill>
                      <a:srgbClr val="FF0000"/>
                    </a:solidFill>
                  </a:rPr>
                  <a:t> день</a:t>
                </a:r>
                <a:endParaRPr lang="ru-RU" sz="900" b="1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636" name="Прямая со стрелкой 635"/>
            <p:cNvCxnSpPr/>
            <p:nvPr/>
          </p:nvCxnSpPr>
          <p:spPr>
            <a:xfrm>
              <a:off x="8271945" y="1918335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9" name="Rectangle 41"/>
            <p:cNvSpPr txBox="1">
              <a:spLocks/>
            </p:cNvSpPr>
            <p:nvPr/>
          </p:nvSpPr>
          <p:spPr>
            <a:xfrm>
              <a:off x="1640932" y="1168121"/>
              <a:ext cx="1427133" cy="2666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r>
                <a:rPr lang="ru-RU" sz="1000" dirty="0" smtClean="0">
                  <a:solidFill>
                    <a:schemeClr val="tx1"/>
                  </a:solidFill>
                </a:rPr>
                <a:t>Заявитель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sp>
          <p:nvSpPr>
            <p:cNvPr id="660" name="16-конечная звезда 161"/>
            <p:cNvSpPr/>
            <p:nvPr/>
          </p:nvSpPr>
          <p:spPr>
            <a:xfrm>
              <a:off x="3111234" y="1651748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900" b="1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ru-RU" sz="9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2" name="16-конечная звезда 161"/>
            <p:cNvSpPr/>
            <p:nvPr/>
          </p:nvSpPr>
          <p:spPr>
            <a:xfrm>
              <a:off x="4832603" y="1665190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900" b="1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ru-RU" sz="9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3" name="16-конечная звезда 161"/>
            <p:cNvSpPr/>
            <p:nvPr/>
          </p:nvSpPr>
          <p:spPr>
            <a:xfrm>
              <a:off x="6547417" y="1651748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900" b="1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ru-RU" sz="9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22" name="Рисунок 32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54015" y="1891319"/>
              <a:ext cx="218614" cy="2334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323" name="Рисунок 32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278666" y="1906631"/>
              <a:ext cx="218614" cy="2334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24" name="16-конечная звезда 161"/>
            <p:cNvSpPr/>
            <p:nvPr/>
          </p:nvSpPr>
          <p:spPr>
            <a:xfrm>
              <a:off x="4772629" y="1452320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900" b="1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ru-RU" sz="10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5" name="16-конечная звезда 161"/>
            <p:cNvSpPr/>
            <p:nvPr/>
          </p:nvSpPr>
          <p:spPr>
            <a:xfrm>
              <a:off x="6528901" y="1417615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900" b="1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ru-RU" sz="10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26" name="Picture 487" descr="http://images.ua.prom.st/120309036_w640_h2048_phone_512.png?PIMAGE_ID=120309036"/>
            <p:cNvPicPr/>
            <p:nvPr/>
          </p:nvPicPr>
          <p:blipFill>
            <a:blip r:embed="rId7" cstate="print">
              <a:duotone>
                <a:srgbClr val="1D6780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0822" y="1888927"/>
              <a:ext cx="232236" cy="22893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/>
          </p:spPr>
        </p:pic>
      </p:grp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42025690"/>
              </p:ext>
            </p:extLst>
          </p:nvPr>
        </p:nvGraphicFramePr>
        <p:xfrm>
          <a:off x="7483277" y="2988060"/>
          <a:ext cx="2501215" cy="1071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94653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59070" y="251561"/>
            <a:ext cx="8712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Карта </a:t>
            </a:r>
            <a:r>
              <a:rPr lang="ru-RU" sz="2000" b="1" cap="all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целевого состояния процесса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1669944" y="993727"/>
            <a:ext cx="5030775" cy="1445355"/>
            <a:chOff x="1615217" y="860344"/>
            <a:chExt cx="5030775" cy="1445355"/>
          </a:xfrm>
        </p:grpSpPr>
        <p:sp>
          <p:nvSpPr>
            <p:cNvPr id="46" name="TextBox 45"/>
            <p:cNvSpPr txBox="1"/>
            <p:nvPr/>
          </p:nvSpPr>
          <p:spPr>
            <a:xfrm>
              <a:off x="1615217" y="860344"/>
              <a:ext cx="13846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tx2"/>
                  </a:solidFill>
                </a:rPr>
                <a:t>ОРГАНИЗАЦИИ</a:t>
              </a:r>
              <a:endParaRPr lang="ru-RU" sz="1400" b="1" dirty="0">
                <a:solidFill>
                  <a:schemeClr val="tx2"/>
                </a:solidFill>
              </a:endParaRPr>
            </a:p>
          </p:txBody>
        </p:sp>
        <p:sp>
          <p:nvSpPr>
            <p:cNvPr id="49" name="Rectangle 129"/>
            <p:cNvSpPr/>
            <p:nvPr/>
          </p:nvSpPr>
          <p:spPr>
            <a:xfrm>
              <a:off x="1636762" y="1443575"/>
              <a:ext cx="1423870" cy="83790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Один раз лично получает для своей организации идентификационный номер в Управлении</a:t>
              </a:r>
            </a:p>
            <a:p>
              <a:pPr>
                <a:lnSpc>
                  <a:spcPct val="107000"/>
                </a:lnSpc>
              </a:pPr>
              <a:r>
                <a:rPr lang="ru-RU" sz="800" b="1" dirty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</a:t>
              </a:r>
              <a:r>
                <a:rPr lang="ru-RU" sz="8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минут</a:t>
              </a:r>
              <a:endParaRPr lang="ru-RU" sz="8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53" name="Прямая со стрелкой 52"/>
            <p:cNvCxnSpPr/>
            <p:nvPr/>
          </p:nvCxnSpPr>
          <p:spPr>
            <a:xfrm>
              <a:off x="3096008" y="1961820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4" name="Rectangle 41"/>
            <p:cNvSpPr txBox="1">
              <a:spLocks/>
            </p:cNvSpPr>
            <p:nvPr/>
          </p:nvSpPr>
          <p:spPr>
            <a:xfrm>
              <a:off x="1640932" y="1168121"/>
              <a:ext cx="1427133" cy="2666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r>
                <a:rPr lang="ru-RU" sz="1000" dirty="0" smtClean="0">
                  <a:solidFill>
                    <a:schemeClr val="tx1"/>
                  </a:solidFill>
                </a:rPr>
                <a:t>Заявитель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sp>
          <p:nvSpPr>
            <p:cNvPr id="325" name="Rectangle 129"/>
            <p:cNvSpPr/>
            <p:nvPr/>
          </p:nvSpPr>
          <p:spPr>
            <a:xfrm>
              <a:off x="5222122" y="1460579"/>
              <a:ext cx="1423870" cy="8451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Получает расчет </a:t>
              </a: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арендной платы </a:t>
              </a: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 платежные документы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26" name="Rectangle 41"/>
            <p:cNvSpPr txBox="1">
              <a:spLocks/>
            </p:cNvSpPr>
            <p:nvPr/>
          </p:nvSpPr>
          <p:spPr>
            <a:xfrm>
              <a:off x="5216181" y="1178106"/>
              <a:ext cx="1427133" cy="2666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r>
                <a:rPr lang="ru-RU" sz="1000" dirty="0" smtClean="0">
                  <a:solidFill>
                    <a:schemeClr val="tx1"/>
                  </a:solidFill>
                </a:rPr>
                <a:t>Заявитель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sp>
          <p:nvSpPr>
            <p:cNvPr id="327" name="Rectangle 129"/>
            <p:cNvSpPr/>
            <p:nvPr/>
          </p:nvSpPr>
          <p:spPr>
            <a:xfrm>
              <a:off x="3383695" y="1460579"/>
              <a:ext cx="1499142" cy="8451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Заполняет форму на сайте Управления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hlinkClick r:id="rId6"/>
                </a:rPr>
                <a:t>http</a:t>
              </a:r>
              <a:r>
                <a:rPr lang="en-US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hlinkClick r:id="rId6"/>
                </a:rPr>
                <a:t>://uio2.zato-seversk.ru/la</a:t>
              </a:r>
              <a:r>
                <a:rPr lang="en-US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hlinkClick r:id="rId6"/>
                </a:rPr>
                <a:t>/</a:t>
              </a:r>
              <a:endPara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  <a:endParaRPr lang="ru-RU" sz="8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28" name="Rectangle 41"/>
            <p:cNvSpPr txBox="1">
              <a:spLocks/>
            </p:cNvSpPr>
            <p:nvPr/>
          </p:nvSpPr>
          <p:spPr>
            <a:xfrm>
              <a:off x="3377754" y="1178106"/>
              <a:ext cx="1505083" cy="2666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r>
                <a:rPr lang="ru-RU" sz="1000" dirty="0" smtClean="0">
                  <a:solidFill>
                    <a:schemeClr val="tx1"/>
                  </a:solidFill>
                </a:rPr>
                <a:t>Заявитель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cxnSp>
          <p:nvCxnSpPr>
            <p:cNvPr id="329" name="Прямая со стрелкой 328"/>
            <p:cNvCxnSpPr/>
            <p:nvPr/>
          </p:nvCxnSpPr>
          <p:spPr>
            <a:xfrm>
              <a:off x="4932609" y="1961820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0" name="Группа 329"/>
          <p:cNvGrpSpPr/>
          <p:nvPr/>
        </p:nvGrpSpPr>
        <p:grpSpPr>
          <a:xfrm>
            <a:off x="1691489" y="3239119"/>
            <a:ext cx="3326056" cy="1464044"/>
            <a:chOff x="1691489" y="857494"/>
            <a:chExt cx="3326056" cy="1464044"/>
          </a:xfrm>
        </p:grpSpPr>
        <p:sp>
          <p:nvSpPr>
            <p:cNvPr id="331" name="TextBox 330"/>
            <p:cNvSpPr txBox="1"/>
            <p:nvPr/>
          </p:nvSpPr>
          <p:spPr>
            <a:xfrm>
              <a:off x="1691489" y="857494"/>
              <a:ext cx="13846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 smtClean="0">
                  <a:solidFill>
                    <a:schemeClr val="tx2"/>
                  </a:solidFill>
                </a:rPr>
                <a:t>ГРАЖДАНЕ</a:t>
              </a:r>
              <a:endParaRPr lang="ru-RU" sz="1400" b="1" dirty="0">
                <a:solidFill>
                  <a:schemeClr val="tx2"/>
                </a:solidFill>
              </a:endParaRPr>
            </a:p>
          </p:txBody>
        </p:sp>
        <p:sp>
          <p:nvSpPr>
            <p:cNvPr id="335" name="Rectangle 129"/>
            <p:cNvSpPr/>
            <p:nvPr/>
          </p:nvSpPr>
          <p:spPr>
            <a:xfrm>
              <a:off x="3593675" y="1476418"/>
              <a:ext cx="1423870" cy="8451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Получает расчет </a:t>
              </a: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арендной платы </a:t>
              </a: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выбранным и платежные документы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36" name="Rectangle 41"/>
            <p:cNvSpPr txBox="1">
              <a:spLocks/>
            </p:cNvSpPr>
            <p:nvPr/>
          </p:nvSpPr>
          <p:spPr>
            <a:xfrm>
              <a:off x="3587734" y="1193945"/>
              <a:ext cx="1427133" cy="2666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r>
                <a:rPr lang="ru-RU" sz="1000" dirty="0" smtClean="0">
                  <a:solidFill>
                    <a:schemeClr val="tx1"/>
                  </a:solidFill>
                </a:rPr>
                <a:t>Заявитель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sp>
          <p:nvSpPr>
            <p:cNvPr id="337" name="Rectangle 129"/>
            <p:cNvSpPr/>
            <p:nvPr/>
          </p:nvSpPr>
          <p:spPr>
            <a:xfrm>
              <a:off x="1755248" y="1476418"/>
              <a:ext cx="1499142" cy="8451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Заполняет форму на сайте Управления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hlinkClick r:id="rId6"/>
                </a:rPr>
                <a:t>http</a:t>
              </a:r>
              <a:r>
                <a:rPr lang="en-US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hlinkClick r:id="rId6"/>
                </a:rPr>
                <a:t>://uio2.zato-seversk.ru/la</a:t>
              </a:r>
              <a:r>
                <a:rPr lang="en-US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hlinkClick r:id="rId6"/>
                </a:rPr>
                <a:t>/</a:t>
              </a:r>
              <a:endPara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 smtClean="0">
                  <a:solidFill>
                    <a:srgbClr val="FF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5 минут</a:t>
              </a:r>
              <a:endParaRPr lang="ru-RU" sz="800" b="1" dirty="0">
                <a:solidFill>
                  <a:srgbClr val="FF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338" name="Rectangle 41"/>
            <p:cNvSpPr txBox="1">
              <a:spLocks/>
            </p:cNvSpPr>
            <p:nvPr/>
          </p:nvSpPr>
          <p:spPr>
            <a:xfrm>
              <a:off x="1749307" y="1193945"/>
              <a:ext cx="1505083" cy="2666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r>
                <a:rPr lang="ru-RU" sz="1000" dirty="0" smtClean="0">
                  <a:solidFill>
                    <a:schemeClr val="tx1"/>
                  </a:solidFill>
                </a:rPr>
                <a:t>Заявитель</a:t>
              </a:r>
              <a:endParaRPr lang="ru-RU" sz="1000" dirty="0">
                <a:solidFill>
                  <a:schemeClr val="tx1"/>
                </a:solidFill>
              </a:endParaRPr>
            </a:p>
          </p:txBody>
        </p:sp>
        <p:cxnSp>
          <p:nvCxnSpPr>
            <p:cNvPr id="339" name="Прямая со стрелкой 338"/>
            <p:cNvCxnSpPr/>
            <p:nvPr/>
          </p:nvCxnSpPr>
          <p:spPr>
            <a:xfrm>
              <a:off x="3304162" y="1977659"/>
              <a:ext cx="283572" cy="0"/>
            </a:xfrm>
            <a:prstGeom prst="straightConnector1">
              <a:avLst/>
            </a:prstGeom>
            <a:ln w="25400" cmpd="sng">
              <a:solidFill>
                <a:schemeClr val="tx2">
                  <a:lumMod val="75000"/>
                </a:schemeClr>
              </a:solidFill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0" name="Rectangle 63"/>
          <p:cNvSpPr txBox="1"/>
          <p:nvPr/>
        </p:nvSpPr>
        <p:spPr>
          <a:xfrm>
            <a:off x="1740417" y="5059609"/>
            <a:ext cx="5430317" cy="13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endParaRPr lang="ru-RU" sz="800" b="1" dirty="0" smtClean="0">
              <a:solidFill>
                <a:srgbClr val="FF0000"/>
              </a:solidFill>
            </a:endParaRPr>
          </a:p>
          <a:p>
            <a:r>
              <a:rPr lang="ru-RU" sz="1100" b="1" dirty="0" smtClean="0">
                <a:solidFill>
                  <a:srgbClr val="FF0000"/>
                </a:solidFill>
              </a:rPr>
              <a:t>              </a:t>
            </a:r>
            <a:r>
              <a:rPr lang="ru-RU" sz="1100" b="1" dirty="0" smtClean="0">
                <a:solidFill>
                  <a:srgbClr val="00B050"/>
                </a:solidFill>
              </a:rPr>
              <a:t>Решения проблем:</a:t>
            </a:r>
          </a:p>
          <a:p>
            <a:pPr>
              <a:buAutoNum type="arabicPeriod"/>
            </a:pPr>
            <a:r>
              <a:rPr lang="ru-RU" sz="1100" dirty="0" smtClean="0"/>
              <a:t> Сокращение времени на получение информации о задолженности.</a:t>
            </a:r>
            <a:endParaRPr lang="ru-RU" sz="1100" dirty="0"/>
          </a:p>
          <a:p>
            <a:r>
              <a:rPr lang="ru-RU" sz="1100" dirty="0"/>
              <a:t>2. </a:t>
            </a:r>
            <a:r>
              <a:rPr lang="ru-RU" sz="1100" dirty="0" smtClean="0"/>
              <a:t>Возможность получить сведения о задолженности и документы на оплату в режиме реального времени.</a:t>
            </a:r>
            <a:endParaRPr lang="ru-RU" sz="1100" dirty="0"/>
          </a:p>
          <a:p>
            <a:r>
              <a:rPr lang="ru-RU" sz="1100" dirty="0"/>
              <a:t>3. </a:t>
            </a:r>
            <a:r>
              <a:rPr lang="ru-RU" sz="1100" dirty="0" smtClean="0"/>
              <a:t>Отсутствие дублирующих функций.</a:t>
            </a:r>
          </a:p>
          <a:p>
            <a:r>
              <a:rPr lang="ru-RU" sz="1100" dirty="0" smtClean="0"/>
              <a:t>4. Сокращение количества очных взаимодействий с Управлением для получения информации о задолженности.</a:t>
            </a:r>
          </a:p>
        </p:txBody>
      </p:sp>
      <p:sp>
        <p:nvSpPr>
          <p:cNvPr id="341" name="16-конечная звезда 161"/>
          <p:cNvSpPr/>
          <p:nvPr/>
        </p:nvSpPr>
        <p:spPr>
          <a:xfrm>
            <a:off x="1874120" y="5084243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2" name="16-конечная звезда 161"/>
          <p:cNvSpPr/>
          <p:nvPr/>
        </p:nvSpPr>
        <p:spPr>
          <a:xfrm>
            <a:off x="4989369" y="1805661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8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3" name="16-конечная звезда 161"/>
          <p:cNvSpPr/>
          <p:nvPr/>
        </p:nvSpPr>
        <p:spPr>
          <a:xfrm>
            <a:off x="3296757" y="4027458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8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4" name="16-конечная звезда 161"/>
          <p:cNvSpPr/>
          <p:nvPr/>
        </p:nvSpPr>
        <p:spPr>
          <a:xfrm>
            <a:off x="4983428" y="1552516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45" name="16-конечная звезда 161"/>
          <p:cNvSpPr/>
          <p:nvPr/>
        </p:nvSpPr>
        <p:spPr>
          <a:xfrm>
            <a:off x="3296757" y="3783339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46" name="16-конечная звезда 161"/>
          <p:cNvSpPr/>
          <p:nvPr/>
        </p:nvSpPr>
        <p:spPr>
          <a:xfrm>
            <a:off x="3290567" y="3554778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8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7" name="16-конечная звезда 161"/>
          <p:cNvSpPr/>
          <p:nvPr/>
        </p:nvSpPr>
        <p:spPr>
          <a:xfrm>
            <a:off x="4981176" y="1306520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800" b="1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" name="16-конечная звезда 161"/>
          <p:cNvSpPr/>
          <p:nvPr/>
        </p:nvSpPr>
        <p:spPr>
          <a:xfrm>
            <a:off x="4981176" y="1058824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49" name="16-конечная звезда 161"/>
          <p:cNvSpPr/>
          <p:nvPr/>
        </p:nvSpPr>
        <p:spPr>
          <a:xfrm>
            <a:off x="3288741" y="3301633"/>
            <a:ext cx="287480" cy="253145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800" b="1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7451005" y="5059609"/>
            <a:ext cx="3023284" cy="1159154"/>
            <a:chOff x="7381516" y="4785770"/>
            <a:chExt cx="3023284" cy="1159154"/>
          </a:xfrm>
        </p:grpSpPr>
        <p:sp>
          <p:nvSpPr>
            <p:cNvPr id="350" name="Rectangle 63"/>
            <p:cNvSpPr txBox="1"/>
            <p:nvPr/>
          </p:nvSpPr>
          <p:spPr>
            <a:xfrm>
              <a:off x="7381516" y="4785770"/>
              <a:ext cx="2657275" cy="138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>
                  <a:latin typeface="+mn-lt"/>
                </a:defRPr>
              </a:lvl1pPr>
              <a:lvl2pPr marL="193675" lvl="1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latin typeface="+mn-lt"/>
                </a:defRPr>
              </a:lvl2pPr>
              <a:lvl3pPr marL="457200" lvl="2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latin typeface="+mn-lt"/>
                </a:defRPr>
              </a:lvl3pPr>
              <a:lvl4pPr marL="614363" lvl="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latin typeface="+mn-lt"/>
                </a:defRPr>
              </a:lvl4pPr>
              <a:lvl5pPr marL="749808" lvl="4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latin typeface="+mn-lt"/>
                </a:defRPr>
              </a:lvl9pPr>
            </a:lstStyle>
            <a:p>
              <a:r>
                <a:rPr lang="ru-RU" sz="900" b="1" dirty="0" smtClean="0"/>
                <a:t>Условные обозначения:          </a:t>
              </a:r>
            </a:p>
          </p:txBody>
        </p:sp>
        <p:sp>
          <p:nvSpPr>
            <p:cNvPr id="352" name="Прямоугольник 351"/>
            <p:cNvSpPr/>
            <p:nvPr/>
          </p:nvSpPr>
          <p:spPr>
            <a:xfrm>
              <a:off x="7685307" y="5052372"/>
              <a:ext cx="2719493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00" dirty="0" smtClean="0"/>
                <a:t>Интеграция с программным комплексом Управления «</a:t>
              </a:r>
              <a:r>
                <a:rPr lang="ru-RU" sz="1000" dirty="0" err="1" smtClean="0"/>
                <a:t>Оберон</a:t>
              </a:r>
              <a:r>
                <a:rPr lang="ru-RU" sz="1000" dirty="0" smtClean="0"/>
                <a:t>»</a:t>
              </a:r>
              <a:r>
                <a:rPr lang="ru-RU" sz="1050" dirty="0" smtClean="0"/>
                <a:t>;      </a:t>
              </a:r>
            </a:p>
            <a:p>
              <a:endParaRPr lang="ru-RU" sz="700" dirty="0" smtClean="0"/>
            </a:p>
            <a:p>
              <a:endParaRPr lang="ru-RU" sz="500" dirty="0" smtClean="0"/>
            </a:p>
            <a:p>
              <a:r>
                <a:rPr lang="ru-RU" sz="1000" dirty="0" smtClean="0"/>
                <a:t>Решение проблемы.</a:t>
              </a:r>
              <a:r>
                <a:rPr lang="ru-RU" sz="1050" dirty="0" smtClean="0"/>
                <a:t>             </a:t>
              </a:r>
            </a:p>
            <a:p>
              <a:endParaRPr lang="ru-RU" sz="700" dirty="0" smtClean="0"/>
            </a:p>
          </p:txBody>
        </p:sp>
        <p:sp>
          <p:nvSpPr>
            <p:cNvPr id="357" name="16-конечная звезда 161"/>
            <p:cNvSpPr/>
            <p:nvPr/>
          </p:nvSpPr>
          <p:spPr>
            <a:xfrm>
              <a:off x="7397827" y="5584437"/>
              <a:ext cx="287480" cy="253145"/>
            </a:xfrm>
            <a:prstGeom prst="irregularSeal2">
              <a:avLst/>
            </a:prstGeom>
            <a:solidFill>
              <a:sysClr val="window" lastClr="FFFFFF"/>
            </a:solidFill>
            <a:ln w="12700" cap="flat" cmpd="sng" algn="ctr">
              <a:solidFill>
                <a:srgbClr val="00B05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/>
              <a:r>
                <a:rPr lang="ru-RU" sz="800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№</a:t>
              </a:r>
              <a:endParaRPr lang="ru-RU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73" name="Picture 1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381516" y="5084243"/>
              <a:ext cx="303791" cy="3037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74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33772" y="2135291"/>
            <a:ext cx="303791" cy="303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5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46564" y="4382826"/>
            <a:ext cx="303791" cy="3037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76" name="Схема 375"/>
          <p:cNvGraphicFramePr/>
          <p:nvPr>
            <p:extLst>
              <p:ext uri="{D42A27DB-BD31-4B8C-83A1-F6EECF244321}">
                <p14:modId xmlns:p14="http://schemas.microsoft.com/office/powerpoint/2010/main" val="4203359555"/>
              </p:ext>
            </p:extLst>
          </p:nvPr>
        </p:nvGraphicFramePr>
        <p:xfrm>
          <a:off x="7248128" y="1367445"/>
          <a:ext cx="2501215" cy="1071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380" name="Схема 379"/>
          <p:cNvGraphicFramePr/>
          <p:nvPr>
            <p:extLst>
              <p:ext uri="{D42A27DB-BD31-4B8C-83A1-F6EECF244321}">
                <p14:modId xmlns:p14="http://schemas.microsoft.com/office/powerpoint/2010/main" val="2792696516"/>
              </p:ext>
            </p:extLst>
          </p:nvPr>
        </p:nvGraphicFramePr>
        <p:xfrm>
          <a:off x="5663952" y="3598822"/>
          <a:ext cx="2501215" cy="1071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2498550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7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037230" y="260648"/>
            <a:ext cx="8712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</a:t>
            </a:r>
            <a:b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достижению целевого состояния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Google Shape;249;p30">
            <a:extLst>
              <a:ext uri="{FF2B5EF4-FFF2-40B4-BE49-F238E27FC236}">
                <a16:creationId xmlns="" xmlns:a16="http://schemas.microsoft.com/office/drawing/2014/main" id="{3C1672B2-17DD-4482-B6B7-B7C0B44A22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8024632"/>
              </p:ext>
            </p:extLst>
          </p:nvPr>
        </p:nvGraphicFramePr>
        <p:xfrm>
          <a:off x="1749196" y="1110333"/>
          <a:ext cx="10179451" cy="5385364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427608"/>
                <a:gridCol w="1614940"/>
                <a:gridCol w="1872208"/>
                <a:gridCol w="23042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6023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06964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 smtClean="0">
                          <a:solidFill>
                            <a:schemeClr val="bg1"/>
                          </a:solidFill>
                        </a:rPr>
                        <a:t>№ п/п</a:t>
                      </a:r>
                      <a:endParaRPr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 smtClean="0">
                          <a:solidFill>
                            <a:schemeClr val="bg1"/>
                          </a:solidFill>
                        </a:rPr>
                        <a:t>Проблема</a:t>
                      </a:r>
                      <a:endParaRPr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 smtClean="0">
                          <a:solidFill>
                            <a:schemeClr val="bg1"/>
                          </a:solidFill>
                        </a:rPr>
                        <a:t>Коренная проблема</a:t>
                      </a:r>
                      <a:endParaRPr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 smtClean="0">
                          <a:solidFill>
                            <a:schemeClr val="bg1"/>
                          </a:solidFill>
                        </a:rPr>
                        <a:t>Мероприятие</a:t>
                      </a:r>
                      <a:endParaRPr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 smtClean="0">
                          <a:solidFill>
                            <a:schemeClr val="bg1"/>
                          </a:solidFill>
                        </a:rPr>
                        <a:t>Ответственные</a:t>
                      </a:r>
                      <a:endParaRPr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dirty="0" smtClean="0">
                          <a:solidFill>
                            <a:schemeClr val="bg1"/>
                          </a:solidFill>
                        </a:rPr>
                        <a:t>Срок реализации</a:t>
                      </a:r>
                      <a:endParaRPr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solidFill>
                            <a:schemeClr val="bg1"/>
                          </a:solidFill>
                        </a:rPr>
                        <a:t>Эффект от реализации мероприятия</a:t>
                      </a:r>
                      <a:endParaRPr lang="ru-RU" sz="1000" b="1" dirty="0">
                        <a:solidFill>
                          <a:schemeClr val="bg1"/>
                        </a:solidFill>
                      </a:endParaRPr>
                    </a:p>
                  </a:txBody>
                  <a:tcPr marL="12700" marR="12700" marT="1270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464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/>
                        <a:t>1</a:t>
                      </a:r>
                      <a:endParaRPr lang="ru-RU" sz="1000" dirty="0">
                        <a:solidFill>
                          <a:srgbClr val="1F3B73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Процесс получения организацией или гражданином (далее – Заявитель) информации и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сумме арендных платежей и задолженности по арендной плате занимает длительное время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 у Управления технической возможности предоставлять Заявителю информацию о задолженности в короткий срок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Разработка концепции и технического задания создания электронной системы, позволяющей формировать  и предоставлять Заявителю данные о задолженности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по договорам аренды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Порошина Е.А.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Фадеев А.А.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Давыденко Н.А.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Кравцова И.В.</a:t>
                      </a:r>
                      <a:endParaRPr lang="ru-RU" sz="1000" dirty="0" smtClean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 20.01.2026 по 25.01.2026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040" marR="10040" marT="0" marB="0" anchor="ctr"/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Формирование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образа и технических требований к Системе,  позволяющих решить поставленную задачу по оптимизации процесса предоставления информации о задолженности по арендной плате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900" marR="88900" marT="88900" marB="8890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5294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/>
                        <a:t>2</a:t>
                      </a:r>
                      <a:endParaRPr lang="ru-RU" sz="1000" dirty="0">
                        <a:solidFill>
                          <a:srgbClr val="1F3B73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Неэффективное использование рабочего времени ответственного исполнителя,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 согласующих и подписывающих руководителей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Необходимость изготовления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 пакета документов с информацией о задолженности в электронном и бумажном виде  с последующей передачей  на согласование и подпись вручную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Разработка электронного сервиса, позволяющего формировать и предоставлять информацию о задолженности в электронной форме (далее – Сервис)</a:t>
                      </a:r>
                      <a:endParaRPr lang="ru-RU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Фадеев А.А.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Дроздецкий</a:t>
                      </a: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Д.В.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Давыденко Н.А.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Кравцова И.В.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 20.01.2026 по 01.02.2026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040" marR="10040" marT="0" marB="0" anchor="ctr"/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 обращении Заявителя к Сервису</a:t>
                      </a:r>
                      <a:r>
                        <a:rPr lang="ru-RU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ответственный исполнитель освобождается от необходимости формировать расчет арендной платы с последующим согласованием и утверждением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900" marR="88900" marT="88900" marB="8890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649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/>
                        <a:t>3</a:t>
                      </a:r>
                      <a:endParaRPr lang="ru-RU" sz="1000" dirty="0">
                        <a:solidFill>
                          <a:srgbClr val="1F3B73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Дублирование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 документов в электронной форме и на бумажном носителе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Невозможность  предоставления заявителю информации о задолженности в электронном виде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Интеграция Сервиса 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с сайтом  Управления 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hlinkClick r:id="rId6"/>
                        </a:rPr>
                        <a:t>https://</a:t>
                      </a:r>
                      <a:r>
                        <a:rPr lang="ru-RU" sz="1000" baseline="0" dirty="0" err="1" smtClean="0">
                          <a:solidFill>
                            <a:schemeClr val="tx1"/>
                          </a:solidFill>
                          <a:hlinkClick r:id="rId6"/>
                        </a:rPr>
                        <a:t>имущество.зато-северск.рф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  <a:hlinkClick r:id="rId6"/>
                        </a:rPr>
                        <a:t>/</a:t>
                      </a:r>
                      <a:r>
                        <a:rPr lang="ru-RU" sz="10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для обеспечения удаленного доступа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Фадеев А.А.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Дроздецкий</a:t>
                      </a: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Д.В.</a:t>
                      </a:r>
                    </a:p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 20.01.2026 по 01.02.2026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040" marR="10040" marT="0" marB="0" anchor="ctr"/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Заявитель имеет возможность получить информацию в электронном виде посредством сайта Управления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900" marR="88900" marT="88900" marB="8890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26498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/>
                        <a:t>4</a:t>
                      </a:r>
                      <a:endParaRPr lang="ru-RU" sz="1000" dirty="0">
                        <a:solidFill>
                          <a:srgbClr val="1F3B73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Длительное ожидание Заявителем ответа на запрос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Отсутствие технической возможности формирования информации о задолженности  для Заявителя в режиме реального времени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Интеграции Сервиса с системой управления муниципальным имуществом «</a:t>
                      </a:r>
                      <a:r>
                        <a:rPr lang="ru-RU" sz="1000" dirty="0" err="1" smtClean="0">
                          <a:solidFill>
                            <a:schemeClr val="tx1"/>
                          </a:solidFill>
                        </a:rPr>
                        <a:t>Оберон</a:t>
                      </a: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»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Фадеев А.А.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Дроздецкий</a:t>
                      </a: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Д.В.</a:t>
                      </a:r>
                    </a:p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 20.01.2026 по 01.02.2026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040" marR="10040" marT="0" marB="0" anchor="ctr"/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Информация о задолженности по арендной плате формируется в режиме реального времени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900" marR="88900" marT="88900" marB="8890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8364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rgbClr val="1F3B73"/>
                          </a:solidFill>
                        </a:rPr>
                        <a:t>5</a:t>
                      </a:r>
                      <a:endParaRPr lang="ru-RU" sz="1000" dirty="0">
                        <a:solidFill>
                          <a:srgbClr val="1F3B73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Необходимость личного обращения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 Заявителя в Управление для  подачи заявления и получения информации о задолженности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Отсутствие технической возможности у Заявителя получить необходимую информацию и платежные документы дистанционно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Обеспечение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 возможности для заявителя при использовании  Сервиса формировать платежные документы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Фадеев А.А.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Дроздецкий</a:t>
                      </a:r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Д.В.</a:t>
                      </a:r>
                    </a:p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 20.01.2026 по 01.02.2026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0040" marR="10040" marT="0" marB="0" anchor="ctr"/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Заявитель имеет возможность получить платежные документы в электронной форме, а также оплатить задолженность с помощью </a:t>
                      </a:r>
                      <a:r>
                        <a:rPr lang="en-US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QR-</a:t>
                      </a:r>
                      <a:r>
                        <a:rPr lang="ru-RU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кода</a:t>
                      </a:r>
                      <a:endParaRPr lang="ru-RU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8900" marR="88900" marT="88900" marB="8890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9861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338" y="340236"/>
            <a:ext cx="871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ЗАКРЫТИЕ РЕЗУЛЬТАТА И ЗАВЕРШЕНИЕ ПРОЕКТА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Poroshina\Downloads\2026-03-18_13-51-1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486" y="857494"/>
            <a:ext cx="7642817" cy="4193695"/>
          </a:xfrm>
          <a:prstGeom prst="rect">
            <a:avLst/>
          </a:prstGeom>
          <a:noFill/>
          <a:ln cmpd="sng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3791744" y="2060848"/>
            <a:ext cx="158417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Users\Poroshina\Downloads\2026-03-18_13-52-4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478" y="1052736"/>
            <a:ext cx="5301099" cy="3576588"/>
          </a:xfrm>
          <a:prstGeom prst="rect">
            <a:avLst/>
          </a:prstGeom>
          <a:noFill/>
          <a:ln cmpd="sng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oroshina\Downloads\2026-03-18_13-51-5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764" y="3645024"/>
            <a:ext cx="4694114" cy="3102126"/>
          </a:xfrm>
          <a:prstGeom prst="rect">
            <a:avLst/>
          </a:prstGeom>
          <a:noFill/>
          <a:ln cmpd="sng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2591" y="2585009"/>
            <a:ext cx="30482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u="sng" dirty="0">
                <a:hlinkClick r:id="rId9"/>
              </a:rPr>
              <a:t>http:\\</a:t>
            </a:r>
            <a:r>
              <a:rPr lang="en-US" b="1" u="sng" dirty="0" smtClean="0">
                <a:hlinkClick r:id="rId9"/>
              </a:rPr>
              <a:t>uio2.zato-seversk.ru\la</a:t>
            </a:r>
            <a:endParaRPr lang="en-US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661705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338" y="340236"/>
            <a:ext cx="871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ЗАКРЫТИЕ РЕЗУЛЬТАТА И ЗАВЕРШЕНИЕ ПРОЕКТА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Poroshina\Downloads\2026-03-18_14-03-08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174" y="801901"/>
            <a:ext cx="8029332" cy="5773052"/>
          </a:xfrm>
          <a:prstGeom prst="rect">
            <a:avLst/>
          </a:prstGeom>
          <a:noFill/>
          <a:ln cmpd="sng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oroshina\Downloads\2026-03-18_14-06-57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987330"/>
            <a:ext cx="4103486" cy="5410251"/>
          </a:xfrm>
          <a:prstGeom prst="rect">
            <a:avLst/>
          </a:prstGeom>
          <a:noFill/>
          <a:ln cmpd="sng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811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10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338" y="340236"/>
            <a:ext cx="871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Итого реализации проекта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119304"/>
              </p:ext>
            </p:extLst>
          </p:nvPr>
        </p:nvGraphicFramePr>
        <p:xfrm>
          <a:off x="1640932" y="5305572"/>
          <a:ext cx="8127999" cy="680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u="none" strike="noStrike" dirty="0" smtClean="0">
                          <a:effectLst/>
                        </a:rPr>
                        <a:t>Время </a:t>
                      </a:r>
                      <a:r>
                        <a:rPr lang="ru-RU" sz="1100" u="none" strike="noStrike" dirty="0">
                          <a:effectLst/>
                        </a:rPr>
                        <a:t>получения информации о задолженности по арендной плате </a:t>
                      </a:r>
                      <a:r>
                        <a:rPr lang="ru-RU" sz="1100" u="none" strike="noStrike" dirty="0" smtClean="0">
                          <a:effectLst/>
                        </a:rPr>
                        <a:t>организацией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u="none" strike="noStrike" dirty="0" smtClean="0">
                          <a:effectLst/>
                        </a:rPr>
                        <a:t>Время </a:t>
                      </a:r>
                      <a:r>
                        <a:rPr lang="ru-RU" sz="1100" u="none" strike="noStrike" dirty="0">
                          <a:effectLst/>
                        </a:rPr>
                        <a:t>получения информации о задолженности по арендной плате </a:t>
                      </a:r>
                      <a:r>
                        <a:rPr lang="ru-RU" sz="1100" u="none" strike="noStrike" dirty="0" smtClean="0">
                          <a:effectLst/>
                        </a:rPr>
                        <a:t>организацией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lvl="0" algn="ctr" defTabSz="914400" rtl="0" eaLnBrk="1" fontAlgn="b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Количество обязательных очных  взаимодействий с Управлением для получения информации о задолженности по арендной плате </a:t>
                      </a:r>
                      <a:endParaRPr lang="ru-RU" sz="110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pSp>
        <p:nvGrpSpPr>
          <p:cNvPr id="41" name="Группа 40"/>
          <p:cNvGrpSpPr/>
          <p:nvPr/>
        </p:nvGrpSpPr>
        <p:grpSpPr>
          <a:xfrm>
            <a:off x="1784948" y="2329144"/>
            <a:ext cx="8693025" cy="2904420"/>
            <a:chOff x="2423592" y="1892732"/>
            <a:chExt cx="8693025" cy="2904420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2639616" y="2492896"/>
              <a:ext cx="792088" cy="230425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5375920" y="3861048"/>
              <a:ext cx="792088" cy="936104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8051048" y="4460978"/>
              <a:ext cx="792088" cy="319675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3431704" y="4591784"/>
              <a:ext cx="792088" cy="20536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6168008" y="4694468"/>
              <a:ext cx="792088" cy="10268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8843136" y="4734934"/>
              <a:ext cx="792088" cy="45719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2423592" y="1892732"/>
              <a:ext cx="1224136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100" b="1" dirty="0">
                  <a:solidFill>
                    <a:schemeClr val="accent6">
                      <a:lumMod val="75000"/>
                    </a:schemeClr>
                  </a:solidFill>
                </a:rPr>
                <a:t>18 дней, 1 </a:t>
              </a:r>
              <a:r>
                <a:rPr lang="ru-RU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час </a:t>
              </a:r>
              <a:r>
                <a:rPr lang="ru-RU" sz="1100" b="1" dirty="0">
                  <a:solidFill>
                    <a:schemeClr val="accent6">
                      <a:lumMod val="75000"/>
                    </a:schemeClr>
                  </a:solidFill>
                </a:rPr>
                <a:t>и 28 минут</a:t>
              </a:r>
              <a:endParaRPr lang="ru-RU" sz="1100" dirty="0">
                <a:solidFill>
                  <a:schemeClr val="accent6">
                    <a:lumMod val="75000"/>
                  </a:schemeClr>
                </a:solidFill>
              </a:endParaRPr>
            </a:p>
            <a:p>
              <a:pPr lvl="0" algn="ctr"/>
              <a:r>
                <a:rPr lang="en-US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(26</a:t>
              </a:r>
              <a:r>
                <a:rPr lang="ru-RU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en-US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008 </a:t>
              </a:r>
              <a:r>
                <a:rPr lang="ru-RU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минут</a:t>
              </a:r>
              <a:r>
                <a:rPr lang="en-US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)</a:t>
              </a:r>
              <a:endParaRPr lang="ru-RU" sz="11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3188060" y="4330174"/>
              <a:ext cx="122413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100" b="1" dirty="0" smtClean="0">
                  <a:solidFill>
                    <a:srgbClr val="0066B4"/>
                  </a:solidFill>
                </a:rPr>
                <a:t>10 минут</a:t>
              </a:r>
              <a:r>
                <a:rPr lang="en-US" sz="1100" b="1" dirty="0" smtClean="0">
                  <a:solidFill>
                    <a:srgbClr val="0066B4"/>
                  </a:solidFill>
                </a:rPr>
                <a:t> </a:t>
              </a:r>
              <a:endParaRPr lang="ru-RU" sz="1100" b="1" dirty="0" smtClean="0">
                <a:solidFill>
                  <a:srgbClr val="0066B4"/>
                </a:solidFill>
              </a:endParaRP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5159896" y="3260884"/>
              <a:ext cx="1224136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100" b="1" dirty="0">
                  <a:solidFill>
                    <a:schemeClr val="accent6">
                      <a:lumMod val="75000"/>
                    </a:schemeClr>
                  </a:solidFill>
                </a:rPr>
                <a:t>6 дней и 25 минут </a:t>
              </a:r>
              <a:endParaRPr lang="ru-RU" sz="1100" b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pPr lvl="0" algn="ctr"/>
              <a:r>
                <a:rPr lang="en-US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(</a:t>
              </a:r>
              <a:r>
                <a:rPr lang="ru-RU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8 665 минут</a:t>
              </a:r>
              <a:r>
                <a:rPr lang="en-US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)</a:t>
              </a:r>
              <a:endParaRPr lang="ru-RU" sz="11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5951984" y="4428517"/>
              <a:ext cx="122413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100" b="1" dirty="0" smtClean="0">
                  <a:solidFill>
                    <a:srgbClr val="0066B4"/>
                  </a:solidFill>
                </a:rPr>
                <a:t>5 минут</a:t>
              </a:r>
              <a:r>
                <a:rPr lang="en-US" sz="1100" b="1" dirty="0" smtClean="0">
                  <a:solidFill>
                    <a:srgbClr val="0066B4"/>
                  </a:solidFill>
                </a:rPr>
                <a:t> </a:t>
              </a:r>
              <a:endParaRPr lang="ru-RU" sz="1100" b="1" dirty="0" smtClean="0">
                <a:solidFill>
                  <a:srgbClr val="0066B4"/>
                </a:solidFill>
              </a:endParaRP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7835024" y="4199369"/>
              <a:ext cx="122413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1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ru-RU" sz="11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8627112" y="4450112"/>
              <a:ext cx="1069288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100" b="1" dirty="0" smtClean="0">
                  <a:solidFill>
                    <a:srgbClr val="0066B4"/>
                  </a:solidFill>
                </a:rPr>
                <a:t>0</a:t>
              </a:r>
            </a:p>
          </p:txBody>
        </p:sp>
        <p:sp>
          <p:nvSpPr>
            <p:cNvPr id="12" name="Стрелка вниз 11"/>
            <p:cNvSpPr/>
            <p:nvPr/>
          </p:nvSpPr>
          <p:spPr>
            <a:xfrm>
              <a:off x="3557812" y="2523379"/>
              <a:ext cx="484632" cy="978408"/>
            </a:xfrm>
            <a:prstGeom prst="downArrow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935760" y="2708920"/>
              <a:ext cx="848309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b="1" dirty="0">
                  <a:solidFill>
                    <a:srgbClr val="00B050"/>
                  </a:solidFill>
                </a:rPr>
                <a:t>Снижение </a:t>
              </a:r>
              <a:endParaRPr lang="ru-RU" sz="1100" b="1" dirty="0" smtClean="0">
                <a:solidFill>
                  <a:srgbClr val="00B050"/>
                </a:solidFill>
              </a:endParaRPr>
            </a:p>
            <a:p>
              <a:pPr algn="ctr"/>
              <a:r>
                <a:rPr lang="ru-RU" sz="1100" b="1" dirty="0" smtClean="0">
                  <a:solidFill>
                    <a:srgbClr val="00B050"/>
                  </a:solidFill>
                </a:rPr>
                <a:t>в </a:t>
              </a:r>
              <a:r>
                <a:rPr lang="ru-RU" sz="1100" b="1" dirty="0">
                  <a:solidFill>
                    <a:srgbClr val="00B050"/>
                  </a:solidFill>
                </a:rPr>
                <a:t>2600 раз</a:t>
              </a:r>
            </a:p>
          </p:txBody>
        </p:sp>
        <p:sp>
          <p:nvSpPr>
            <p:cNvPr id="36" name="Стрелка вниз 35"/>
            <p:cNvSpPr/>
            <p:nvPr/>
          </p:nvSpPr>
          <p:spPr>
            <a:xfrm>
              <a:off x="6238505" y="3861047"/>
              <a:ext cx="433559" cy="546363"/>
            </a:xfrm>
            <a:prstGeom prst="downArrow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723137" y="3852638"/>
              <a:ext cx="88197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b="1" dirty="0">
                  <a:solidFill>
                    <a:srgbClr val="00B050"/>
                  </a:solidFill>
                </a:rPr>
                <a:t>Снижение </a:t>
              </a:r>
              <a:endParaRPr lang="ru-RU" sz="1100" b="1" dirty="0" smtClean="0">
                <a:solidFill>
                  <a:srgbClr val="00B050"/>
                </a:solidFill>
              </a:endParaRPr>
            </a:p>
            <a:p>
              <a:pPr algn="ctr"/>
              <a:r>
                <a:rPr lang="ru-RU" sz="1100" b="1" dirty="0" smtClean="0">
                  <a:solidFill>
                    <a:srgbClr val="00B050"/>
                  </a:solidFill>
                </a:rPr>
                <a:t>в 1733 раза</a:t>
              </a:r>
              <a:endParaRPr lang="ru-RU" sz="1100" b="1" dirty="0">
                <a:solidFill>
                  <a:srgbClr val="00B050"/>
                </a:solidFill>
              </a:endParaRPr>
            </a:p>
          </p:txBody>
        </p:sp>
        <p:sp>
          <p:nvSpPr>
            <p:cNvPr id="38" name="Стрелка вниз 37"/>
            <p:cNvSpPr/>
            <p:nvPr/>
          </p:nvSpPr>
          <p:spPr>
            <a:xfrm>
              <a:off x="9327496" y="4385618"/>
              <a:ext cx="268608" cy="308850"/>
            </a:xfrm>
            <a:prstGeom prst="downArrow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239180" y="4150030"/>
              <a:ext cx="187743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100" b="1" dirty="0" smtClean="0">
                  <a:solidFill>
                    <a:srgbClr val="00B050"/>
                  </a:solidFill>
                </a:rPr>
                <a:t>Исключение обязательных </a:t>
              </a:r>
            </a:p>
            <a:p>
              <a:pPr algn="ctr"/>
              <a:r>
                <a:rPr lang="ru-RU" sz="1100" b="1" dirty="0" smtClean="0">
                  <a:solidFill>
                    <a:srgbClr val="00B050"/>
                  </a:solidFill>
                </a:rPr>
                <a:t>взаимодействий</a:t>
              </a:r>
              <a:endParaRPr lang="ru-RU" sz="1100" b="1" dirty="0">
                <a:solidFill>
                  <a:srgbClr val="00B050"/>
                </a:solidFill>
              </a:endParaRPr>
            </a:p>
          </p:txBody>
        </p:sp>
      </p:grpSp>
      <p:graphicFrame>
        <p:nvGraphicFramePr>
          <p:cNvPr id="46" name="Схема 45"/>
          <p:cNvGraphicFramePr/>
          <p:nvPr>
            <p:extLst>
              <p:ext uri="{D42A27DB-BD31-4B8C-83A1-F6EECF244321}">
                <p14:modId xmlns:p14="http://schemas.microsoft.com/office/powerpoint/2010/main" val="1650528548"/>
              </p:ext>
            </p:extLst>
          </p:nvPr>
        </p:nvGraphicFramePr>
        <p:xfrm>
          <a:off x="2956343" y="1030904"/>
          <a:ext cx="352447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48" name="Группа 47"/>
          <p:cNvGrpSpPr/>
          <p:nvPr/>
        </p:nvGrpSpPr>
        <p:grpSpPr>
          <a:xfrm>
            <a:off x="6600055" y="966588"/>
            <a:ext cx="5161107" cy="2831954"/>
            <a:chOff x="6600055" y="966588"/>
            <a:chExt cx="5161107" cy="2831954"/>
          </a:xfrm>
        </p:grpSpPr>
        <p:pic>
          <p:nvPicPr>
            <p:cNvPr id="42" name="Picture 2" descr="C:\Users\Poroshina\Downloads\2026-03-18_13-51-12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0055" y="966588"/>
              <a:ext cx="5161107" cy="283195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7" name="Прямая соединительная линия 46"/>
            <p:cNvCxnSpPr/>
            <p:nvPr/>
          </p:nvCxnSpPr>
          <p:spPr>
            <a:xfrm>
              <a:off x="7808448" y="1844824"/>
              <a:ext cx="1584176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5089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gradFill flip="none" rotWithShape="1">
            <a:gsLst>
              <a:gs pos="0">
                <a:srgbClr val="F9B400"/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6" y="540005"/>
            <a:ext cx="6858001" cy="5777994"/>
          </a:xfrm>
          <a:prstGeom prst="rtTriangle">
            <a:avLst/>
          </a:prstGeom>
          <a:gradFill flip="none" rotWithShape="1">
            <a:gsLst>
              <a:gs pos="0">
                <a:srgbClr val="E74106"/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9633432" y="5085183"/>
            <a:ext cx="2558568" cy="1772815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1209094" y="1209092"/>
            <a:ext cx="6858001" cy="4439818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415" y="560695"/>
            <a:ext cx="905985" cy="1104438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11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93084" y="2925569"/>
            <a:ext cx="75582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sp>
        <p:nvSpPr>
          <p:cNvPr id="3" name="AutoShape 2" descr="https://i.okcdn.ru/i?r=BDEGV1SoxFQVqRl8uRaxX9H1pEKcK7cU3iHi7I2eDGAHfngxupa5APZHBba1AQ66Z8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2491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4845</TotalTime>
  <Words>1264</Words>
  <Application>Microsoft Office PowerPoint</Application>
  <PresentationFormat>Произвольный</PresentationFormat>
  <Paragraphs>380</Paragraphs>
  <Slides>11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Poroshina</dc:creator>
  <cp:lastModifiedBy>Poroshina</cp:lastModifiedBy>
  <cp:revision>310</cp:revision>
  <cp:lastPrinted>2026-04-02T08:20:15Z</cp:lastPrinted>
  <dcterms:created xsi:type="dcterms:W3CDTF">2025-07-04T04:53:22Z</dcterms:created>
  <dcterms:modified xsi:type="dcterms:W3CDTF">2026-04-28T03:51:47Z</dcterms:modified>
</cp:coreProperties>
</file>