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6" r:id="rId1"/>
  </p:sldMasterIdLst>
  <p:notesMasterIdLst>
    <p:notesMasterId r:id="rId9"/>
  </p:notesMasterIdLst>
  <p:sldIdLst>
    <p:sldId id="256" r:id="rId2"/>
    <p:sldId id="286" r:id="rId3"/>
    <p:sldId id="282" r:id="rId4"/>
    <p:sldId id="284" r:id="rId5"/>
    <p:sldId id="285" r:id="rId6"/>
    <p:sldId id="265" r:id="rId7"/>
    <p:sldId id="272" r:id="rId8"/>
  </p:sldIdLst>
  <p:sldSz cx="9144000" cy="5143500" type="screen16x9"/>
  <p:notesSz cx="9979025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33"/>
    <a:srgbClr val="339933"/>
    <a:srgbClr val="EA4A1E"/>
    <a:srgbClr val="254265"/>
    <a:srgbClr val="3E2C00"/>
    <a:srgbClr val="1A2E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2278" autoAdjust="0"/>
  </p:normalViewPr>
  <p:slideViewPr>
    <p:cSldViewPr>
      <p:cViewPr varScale="1">
        <p:scale>
          <a:sx n="126" d="100"/>
          <a:sy n="126" d="100"/>
        </p:scale>
        <p:origin x="1194" y="12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4EF5F5-E2A0-4045-BD78-63678F9BFECB}" type="doc">
      <dgm:prSet loTypeId="urn:microsoft.com/office/officeart/2005/8/layout/vList3#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DA9802E-9DF9-453E-9DBB-4E1FA9269A52}" type="pres">
      <dgm:prSet presAssocID="{B14EF5F5-E2A0-4045-BD78-63678F9BFECB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0B504C9A-2F08-42AC-A7CE-C5A0FD047ED4}" type="presOf" srcId="{B14EF5F5-E2A0-4045-BD78-63678F9BFECB}" destId="{5DA9802E-9DF9-453E-9DBB-4E1FA9269A52}" srcOrd="0" destOrd="0" presId="urn:microsoft.com/office/officeart/2005/8/layout/vList3#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#2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4324244" cy="342900"/>
          </a:xfrm>
          <a:prstGeom prst="rect">
            <a:avLst/>
          </a:prstGeom>
        </p:spPr>
        <p:txBody>
          <a:bodyPr vert="horz" lIns="107745" tIns="53872" rIns="107745" bIns="53872" rtlCol="0"/>
          <a:lstStyle>
            <a:lvl1pPr algn="l">
              <a:defRPr sz="14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53050" y="1"/>
            <a:ext cx="4324244" cy="342900"/>
          </a:xfrm>
          <a:prstGeom prst="rect">
            <a:avLst/>
          </a:prstGeom>
        </p:spPr>
        <p:txBody>
          <a:bodyPr vert="horz" lIns="107745" tIns="53872" rIns="107745" bIns="53872" rtlCol="0"/>
          <a:lstStyle>
            <a:lvl1pPr algn="r">
              <a:defRPr sz="1400"/>
            </a:lvl1pPr>
          </a:lstStyle>
          <a:p>
            <a:fld id="{00287AB8-7168-4844-B933-2B30F3E087D9}" type="datetimeFigureOut">
              <a:rPr lang="ru-RU" smtClean="0"/>
              <a:pPr/>
              <a:t>06.05.2026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703513" y="514350"/>
            <a:ext cx="4572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07745" tIns="53872" rIns="107745" bIns="53872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7903" y="3257552"/>
            <a:ext cx="7983220" cy="3086100"/>
          </a:xfrm>
          <a:prstGeom prst="rect">
            <a:avLst/>
          </a:prstGeom>
        </p:spPr>
        <p:txBody>
          <a:bodyPr vert="horz" lIns="107745" tIns="53872" rIns="107745" bIns="53872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6512984"/>
            <a:ext cx="4324244" cy="342900"/>
          </a:xfrm>
          <a:prstGeom prst="rect">
            <a:avLst/>
          </a:prstGeom>
        </p:spPr>
        <p:txBody>
          <a:bodyPr vert="horz" lIns="107745" tIns="53872" rIns="107745" bIns="53872" rtlCol="0" anchor="b"/>
          <a:lstStyle>
            <a:lvl1pPr algn="l">
              <a:defRPr sz="14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53050" y="6512984"/>
            <a:ext cx="4324244" cy="342900"/>
          </a:xfrm>
          <a:prstGeom prst="rect">
            <a:avLst/>
          </a:prstGeom>
        </p:spPr>
        <p:txBody>
          <a:bodyPr vert="horz" lIns="107745" tIns="53872" rIns="107745" bIns="53872" rtlCol="0" anchor="b"/>
          <a:lstStyle>
            <a:lvl1pPr algn="r">
              <a:defRPr sz="1400"/>
            </a:lvl1pPr>
          </a:lstStyle>
          <a:p>
            <a:fld id="{2A6569E2-BAA5-44E8-97B7-6FDAD7C209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89023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569E2-BAA5-44E8-97B7-6FDAD7C209B0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619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5/6/2026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9531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5/6/2026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66700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5/6/2026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0939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5/6/2026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44899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5/6/2026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55015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5/6/2026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98275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5/6/2026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6571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5/6/2026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24914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5/6/2026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7788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5/6/2026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50517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5/6/2026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07741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5/6/2026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55100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5/6/2026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740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openxmlformats.org/officeDocument/2006/relationships/image" Target="../media/image2.png"/><Relationship Id="rId7" Type="http://schemas.openxmlformats.org/officeDocument/2006/relationships/diagramData" Target="../diagrams/data1.xml"/><Relationship Id="rId12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11" Type="http://schemas.microsoft.com/office/2007/relationships/diagramDrawing" Target="../diagrams/drawing1.xml"/><Relationship Id="rId5" Type="http://schemas.openxmlformats.org/officeDocument/2006/relationships/image" Target="../media/image4.png"/><Relationship Id="rId10" Type="http://schemas.openxmlformats.org/officeDocument/2006/relationships/diagramColors" Target="../diagrams/colors1.xml"/><Relationship Id="rId4" Type="http://schemas.openxmlformats.org/officeDocument/2006/relationships/image" Target="../media/image3.png"/><Relationship Id="rId9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jpeg"/><Relationship Id="rId5" Type="http://schemas.openxmlformats.org/officeDocument/2006/relationships/image" Target="../media/image13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3.png"/><Relationship Id="rId7" Type="http://schemas.openxmlformats.org/officeDocument/2006/relationships/image" Target="../media/image1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5.jpe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12" name="object 12"/>
          <p:cNvGrpSpPr/>
          <p:nvPr/>
        </p:nvGrpSpPr>
        <p:grpSpPr>
          <a:xfrm>
            <a:off x="0" y="108227"/>
            <a:ext cx="740920" cy="4978362"/>
            <a:chOff x="-498813" y="96011"/>
            <a:chExt cx="1641598" cy="4942331"/>
          </a:xfrm>
        </p:grpSpPr>
        <p:pic>
          <p:nvPicPr>
            <p:cNvPr id="13" name="object 1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678" y="96011"/>
              <a:ext cx="1135107" cy="4928616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3108" y="718663"/>
              <a:ext cx="864244" cy="493775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-498813" y="4432896"/>
              <a:ext cx="1641598" cy="605446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65160" y="201598"/>
              <a:ext cx="864244" cy="411479"/>
            </a:xfrm>
            <a:prstGeom prst="rect">
              <a:avLst/>
            </a:prstGeom>
          </p:spPr>
        </p:pic>
      </p:grpSp>
      <p:sp>
        <p:nvSpPr>
          <p:cNvPr id="4" name="object 4"/>
          <p:cNvSpPr txBox="1"/>
          <p:nvPr/>
        </p:nvSpPr>
        <p:spPr>
          <a:xfrm>
            <a:off x="1054231" y="4409459"/>
            <a:ext cx="8026138" cy="659155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0" tIns="12700" rIns="0" bIns="0" rtlCol="0">
            <a:spAutoFit/>
          </a:bodyPr>
          <a:lstStyle/>
          <a:p>
            <a:pPr marL="12700" algn="r">
              <a:lnSpc>
                <a:spcPct val="100000"/>
              </a:lnSpc>
              <a:spcBef>
                <a:spcPts val="100"/>
              </a:spcBef>
            </a:pPr>
            <a:r>
              <a:rPr sz="1400" b="1" spc="-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Докладчик:</a:t>
            </a:r>
            <a:endParaRPr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 algn="r">
              <a:lnSpc>
                <a:spcPct val="100000"/>
              </a:lnSpc>
              <a:spcBef>
                <a:spcPts val="5"/>
              </a:spcBef>
            </a:pPr>
            <a:r>
              <a:rPr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Начальник</a:t>
            </a:r>
            <a:r>
              <a:rPr sz="1400" b="1" spc="-1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Управления</a:t>
            </a:r>
            <a:r>
              <a:rPr sz="1400" b="1" spc="-8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spc="-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жилищно-коммунального хозяйства, транспорта и связи</a:t>
            </a:r>
            <a:r>
              <a:rPr sz="1400" b="1" spc="-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algn="r">
              <a:lnSpc>
                <a:spcPct val="100000"/>
              </a:lnSpc>
              <a:spcBef>
                <a:spcPts val="5"/>
              </a:spcBef>
            </a:pPr>
            <a:r>
              <a:rPr lang="ru-RU" sz="1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Криницин</a:t>
            </a:r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Дмитрий Евгеньевич</a:t>
            </a:r>
            <a:endParaRPr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676400" y="1809750"/>
            <a:ext cx="6781800" cy="1119537"/>
          </a:xfrm>
          <a:prstGeom prst="rect">
            <a:avLst/>
          </a:prstGeom>
        </p:spPr>
        <p:style>
          <a:lnRef idx="2">
            <a:schemeClr val="accent3"/>
          </a:lnRef>
          <a:fillRef idx="100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0" tIns="11430" rIns="0" bIns="0" rtlCol="0">
            <a:spAutoFit/>
          </a:bodyPr>
          <a:lstStyle/>
          <a:p>
            <a:pPr marL="12065" marR="5080" algn="ctr">
              <a:lnSpc>
                <a:spcPct val="100000"/>
              </a:lnSpc>
              <a:spcBef>
                <a:spcPts val="90"/>
              </a:spcBef>
            </a:pPr>
            <a:r>
              <a:rPr lang="ru-RU" sz="2400" b="0" dirty="0">
                <a:latin typeface="Arial" panose="020B0604020202020204" pitchFamily="34" charset="0"/>
                <a:cs typeface="Arial" panose="020B0604020202020204" pitchFamily="34" charset="0"/>
              </a:rPr>
              <a:t>Оптимизация процесса информирования жителей многоквартирных домов города о планируемых работах коммунальных служб</a:t>
            </a:r>
            <a:endParaRPr sz="24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9920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object 7"/>
          <p:cNvGrpSpPr/>
          <p:nvPr/>
        </p:nvGrpSpPr>
        <p:grpSpPr>
          <a:xfrm>
            <a:off x="7680" y="96011"/>
            <a:ext cx="614108" cy="4942840"/>
            <a:chOff x="7680" y="96011"/>
            <a:chExt cx="614108" cy="4942840"/>
          </a:xfrm>
        </p:grpSpPr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8871" y="96011"/>
              <a:ext cx="498347" cy="4928616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54863" y="96011"/>
              <a:ext cx="178435" cy="4942840"/>
            </a:xfrm>
            <a:custGeom>
              <a:avLst/>
              <a:gdLst/>
              <a:ahLst/>
              <a:cxnLst/>
              <a:rect l="l" t="t" r="r" b="b"/>
              <a:pathLst>
                <a:path w="178435" h="4942840">
                  <a:moveTo>
                    <a:pt x="178308" y="0"/>
                  </a:moveTo>
                  <a:lnTo>
                    <a:pt x="0" y="0"/>
                  </a:lnTo>
                  <a:lnTo>
                    <a:pt x="0" y="4942332"/>
                  </a:lnTo>
                  <a:lnTo>
                    <a:pt x="178308" y="4942332"/>
                  </a:lnTo>
                  <a:lnTo>
                    <a:pt x="17830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33171" y="713231"/>
              <a:ext cx="384047" cy="493775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680" y="4503420"/>
              <a:ext cx="614108" cy="534922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37744" y="178307"/>
              <a:ext cx="379475" cy="411479"/>
            </a:xfrm>
            <a:prstGeom prst="rect">
              <a:avLst/>
            </a:prstGeom>
          </p:spPr>
        </p:pic>
      </p:grpSp>
      <p:sp>
        <p:nvSpPr>
          <p:cNvPr id="23" name="object 23"/>
          <p:cNvSpPr txBox="1">
            <a:spLocks noGrp="1"/>
          </p:cNvSpPr>
          <p:nvPr>
            <p:ph type="title"/>
          </p:nvPr>
        </p:nvSpPr>
        <p:spPr>
          <a:xfrm>
            <a:off x="699514" y="113144"/>
            <a:ext cx="2880995" cy="33274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800" dirty="0">
                <a:latin typeface="Arial" panose="020B0604020202020204" pitchFamily="34" charset="0"/>
                <a:cs typeface="Arial" panose="020B0604020202020204" pitchFamily="34" charset="0"/>
              </a:rPr>
              <a:t>Обоснование</a:t>
            </a:r>
            <a:r>
              <a:rPr sz="1800" spc="-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800" spc="-10" dirty="0">
                <a:latin typeface="Arial" panose="020B0604020202020204" pitchFamily="34" charset="0"/>
                <a:cs typeface="Arial" panose="020B0604020202020204" pitchFamily="34" charset="0"/>
              </a:rPr>
              <a:t>выбора</a:t>
            </a:r>
            <a:r>
              <a:rPr sz="2000" spc="-1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6" name="Схема 15"/>
          <p:cNvGraphicFramePr/>
          <p:nvPr/>
        </p:nvGraphicFramePr>
        <p:xfrm>
          <a:off x="4593729" y="2558907"/>
          <a:ext cx="4116704" cy="7938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40" name="object 40"/>
          <p:cNvSpPr txBox="1"/>
          <p:nvPr/>
        </p:nvSpPr>
        <p:spPr>
          <a:xfrm>
            <a:off x="751946" y="2455499"/>
            <a:ext cx="3390265" cy="3333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Цели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sz="2000" b="1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object 40">
            <a:extLst>
              <a:ext uri="{FF2B5EF4-FFF2-40B4-BE49-F238E27FC236}">
                <a16:creationId xmlns:a16="http://schemas.microsoft.com/office/drawing/2014/main" xmlns="" id="{570F97D3-6CC5-3438-20BA-F866504562EE}"/>
              </a:ext>
            </a:extLst>
          </p:cNvPr>
          <p:cNvSpPr txBox="1"/>
          <p:nvPr/>
        </p:nvSpPr>
        <p:spPr>
          <a:xfrm>
            <a:off x="745850" y="1711961"/>
            <a:ext cx="3390265" cy="3333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Проблемы</a:t>
            </a:r>
            <a:r>
              <a:rPr sz="2000" b="1" spc="-1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23313" y="1973421"/>
            <a:ext cx="8374383" cy="538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000" indent="0" algn="l">
              <a:spcAft>
                <a:spcPts val="600"/>
              </a:spcAft>
              <a:buFont typeface="Wingdings" panose="05000000000000000000" pitchFamily="2" charset="2"/>
              <a:buNone/>
            </a:pPr>
            <a:r>
              <a:rPr lang="ru-RU" sz="1200" b="0" i="0" kern="1200" baseline="0" dirty="0">
                <a:solidFill>
                  <a:srgbClr val="46567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1. Недостаточная осведомленность жителей города о планируемых работах коммунальных служб </a:t>
            </a:r>
          </a:p>
          <a:p>
            <a:pPr marL="72000" indent="0" algn="l">
              <a:spcAft>
                <a:spcPts val="600"/>
              </a:spcAft>
              <a:buFont typeface="Wingdings" panose="05000000000000000000" pitchFamily="2" charset="2"/>
              <a:buNone/>
            </a:pPr>
            <a:r>
              <a:rPr lang="ru-RU" sz="1200" b="0" i="0" kern="1200" baseline="0" dirty="0">
                <a:solidFill>
                  <a:srgbClr val="46567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2. Недостаточное количество каналов взаимодействия с гражданами.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601978" y="421149"/>
            <a:ext cx="708812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7313" indent="0" algn="l"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ru-RU" sz="1200" kern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Информирование жителей многоквартирных домов (МКД) о планируемом отключении воды, ремонте двора, очистке двора от снега и других работах традиционно осуществляется через расклейку объявлений на подъездах (которые быстро срывают), установке аншлагов во дворах.  И как следствие небольшое количество жителей узнает о планируемых работах, при фактически сталкивающихся ограничениях либо с коммунальным ресурсом, или с невозможность убрать свой автомобиль из-за работ спецтехники, жители выражаю недовольство через социальные сети города  </a:t>
            </a:r>
            <a:endParaRPr lang="ru-RU" sz="1200" kern="1200" baseline="0" dirty="0">
              <a:solidFill>
                <a:srgbClr val="00206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690107" y="470825"/>
            <a:ext cx="1307590" cy="1301655"/>
          </a:xfrm>
          <a:prstGeom prst="rect">
            <a:avLst/>
          </a:prstGeom>
        </p:spPr>
      </p:pic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9669264"/>
              </p:ext>
            </p:extLst>
          </p:nvPr>
        </p:nvGraphicFramePr>
        <p:xfrm>
          <a:off x="745850" y="2911548"/>
          <a:ext cx="7985124" cy="1347445"/>
        </p:xfrm>
        <a:graphic>
          <a:graphicData uri="http://schemas.openxmlformats.org/drawingml/2006/table">
            <a:tbl>
              <a:tblPr firstRow="1" firstCol="1" bandRow="1">
                <a:tableStyleId>{7DF18680-E054-41AD-8BC1-D1AEF772440D}</a:tableStyleId>
              </a:tblPr>
              <a:tblGrid>
                <a:gridCol w="566087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22687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9736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6468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 </a:t>
                      </a:r>
                      <a:r>
                        <a:rPr lang="ru-RU" sz="1600" b="1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показателя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8576" marR="38576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Текущее значение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8576" marR="38576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Целевое значение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8576" marR="38576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3810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465676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Количество граждан </a:t>
                      </a:r>
                      <a:r>
                        <a:rPr lang="ru-RU" sz="1600" b="0" baseline="0" dirty="0">
                          <a:solidFill>
                            <a:srgbClr val="465676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уведомленных о планируемых работах управляющих (УК) и </a:t>
                      </a:r>
                      <a:r>
                        <a:rPr lang="ru-RU" sz="1600" b="0" baseline="0" dirty="0" err="1">
                          <a:solidFill>
                            <a:srgbClr val="465676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ресурсоснабжающих</a:t>
                      </a:r>
                      <a:r>
                        <a:rPr lang="ru-RU" sz="1600" b="0" baseline="0" dirty="0">
                          <a:solidFill>
                            <a:srgbClr val="465676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(РСО) компаний, чел.</a:t>
                      </a:r>
                      <a:endParaRPr lang="ru-RU" sz="1600" b="0" dirty="0">
                        <a:solidFill>
                          <a:srgbClr val="465676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8576" marR="38576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3 350</a:t>
                      </a:r>
                    </a:p>
                  </a:txBody>
                  <a:tcPr marL="38576" marR="38576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22 640</a:t>
                      </a:r>
                    </a:p>
                  </a:txBody>
                  <a:tcPr marL="38576" marR="38576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489208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object 27"/>
          <p:cNvSpPr txBox="1"/>
          <p:nvPr/>
        </p:nvSpPr>
        <p:spPr>
          <a:xfrm>
            <a:off x="857203" y="704088"/>
            <a:ext cx="956583" cy="247247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12700" rIns="0" bIns="0" rtlCol="0">
            <a:spAutoFit/>
          </a:bodyPr>
          <a:lstStyle/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600" dirty="0">
              <a:solidFill>
                <a:srgbClr val="46567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600" dirty="0">
              <a:solidFill>
                <a:srgbClr val="46567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600" dirty="0">
              <a:solidFill>
                <a:srgbClr val="46567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600" dirty="0">
              <a:solidFill>
                <a:srgbClr val="46567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600" dirty="0">
              <a:solidFill>
                <a:srgbClr val="46567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600" dirty="0">
              <a:solidFill>
                <a:srgbClr val="46567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600" dirty="0">
              <a:solidFill>
                <a:srgbClr val="46567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600" dirty="0">
              <a:solidFill>
                <a:srgbClr val="46567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600" dirty="0">
              <a:solidFill>
                <a:srgbClr val="46567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600" dirty="0">
              <a:solidFill>
                <a:srgbClr val="46567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600" dirty="0">
              <a:solidFill>
                <a:srgbClr val="46567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600" dirty="0">
              <a:solidFill>
                <a:srgbClr val="46567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600" dirty="0">
              <a:solidFill>
                <a:srgbClr val="46567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600" dirty="0">
              <a:solidFill>
                <a:srgbClr val="46567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600" dirty="0">
              <a:solidFill>
                <a:srgbClr val="46567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600" dirty="0">
              <a:solidFill>
                <a:srgbClr val="46567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600" dirty="0">
              <a:solidFill>
                <a:srgbClr val="46567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600" dirty="0">
              <a:solidFill>
                <a:srgbClr val="46567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600" dirty="0">
              <a:solidFill>
                <a:srgbClr val="46567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600" dirty="0">
                <a:solidFill>
                  <a:srgbClr val="46567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Планируют производство работ на территории города или территории МКД</a:t>
            </a:r>
            <a:endParaRPr kumimoji="0" lang="ru-RU" sz="650" b="0" i="0" u="none" strike="noStrike" kern="0" cap="none" spc="-1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-24243" y="220639"/>
            <a:ext cx="655320" cy="4832985"/>
            <a:chOff x="95056" y="219456"/>
            <a:chExt cx="655320" cy="483298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4883" y="219456"/>
              <a:ext cx="530351" cy="4818888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46303" y="219456"/>
              <a:ext cx="187960" cy="4832985"/>
            </a:xfrm>
            <a:custGeom>
              <a:avLst/>
              <a:gdLst/>
              <a:ahLst/>
              <a:cxnLst/>
              <a:rect l="l" t="t" r="r" b="b"/>
              <a:pathLst>
                <a:path w="187960" h="4832985">
                  <a:moveTo>
                    <a:pt x="187452" y="0"/>
                  </a:moveTo>
                  <a:lnTo>
                    <a:pt x="0" y="0"/>
                  </a:lnTo>
                  <a:lnTo>
                    <a:pt x="0" y="4832604"/>
                  </a:lnTo>
                  <a:lnTo>
                    <a:pt x="187452" y="4832604"/>
                  </a:lnTo>
                  <a:lnTo>
                    <a:pt x="18745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33756" y="822960"/>
              <a:ext cx="411480" cy="48006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5056" y="4526279"/>
              <a:ext cx="654748" cy="525778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38327" y="297180"/>
              <a:ext cx="406908" cy="406908"/>
            </a:xfrm>
            <a:prstGeom prst="rect">
              <a:avLst/>
            </a:prstGeom>
          </p:spPr>
        </p:pic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1034592" y="74117"/>
            <a:ext cx="3890084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" panose="020B0604020202020204" pitchFamily="34" charset="0"/>
                <a:cs typeface="Arial" panose="020B0604020202020204" pitchFamily="34" charset="0"/>
              </a:rPr>
              <a:t>Карта</a:t>
            </a:r>
            <a:r>
              <a:rPr sz="1800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800" dirty="0">
                <a:latin typeface="Arial" panose="020B0604020202020204" pitchFamily="34" charset="0"/>
                <a:cs typeface="Arial" panose="020B0604020202020204" pitchFamily="34" charset="0"/>
              </a:rPr>
              <a:t>текущего</a:t>
            </a:r>
            <a:r>
              <a:rPr sz="1800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800" spc="-10" dirty="0">
                <a:latin typeface="Arial" panose="020B0604020202020204" pitchFamily="34" charset="0"/>
                <a:cs typeface="Arial" panose="020B0604020202020204" pitchFamily="34" charset="0"/>
              </a:rPr>
              <a:t>состояния</a:t>
            </a:r>
            <a:endParaRPr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882396" y="448055"/>
            <a:ext cx="8114665" cy="11430"/>
          </a:xfrm>
          <a:custGeom>
            <a:avLst/>
            <a:gdLst/>
            <a:ahLst/>
            <a:cxnLst/>
            <a:rect l="l" t="t" r="r" b="b"/>
            <a:pathLst>
              <a:path w="8114665" h="11429">
                <a:moveTo>
                  <a:pt x="0" y="10922"/>
                </a:moveTo>
                <a:lnTo>
                  <a:pt x="8114410" y="0"/>
                </a:lnTo>
              </a:path>
            </a:pathLst>
          </a:custGeom>
          <a:ln w="18288">
            <a:solidFill>
              <a:srgbClr val="EE8500"/>
            </a:solidFill>
          </a:ln>
        </p:spPr>
        <p:txBody>
          <a:bodyPr wrap="square" lIns="0" tIns="0" rIns="0" bIns="0" rtlCol="0"/>
          <a:lstStyle/>
          <a:p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246578" y="3288640"/>
            <a:ext cx="4750483" cy="1659429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878205" algn="l">
              <a:lnSpc>
                <a:spcPct val="100000"/>
              </a:lnSpc>
              <a:spcBef>
                <a:spcPts val="700"/>
              </a:spcBef>
            </a:pPr>
            <a:r>
              <a:rPr lang="ru-RU" sz="1000" b="1" spc="-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</a:t>
            </a:r>
            <a:r>
              <a:rPr sz="1200" b="1" u="sng" spc="-1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Проблемы</a:t>
            </a:r>
            <a:endParaRPr sz="1200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ts val="1195"/>
              </a:lnSpc>
              <a:spcBef>
                <a:spcPts val="25"/>
              </a:spcBef>
              <a:tabLst>
                <a:tab pos="153035" algn="l"/>
              </a:tabLst>
            </a:pPr>
            <a:r>
              <a:rPr lang="ru-RU" sz="1200" spc="-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Малый охват каналов взаимодействия с жителями ЗАТО Северск</a:t>
            </a:r>
          </a:p>
          <a:p>
            <a:pPr marL="12700">
              <a:lnSpc>
                <a:spcPts val="1195"/>
              </a:lnSpc>
              <a:spcBef>
                <a:spcPts val="25"/>
              </a:spcBef>
              <a:tabLst>
                <a:tab pos="153035" algn="l"/>
              </a:tabLst>
            </a:pPr>
            <a:r>
              <a:rPr lang="ru-RU" sz="1200" spc="-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Информация доводиться не до целевой группы жителей, которых конкретно она касается</a:t>
            </a:r>
            <a:endParaRPr lang="en-US" sz="1200" spc="-1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ts val="1195"/>
              </a:lnSpc>
              <a:spcBef>
                <a:spcPts val="25"/>
              </a:spcBef>
              <a:tabLst>
                <a:tab pos="153035" algn="l"/>
              </a:tabLst>
            </a:pPr>
            <a:r>
              <a:rPr lang="ru-RU" sz="1200" spc="-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Основная доля жителей МКД, которых касается выполнение ремонтных работ не информированы</a:t>
            </a:r>
          </a:p>
          <a:p>
            <a:pPr marL="12700">
              <a:lnSpc>
                <a:spcPts val="1195"/>
              </a:lnSpc>
              <a:spcBef>
                <a:spcPts val="25"/>
              </a:spcBef>
              <a:tabLst>
                <a:tab pos="153035" algn="l"/>
              </a:tabLst>
            </a:pPr>
            <a:r>
              <a:rPr lang="ru-RU" sz="1200" spc="-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Низкая удовлетворённость жителей города по отрицательной реакции в социальных сетях</a:t>
            </a:r>
          </a:p>
          <a:p>
            <a:pPr marL="153035" indent="-140335">
              <a:lnSpc>
                <a:spcPts val="1195"/>
              </a:lnSpc>
              <a:spcBef>
                <a:spcPts val="25"/>
              </a:spcBef>
              <a:buAutoNum type="arabicPeriod"/>
              <a:tabLst>
                <a:tab pos="153035" algn="l"/>
              </a:tabLst>
            </a:pP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3" name="object 173"/>
          <p:cNvSpPr txBox="1"/>
          <p:nvPr/>
        </p:nvSpPr>
        <p:spPr>
          <a:xfrm>
            <a:off x="882396" y="3323542"/>
            <a:ext cx="7923687" cy="1057341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302385" algn="l"/>
              </a:tabLst>
            </a:pPr>
            <a:r>
              <a:rPr sz="1725" baseline="2415" dirty="0">
                <a:latin typeface="Arial" panose="020B0604020202020204" pitchFamily="34" charset="0"/>
                <a:cs typeface="Arial" panose="020B0604020202020204" pitchFamily="34" charset="0"/>
              </a:rPr>
              <a:t>Обозначения</a:t>
            </a:r>
            <a:r>
              <a:rPr lang="ru-RU" sz="1725" baseline="2415" dirty="0">
                <a:latin typeface="Arial" panose="020B0604020202020204" pitchFamily="34" charset="0"/>
                <a:cs typeface="Arial" panose="020B0604020202020204" pitchFamily="34" charset="0"/>
              </a:rPr>
              <a:t>:    </a:t>
            </a:r>
            <a:r>
              <a:rPr lang="ru-RU" sz="1725" spc="254" baseline="2415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302385" algn="l"/>
              </a:tabLst>
            </a:pPr>
            <a:r>
              <a:rPr lang="ru-RU" sz="1725" spc="254" baseline="2415" dirty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sz="1725" baseline="2415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1725" baseline="24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725" spc="-15" baseline="2415" dirty="0">
                <a:latin typeface="Arial" panose="020B0604020202020204" pitchFamily="34" charset="0"/>
                <a:cs typeface="Arial" panose="020B0604020202020204" pitchFamily="34" charset="0"/>
              </a:rPr>
              <a:t>проблемы;              </a:t>
            </a:r>
          </a:p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302385" algn="l"/>
              </a:tabLst>
            </a:pPr>
            <a:r>
              <a:rPr lang="ru-RU" sz="1725" spc="-15" baseline="2415" dirty="0">
                <a:latin typeface="Arial" panose="020B0604020202020204" pitchFamily="34" charset="0"/>
                <a:cs typeface="Arial" panose="020B0604020202020204" pitchFamily="34" charset="0"/>
              </a:rPr>
              <a:t>          - информация о</a:t>
            </a:r>
            <a:r>
              <a:rPr lang="ru-RU" sz="1725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spc="-15" dirty="0">
                <a:latin typeface="Arial" panose="020B0604020202020204" pitchFamily="34" charset="0"/>
                <a:cs typeface="Arial" panose="020B0604020202020204" pitchFamily="34" charset="0"/>
              </a:rPr>
              <a:t>планируемых работах;             </a:t>
            </a:r>
          </a:p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302385" algn="l"/>
              </a:tabLst>
            </a:pPr>
            <a:r>
              <a:rPr lang="ru-RU" sz="1200" spc="-15" dirty="0">
                <a:latin typeface="Arial" panose="020B0604020202020204" pitchFamily="34" charset="0"/>
                <a:cs typeface="Arial" panose="020B0604020202020204" pitchFamily="34" charset="0"/>
              </a:rPr>
              <a:t>          - отсутствие информации</a:t>
            </a:r>
          </a:p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302385" algn="l"/>
              </a:tabLst>
            </a:pPr>
            <a:r>
              <a:rPr lang="ru-RU" sz="1200" spc="-15" dirty="0">
                <a:latin typeface="Arial" panose="020B0604020202020204" pitchFamily="34" charset="0"/>
                <a:cs typeface="Arial" panose="020B0604020202020204" pitchFamily="34" charset="0"/>
              </a:rPr>
              <a:t>          - отрицательная реакция в </a:t>
            </a:r>
            <a:r>
              <a:rPr lang="ru-RU" sz="1200" spc="-15" dirty="0" err="1">
                <a:latin typeface="Arial" panose="020B0604020202020204" pitchFamily="34" charset="0"/>
                <a:cs typeface="Arial" panose="020B0604020202020204" pitchFamily="34" charset="0"/>
              </a:rPr>
              <a:t>соц.чесях</a:t>
            </a:r>
            <a:r>
              <a:rPr lang="ru-RU" sz="1200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sz="1200" baseline="2415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9" name="16-конечная звезда 161"/>
          <p:cNvSpPr/>
          <p:nvPr/>
        </p:nvSpPr>
        <p:spPr>
          <a:xfrm>
            <a:off x="919347" y="3522184"/>
            <a:ext cx="263879" cy="259174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en-US" sz="12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N</a:t>
            </a:r>
            <a:endParaRPr lang="ru-RU" sz="1200" dirty="0">
              <a:solidFill>
                <a:srgbClr val="21596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object 112"/>
          <p:cNvSpPr txBox="1"/>
          <p:nvPr/>
        </p:nvSpPr>
        <p:spPr>
          <a:xfrm>
            <a:off x="2258451" y="2443827"/>
            <a:ext cx="914400" cy="30104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144">
            <a:noFill/>
          </a:ln>
        </p:spPr>
        <p:txBody>
          <a:bodyPr vert="horz" wrap="square" lIns="0" tIns="0" rIns="0" bIns="0" rtlCol="0">
            <a:spAutoFit/>
          </a:bodyPr>
          <a:lstStyle/>
          <a:p>
            <a:pPr marL="0" marR="0" lvl="0" indent="3175" algn="ctr" defTabSz="914400" eaLnBrk="1" fontAlgn="auto" latinLnBrk="0" hangingPunct="1">
              <a:lnSpc>
                <a:spcPts val="770"/>
              </a:lnSpc>
              <a:spcBef>
                <a:spcPts val="1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50" b="0" i="0" u="none" strike="noStrike" kern="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Размещают информацию на:</a:t>
            </a:r>
            <a:br>
              <a:rPr kumimoji="0" lang="ru-RU" sz="650" b="0" i="0" u="none" strike="noStrike" kern="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kumimoji="0" lang="ru-RU" sz="650" b="0" i="0" u="none" strike="noStrike" kern="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- сайте Администрации</a:t>
            </a:r>
          </a:p>
        </p:txBody>
      </p:sp>
      <p:sp>
        <p:nvSpPr>
          <p:cNvPr id="48" name="object 114"/>
          <p:cNvSpPr txBox="1"/>
          <p:nvPr/>
        </p:nvSpPr>
        <p:spPr>
          <a:xfrm>
            <a:off x="2256937" y="1971390"/>
            <a:ext cx="910653" cy="470642"/>
          </a:xfrm>
          <a:prstGeom prst="rect">
            <a:avLst/>
          </a:prstGeom>
          <a:solidFill>
            <a:srgbClr val="78909C"/>
          </a:solidFill>
          <a:ln w="3175">
            <a:solidFill>
              <a:schemeClr val="tx1"/>
            </a:solidFill>
          </a:ln>
        </p:spPr>
        <p:txBody>
          <a:bodyPr vert="horz" wrap="square" lIns="0" tIns="3937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Отдел информационной политики</a:t>
            </a:r>
            <a:r>
              <a:rPr kumimoji="0" lang="ru-RU" sz="700" b="1" i="0" u="none" strike="noStrike" kern="0" cap="none" spc="-1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ru-RU" sz="700" b="1" i="0" u="none" strike="noStrike" kern="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Администрации</a:t>
            </a:r>
          </a:p>
        </p:txBody>
      </p:sp>
      <p:sp>
        <p:nvSpPr>
          <p:cNvPr id="49" name="object 146"/>
          <p:cNvSpPr txBox="1"/>
          <p:nvPr/>
        </p:nvSpPr>
        <p:spPr>
          <a:xfrm>
            <a:off x="901296" y="751025"/>
            <a:ext cx="878222" cy="300082"/>
          </a:xfrm>
          <a:prstGeom prst="rect">
            <a:avLst/>
          </a:prstGeom>
          <a:solidFill>
            <a:srgbClr val="78909C"/>
          </a:solidFill>
          <a:ln>
            <a:solidFill>
              <a:schemeClr val="tx1"/>
            </a:solidFill>
          </a:ln>
        </p:spPr>
        <p:txBody>
          <a:bodyPr vert="horz" wrap="square" lIns="0" tIns="8382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65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Управляющие</a:t>
            </a:r>
            <a:r>
              <a:rPr kumimoji="0" lang="ru-RU" sz="700" b="1" i="0" u="none" strike="noStrike" kern="0" cap="none" spc="-1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компании</a:t>
            </a:r>
            <a:endParaRPr kumimoji="0" lang="ru-RU" sz="700" b="1" i="0" u="none" strike="noStrike" kern="0" cap="none" spc="-1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5946291" y="471116"/>
            <a:ext cx="10944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600" spc="-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Выражают недовольство в социальных сетях</a:t>
            </a:r>
            <a:endParaRPr lang="ru-RU" sz="600" spc="-1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7" name="Прямая со стрелкой 56"/>
          <p:cNvCxnSpPr/>
          <p:nvPr/>
        </p:nvCxnSpPr>
        <p:spPr>
          <a:xfrm flipV="1">
            <a:off x="899003" y="3872103"/>
            <a:ext cx="333927" cy="3315"/>
          </a:xfrm>
          <a:prstGeom prst="straightConnector1">
            <a:avLst/>
          </a:prstGeom>
          <a:ln w="38100">
            <a:solidFill>
              <a:srgbClr val="33993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>
            <a:off x="1779518" y="1312519"/>
            <a:ext cx="462678" cy="0"/>
          </a:xfrm>
          <a:prstGeom prst="straightConnector1">
            <a:avLst/>
          </a:prstGeom>
          <a:ln w="19050">
            <a:solidFill>
              <a:srgbClr val="33993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880812" y="4095750"/>
            <a:ext cx="340948" cy="0"/>
          </a:xfrm>
          <a:prstGeom prst="straightConnector1">
            <a:avLst/>
          </a:prstGeom>
          <a:ln w="28575">
            <a:solidFill>
              <a:srgbClr val="FF000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object 27"/>
          <p:cNvSpPr txBox="1"/>
          <p:nvPr/>
        </p:nvSpPr>
        <p:spPr>
          <a:xfrm>
            <a:off x="2250884" y="2752747"/>
            <a:ext cx="913335" cy="21287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0" tIns="12700" rIns="0" bIns="0" rtlCol="0">
            <a:spAutoFit/>
          </a:bodyPr>
          <a:lstStyle/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650" spc="-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650" spc="-1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2000 человек охват аудитории</a:t>
            </a:r>
            <a:r>
              <a:rPr lang="ru-RU" sz="650" spc="-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kumimoji="0" lang="ru-RU" sz="650" b="0" i="0" u="none" strike="noStrike" kern="0" cap="none" spc="-1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object 27"/>
          <p:cNvSpPr txBox="1"/>
          <p:nvPr/>
        </p:nvSpPr>
        <p:spPr>
          <a:xfrm>
            <a:off x="4146398" y="1237694"/>
            <a:ext cx="1136737" cy="50526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FF0000"/>
            </a:solidFill>
          </a:ln>
        </p:spPr>
        <p:txBody>
          <a:bodyPr vert="horz" wrap="square" lIns="0" tIns="12700" rIns="0" bIns="0" rtlCol="0">
            <a:spAutoFit/>
          </a:bodyPr>
          <a:lstStyle/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650" spc="-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800" b="1" spc="-1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более 20 тыс. человек не располагают информацией)</a:t>
            </a:r>
            <a:endParaRPr kumimoji="0" lang="ru-RU" sz="800" b="1" i="0" u="none" strike="noStrike" kern="0" cap="none" spc="-1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9" name="object 27"/>
          <p:cNvSpPr txBox="1"/>
          <p:nvPr/>
        </p:nvSpPr>
        <p:spPr>
          <a:xfrm>
            <a:off x="2232026" y="1522966"/>
            <a:ext cx="955284" cy="31290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0" tIns="12700" rIns="0" bIns="0" rtlCol="0">
            <a:spAutoFit/>
          </a:bodyPr>
          <a:lstStyle/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650" spc="-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650" spc="-1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примерно 1000 человек охват аудитории</a:t>
            </a:r>
            <a:r>
              <a:rPr lang="ru-RU" sz="650" spc="-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kumimoji="0" lang="ru-RU" sz="650" b="0" i="0" u="none" strike="noStrike" kern="0" cap="none" spc="-1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53334" y="563767"/>
            <a:ext cx="848594" cy="844741"/>
          </a:xfrm>
          <a:prstGeom prst="rect">
            <a:avLst/>
          </a:prstGeom>
        </p:spPr>
      </p:pic>
      <p:pic>
        <p:nvPicPr>
          <p:cNvPr id="85" name="Рисунок 8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83135" y="1978401"/>
            <a:ext cx="437019" cy="333954"/>
          </a:xfrm>
          <a:prstGeom prst="rect">
            <a:avLst/>
          </a:prstGeom>
        </p:spPr>
      </p:pic>
      <p:sp>
        <p:nvSpPr>
          <p:cNvPr id="88" name="16-конечная звезда 161"/>
          <p:cNvSpPr/>
          <p:nvPr/>
        </p:nvSpPr>
        <p:spPr>
          <a:xfrm>
            <a:off x="8153400" y="1106111"/>
            <a:ext cx="340948" cy="317363"/>
          </a:xfrm>
          <a:prstGeom prst="irregularSeal2">
            <a:avLst/>
          </a:prstGeom>
          <a:ln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215968"/>
                </a:solidFill>
                <a:effectLst/>
                <a:uLnTx/>
                <a:uFillTx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51" name="object 146"/>
          <p:cNvSpPr txBox="1"/>
          <p:nvPr/>
        </p:nvSpPr>
        <p:spPr>
          <a:xfrm>
            <a:off x="901296" y="1166740"/>
            <a:ext cx="878222" cy="300082"/>
          </a:xfrm>
          <a:prstGeom prst="rect">
            <a:avLst/>
          </a:prstGeom>
          <a:solidFill>
            <a:srgbClr val="78909C"/>
          </a:solidFill>
          <a:ln>
            <a:solidFill>
              <a:schemeClr val="tx1"/>
            </a:solidFill>
          </a:ln>
        </p:spPr>
        <p:txBody>
          <a:bodyPr vert="horz" wrap="square" lIns="0" tIns="8382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65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-1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Ресурсонабжающие</a:t>
            </a:r>
            <a:r>
              <a:rPr kumimoji="0" lang="ru-RU" sz="700" b="1" i="0" u="none" strike="noStrike" kern="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организации</a:t>
            </a:r>
          </a:p>
        </p:txBody>
      </p:sp>
      <p:sp>
        <p:nvSpPr>
          <p:cNvPr id="52" name="object 146"/>
          <p:cNvSpPr txBox="1"/>
          <p:nvPr/>
        </p:nvSpPr>
        <p:spPr>
          <a:xfrm>
            <a:off x="901296" y="1585293"/>
            <a:ext cx="878222" cy="515526"/>
          </a:xfrm>
          <a:prstGeom prst="rect">
            <a:avLst/>
          </a:prstGeom>
          <a:solidFill>
            <a:srgbClr val="78909C"/>
          </a:solidFill>
          <a:ln>
            <a:solidFill>
              <a:schemeClr val="tx1"/>
            </a:solidFill>
          </a:ln>
        </p:spPr>
        <p:txBody>
          <a:bodyPr vert="horz" wrap="square" lIns="0" tIns="8382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65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Муниципальное бюджетное эксплуатационное учреждение</a:t>
            </a:r>
          </a:p>
        </p:txBody>
      </p:sp>
      <p:sp>
        <p:nvSpPr>
          <p:cNvPr id="54" name="object 146"/>
          <p:cNvSpPr txBox="1"/>
          <p:nvPr/>
        </p:nvSpPr>
        <p:spPr>
          <a:xfrm>
            <a:off x="901296" y="2211929"/>
            <a:ext cx="878222" cy="192360"/>
          </a:xfrm>
          <a:prstGeom prst="rect">
            <a:avLst/>
          </a:prstGeom>
          <a:solidFill>
            <a:srgbClr val="78909C"/>
          </a:solidFill>
          <a:ln>
            <a:solidFill>
              <a:schemeClr val="tx1"/>
            </a:solidFill>
          </a:ln>
        </p:spPr>
        <p:txBody>
          <a:bodyPr vert="horz" wrap="square" lIns="0" tIns="8382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65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УЖКХ </a:t>
            </a:r>
            <a:r>
              <a:rPr kumimoji="0" lang="ru-RU" sz="700" b="1" i="0" u="none" strike="noStrike" kern="0" cap="none" spc="-1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ТиС</a:t>
            </a:r>
            <a:endParaRPr kumimoji="0" lang="ru-RU" sz="700" b="1" i="0" u="none" strike="noStrike" kern="0" cap="none" spc="-1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object 146"/>
          <p:cNvSpPr txBox="1"/>
          <p:nvPr/>
        </p:nvSpPr>
        <p:spPr>
          <a:xfrm>
            <a:off x="901296" y="2479737"/>
            <a:ext cx="878222" cy="192360"/>
          </a:xfrm>
          <a:prstGeom prst="rect">
            <a:avLst/>
          </a:prstGeom>
          <a:solidFill>
            <a:srgbClr val="78909C"/>
          </a:solidFill>
          <a:ln>
            <a:solidFill>
              <a:schemeClr val="tx1"/>
            </a:solidFill>
          </a:ln>
        </p:spPr>
        <p:txBody>
          <a:bodyPr vert="horz" wrap="square" lIns="0" tIns="8382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65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УКС</a:t>
            </a:r>
          </a:p>
        </p:txBody>
      </p:sp>
      <p:sp>
        <p:nvSpPr>
          <p:cNvPr id="60" name="object 27"/>
          <p:cNvSpPr txBox="1"/>
          <p:nvPr/>
        </p:nvSpPr>
        <p:spPr>
          <a:xfrm>
            <a:off x="2230534" y="1209030"/>
            <a:ext cx="956776" cy="31290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12700" rIns="0" bIns="0" rtlCol="0">
            <a:spAutoFit/>
          </a:bodyPr>
          <a:lstStyle/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50" b="0" i="0" u="none" strike="noStrike" kern="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Разместили информацию на своем сайте</a:t>
            </a:r>
          </a:p>
        </p:txBody>
      </p:sp>
      <p:sp>
        <p:nvSpPr>
          <p:cNvPr id="61" name="object 27"/>
          <p:cNvSpPr txBox="1"/>
          <p:nvPr/>
        </p:nvSpPr>
        <p:spPr>
          <a:xfrm>
            <a:off x="2232026" y="576610"/>
            <a:ext cx="955284" cy="31290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12700" rIns="0" bIns="0" rtlCol="0">
            <a:spAutoFit/>
          </a:bodyPr>
          <a:lstStyle/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50" b="0" i="0" u="none" strike="noStrike" kern="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Расклеили объявления на подъездах МКД</a:t>
            </a:r>
          </a:p>
        </p:txBody>
      </p:sp>
      <p:cxnSp>
        <p:nvCxnSpPr>
          <p:cNvPr id="62" name="Прямая со стрелкой 61"/>
          <p:cNvCxnSpPr/>
          <p:nvPr/>
        </p:nvCxnSpPr>
        <p:spPr>
          <a:xfrm>
            <a:off x="1779518" y="885828"/>
            <a:ext cx="462678" cy="0"/>
          </a:xfrm>
          <a:prstGeom prst="straightConnector1">
            <a:avLst/>
          </a:prstGeom>
          <a:ln w="19050">
            <a:solidFill>
              <a:srgbClr val="33993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object 27"/>
          <p:cNvSpPr txBox="1"/>
          <p:nvPr/>
        </p:nvSpPr>
        <p:spPr>
          <a:xfrm>
            <a:off x="2232026" y="885828"/>
            <a:ext cx="955284" cy="31290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0" tIns="12700" rIns="0" bIns="0" rtlCol="0">
            <a:spAutoFit/>
          </a:bodyPr>
          <a:lstStyle/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650" spc="-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650" spc="-1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примерно 200-300 человек охват аудитории</a:t>
            </a:r>
            <a:r>
              <a:rPr lang="ru-RU" sz="650" spc="-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kumimoji="0" lang="ru-RU" sz="650" b="0" i="0" u="none" strike="noStrike" kern="0" cap="none" spc="-1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7" name="Прямая со стрелкой 66"/>
          <p:cNvCxnSpPr/>
          <p:nvPr/>
        </p:nvCxnSpPr>
        <p:spPr>
          <a:xfrm>
            <a:off x="725955" y="897988"/>
            <a:ext cx="176264" cy="1"/>
          </a:xfrm>
          <a:prstGeom prst="straightConnector1">
            <a:avLst/>
          </a:prstGeom>
          <a:ln w="19050">
            <a:solidFill>
              <a:srgbClr val="33993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/>
          <p:nvPr/>
        </p:nvCxnSpPr>
        <p:spPr>
          <a:xfrm flipV="1">
            <a:off x="1794259" y="1338970"/>
            <a:ext cx="410273" cy="963715"/>
          </a:xfrm>
          <a:prstGeom prst="straightConnector1">
            <a:avLst/>
          </a:prstGeom>
          <a:ln w="19050">
            <a:solidFill>
              <a:srgbClr val="33993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>
            <a:endCxn id="60" idx="1"/>
          </p:cNvCxnSpPr>
          <p:nvPr/>
        </p:nvCxnSpPr>
        <p:spPr>
          <a:xfrm flipV="1">
            <a:off x="1807735" y="1365483"/>
            <a:ext cx="422799" cy="1226296"/>
          </a:xfrm>
          <a:prstGeom prst="straightConnector1">
            <a:avLst/>
          </a:prstGeom>
          <a:ln w="19050">
            <a:solidFill>
              <a:srgbClr val="33993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>
            <a:off x="716237" y="897988"/>
            <a:ext cx="0" cy="1389223"/>
          </a:xfrm>
          <a:prstGeom prst="line">
            <a:avLst/>
          </a:prstGeom>
          <a:ln w="19050">
            <a:solidFill>
              <a:srgbClr val="3399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единительная линия 72"/>
          <p:cNvCxnSpPr/>
          <p:nvPr/>
        </p:nvCxnSpPr>
        <p:spPr>
          <a:xfrm flipV="1">
            <a:off x="724521" y="2276278"/>
            <a:ext cx="194826" cy="4931"/>
          </a:xfrm>
          <a:prstGeom prst="line">
            <a:avLst/>
          </a:prstGeom>
          <a:ln w="19050">
            <a:solidFill>
              <a:srgbClr val="3399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Прямая соединительная линия 76"/>
          <p:cNvCxnSpPr/>
          <p:nvPr/>
        </p:nvCxnSpPr>
        <p:spPr>
          <a:xfrm flipV="1">
            <a:off x="704177" y="1805806"/>
            <a:ext cx="194826" cy="4931"/>
          </a:xfrm>
          <a:prstGeom prst="line">
            <a:avLst/>
          </a:prstGeom>
          <a:ln w="19050">
            <a:solidFill>
              <a:srgbClr val="3399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Прямая со стрелкой 81"/>
          <p:cNvCxnSpPr>
            <a:endCxn id="48" idx="1"/>
          </p:cNvCxnSpPr>
          <p:nvPr/>
        </p:nvCxnSpPr>
        <p:spPr>
          <a:xfrm flipV="1">
            <a:off x="1806220" y="2206711"/>
            <a:ext cx="450717" cy="381538"/>
          </a:xfrm>
          <a:prstGeom prst="straightConnector1">
            <a:avLst/>
          </a:prstGeom>
          <a:ln w="19050">
            <a:solidFill>
              <a:srgbClr val="33993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Прямая со стрелкой 88"/>
          <p:cNvCxnSpPr>
            <a:endCxn id="48" idx="1"/>
          </p:cNvCxnSpPr>
          <p:nvPr/>
        </p:nvCxnSpPr>
        <p:spPr>
          <a:xfrm flipV="1">
            <a:off x="1778654" y="2206711"/>
            <a:ext cx="478283" cy="98516"/>
          </a:xfrm>
          <a:prstGeom prst="straightConnector1">
            <a:avLst/>
          </a:prstGeom>
          <a:ln w="19050">
            <a:solidFill>
              <a:srgbClr val="33993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Прямая со стрелкой 89"/>
          <p:cNvCxnSpPr>
            <a:endCxn id="48" idx="1"/>
          </p:cNvCxnSpPr>
          <p:nvPr/>
        </p:nvCxnSpPr>
        <p:spPr>
          <a:xfrm>
            <a:off x="1787576" y="1324958"/>
            <a:ext cx="469361" cy="881753"/>
          </a:xfrm>
          <a:prstGeom prst="straightConnector1">
            <a:avLst/>
          </a:prstGeom>
          <a:ln w="19050">
            <a:solidFill>
              <a:srgbClr val="33993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16-конечная звезда 161"/>
          <p:cNvSpPr/>
          <p:nvPr/>
        </p:nvSpPr>
        <p:spPr>
          <a:xfrm>
            <a:off x="1879098" y="1209030"/>
            <a:ext cx="225853" cy="248676"/>
          </a:xfrm>
          <a:prstGeom prst="irregularSeal2">
            <a:avLst/>
          </a:prstGeom>
          <a:ln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rgbClr val="215968"/>
                </a:solidFill>
                <a:effectLst/>
                <a:uLnTx/>
                <a:uFillTx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92" name="16-конечная звезда 161"/>
          <p:cNvSpPr/>
          <p:nvPr/>
        </p:nvSpPr>
        <p:spPr>
          <a:xfrm>
            <a:off x="1851978" y="1485372"/>
            <a:ext cx="225853" cy="248676"/>
          </a:xfrm>
          <a:prstGeom prst="irregularSeal2">
            <a:avLst/>
          </a:prstGeom>
          <a:ln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rgbClr val="215968"/>
                </a:solidFill>
                <a:effectLst/>
                <a:uLnTx/>
                <a:uFillTx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93" name="16-конечная звезда 161"/>
          <p:cNvSpPr/>
          <p:nvPr/>
        </p:nvSpPr>
        <p:spPr>
          <a:xfrm>
            <a:off x="1871966" y="1866336"/>
            <a:ext cx="225853" cy="248676"/>
          </a:xfrm>
          <a:prstGeom prst="irregularSeal2">
            <a:avLst/>
          </a:prstGeom>
          <a:ln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rgbClr val="215968"/>
                </a:solidFill>
                <a:effectLst/>
                <a:uLnTx/>
                <a:uFillTx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94" name="16-конечная звезда 161"/>
          <p:cNvSpPr/>
          <p:nvPr/>
        </p:nvSpPr>
        <p:spPr>
          <a:xfrm>
            <a:off x="1836598" y="2281298"/>
            <a:ext cx="225853" cy="248676"/>
          </a:xfrm>
          <a:prstGeom prst="irregularSeal2">
            <a:avLst/>
          </a:prstGeom>
          <a:ln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rgbClr val="215968"/>
                </a:solidFill>
                <a:effectLst/>
                <a:uLnTx/>
                <a:uFillTx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95" name="16-конечная звезда 161"/>
          <p:cNvSpPr/>
          <p:nvPr/>
        </p:nvSpPr>
        <p:spPr>
          <a:xfrm>
            <a:off x="1879098" y="781591"/>
            <a:ext cx="225853" cy="248676"/>
          </a:xfrm>
          <a:prstGeom prst="irregularSeal2">
            <a:avLst/>
          </a:prstGeom>
          <a:ln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rgbClr val="215968"/>
                </a:solidFill>
                <a:effectLst/>
                <a:uLnTx/>
                <a:uFillTx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98" name="16-конечная звезда 161"/>
          <p:cNvSpPr/>
          <p:nvPr/>
        </p:nvSpPr>
        <p:spPr>
          <a:xfrm>
            <a:off x="3059924" y="2734848"/>
            <a:ext cx="225853" cy="248676"/>
          </a:xfrm>
          <a:prstGeom prst="irregularSeal2">
            <a:avLst/>
          </a:prstGeom>
          <a:ln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215968"/>
                </a:solidFill>
                <a:effectLst/>
                <a:uLnTx/>
                <a:uFillTx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2</a:t>
            </a:r>
            <a:endParaRPr kumimoji="0" lang="ru-RU" sz="1200" b="0" i="0" u="none" strike="noStrike" kern="0" cap="none" spc="0" normalizeH="0" baseline="0" noProof="0" dirty="0">
              <a:ln>
                <a:noFill/>
              </a:ln>
              <a:solidFill>
                <a:srgbClr val="215968"/>
              </a:solidFill>
              <a:effectLst/>
              <a:uLnTx/>
              <a:uFillTx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9" name="16-конечная звезда 161"/>
          <p:cNvSpPr/>
          <p:nvPr/>
        </p:nvSpPr>
        <p:spPr>
          <a:xfrm>
            <a:off x="3079603" y="1516127"/>
            <a:ext cx="225853" cy="248676"/>
          </a:xfrm>
          <a:prstGeom prst="irregularSeal2">
            <a:avLst/>
          </a:prstGeom>
          <a:ln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215968"/>
                </a:solidFill>
                <a:effectLst/>
                <a:uLnTx/>
                <a:uFillTx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2</a:t>
            </a:r>
            <a:endParaRPr kumimoji="0" lang="ru-RU" sz="1200" b="0" i="0" u="none" strike="noStrike" kern="0" cap="none" spc="0" normalizeH="0" baseline="0" noProof="0" dirty="0">
              <a:ln>
                <a:noFill/>
              </a:ln>
              <a:solidFill>
                <a:srgbClr val="215968"/>
              </a:solidFill>
              <a:effectLst/>
              <a:uLnTx/>
              <a:uFillTx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3" name="object 27"/>
          <p:cNvSpPr txBox="1"/>
          <p:nvPr/>
        </p:nvSpPr>
        <p:spPr>
          <a:xfrm>
            <a:off x="4146405" y="580629"/>
            <a:ext cx="1136737" cy="659155"/>
          </a:xfrm>
          <a:prstGeom prst="rect">
            <a:avLst/>
          </a:prstGeom>
          <a:solidFill>
            <a:srgbClr val="FCE6D4"/>
          </a:solidFill>
          <a:ln>
            <a:solidFill>
              <a:srgbClr val="FF0000"/>
            </a:solidFill>
          </a:ln>
        </p:spPr>
        <p:txBody>
          <a:bodyPr vert="horz" wrap="square" lIns="0" tIns="1270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700" dirty="0">
                <a:latin typeface="Arial" panose="020B0604020202020204" pitchFamily="34" charset="0"/>
                <a:cs typeface="Arial" panose="020B0604020202020204" pitchFamily="34" charset="0"/>
              </a:rPr>
              <a:t>Основная доля жители МКД не имеют информацию о планах ремонтов и не могут спланировать свои дальнейшие действия</a:t>
            </a:r>
          </a:p>
        </p:txBody>
      </p:sp>
      <p:sp>
        <p:nvSpPr>
          <p:cNvPr id="104" name="16-конечная звезда 161"/>
          <p:cNvSpPr/>
          <p:nvPr/>
        </p:nvSpPr>
        <p:spPr>
          <a:xfrm>
            <a:off x="5178981" y="1006472"/>
            <a:ext cx="340948" cy="317363"/>
          </a:xfrm>
          <a:prstGeom prst="irregularSeal2">
            <a:avLst/>
          </a:prstGeom>
          <a:ln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215968"/>
                </a:solidFill>
                <a:effectLst/>
                <a:uLnTx/>
                <a:uFillTx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cxnSp>
        <p:nvCxnSpPr>
          <p:cNvPr id="107" name="Прямая со стрелкой 106"/>
          <p:cNvCxnSpPr/>
          <p:nvPr/>
        </p:nvCxnSpPr>
        <p:spPr>
          <a:xfrm>
            <a:off x="3198067" y="874285"/>
            <a:ext cx="936891" cy="2620"/>
          </a:xfrm>
          <a:prstGeom prst="straightConnector1">
            <a:avLst/>
          </a:prstGeom>
          <a:ln w="19050">
            <a:solidFill>
              <a:srgbClr val="FF000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Прямая со стрелкой 109"/>
          <p:cNvCxnSpPr>
            <a:endCxn id="103" idx="1"/>
          </p:cNvCxnSpPr>
          <p:nvPr/>
        </p:nvCxnSpPr>
        <p:spPr>
          <a:xfrm flipV="1">
            <a:off x="3209514" y="910207"/>
            <a:ext cx="936891" cy="477718"/>
          </a:xfrm>
          <a:prstGeom prst="straightConnector1">
            <a:avLst/>
          </a:prstGeom>
          <a:ln w="19050">
            <a:solidFill>
              <a:srgbClr val="FF000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Прямая со стрелкой 111"/>
          <p:cNvCxnSpPr/>
          <p:nvPr/>
        </p:nvCxnSpPr>
        <p:spPr>
          <a:xfrm>
            <a:off x="5283135" y="998649"/>
            <a:ext cx="2295231" cy="494"/>
          </a:xfrm>
          <a:prstGeom prst="straightConnector1">
            <a:avLst/>
          </a:prstGeom>
          <a:ln w="19050">
            <a:solidFill>
              <a:srgbClr val="FF0000"/>
            </a:solidFill>
            <a:prstDash val="soli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5889" y="775134"/>
            <a:ext cx="858939" cy="558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9" name="object 27"/>
          <p:cNvSpPr txBox="1"/>
          <p:nvPr/>
        </p:nvSpPr>
        <p:spPr>
          <a:xfrm>
            <a:off x="4146398" y="1970928"/>
            <a:ext cx="1136737" cy="228268"/>
          </a:xfrm>
          <a:prstGeom prst="rect">
            <a:avLst/>
          </a:prstGeom>
          <a:solidFill>
            <a:srgbClr val="FCE6D4"/>
          </a:solidFill>
          <a:ln>
            <a:solidFill>
              <a:srgbClr val="FF0000"/>
            </a:solidFill>
          </a:ln>
        </p:spPr>
        <p:txBody>
          <a:bodyPr vert="horz" wrap="square" lIns="0" tIns="1270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700" dirty="0">
                <a:latin typeface="Arial" panose="020B0604020202020204" pitchFamily="34" charset="0"/>
                <a:cs typeface="Arial" panose="020B0604020202020204" pitchFamily="34" charset="0"/>
              </a:rPr>
              <a:t>Часть жителей проинформированы</a:t>
            </a:r>
          </a:p>
        </p:txBody>
      </p:sp>
      <p:sp>
        <p:nvSpPr>
          <p:cNvPr id="120" name="object 27"/>
          <p:cNvSpPr txBox="1"/>
          <p:nvPr/>
        </p:nvSpPr>
        <p:spPr>
          <a:xfrm>
            <a:off x="4146398" y="2196322"/>
            <a:ext cx="1136737" cy="50526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FF0000"/>
            </a:solidFill>
          </a:ln>
        </p:spPr>
        <p:txBody>
          <a:bodyPr vert="horz" wrap="square" lIns="0" tIns="12700" rIns="0" bIns="0" rtlCol="0">
            <a:spAutoFit/>
          </a:bodyPr>
          <a:lstStyle/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800" b="1" spc="-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примерно</a:t>
            </a:r>
            <a:r>
              <a:rPr lang="ru-RU" sz="800" spc="-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800" b="1" spc="-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3,3 тыс. человек проинформированы</a:t>
            </a:r>
            <a:endParaRPr kumimoji="0" lang="ru-RU" sz="800" b="0" i="0" u="none" strike="noStrike" kern="0" cap="none" spc="-1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21" name="Прямая со стрелкой 120"/>
          <p:cNvCxnSpPr/>
          <p:nvPr/>
        </p:nvCxnSpPr>
        <p:spPr>
          <a:xfrm>
            <a:off x="3187310" y="897988"/>
            <a:ext cx="1059268" cy="1042336"/>
          </a:xfrm>
          <a:prstGeom prst="straightConnector1">
            <a:avLst/>
          </a:prstGeom>
          <a:ln w="19050">
            <a:solidFill>
              <a:srgbClr val="33993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Прямая со стрелкой 121"/>
          <p:cNvCxnSpPr>
            <a:endCxn id="119" idx="1"/>
          </p:cNvCxnSpPr>
          <p:nvPr/>
        </p:nvCxnSpPr>
        <p:spPr>
          <a:xfrm flipV="1">
            <a:off x="3168740" y="2085062"/>
            <a:ext cx="977658" cy="173800"/>
          </a:xfrm>
          <a:prstGeom prst="straightConnector1">
            <a:avLst/>
          </a:prstGeom>
          <a:ln w="19050">
            <a:solidFill>
              <a:srgbClr val="33993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Прямая со стрелкой 125"/>
          <p:cNvCxnSpPr/>
          <p:nvPr/>
        </p:nvCxnSpPr>
        <p:spPr>
          <a:xfrm>
            <a:off x="3175013" y="1363672"/>
            <a:ext cx="959945" cy="603755"/>
          </a:xfrm>
          <a:prstGeom prst="straightConnector1">
            <a:avLst/>
          </a:prstGeom>
          <a:ln w="19050">
            <a:solidFill>
              <a:srgbClr val="33993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Прямая со стрелкой 129"/>
          <p:cNvCxnSpPr/>
          <p:nvPr/>
        </p:nvCxnSpPr>
        <p:spPr>
          <a:xfrm>
            <a:off x="868988" y="4325412"/>
            <a:ext cx="363942" cy="0"/>
          </a:xfrm>
          <a:prstGeom prst="straightConnector1">
            <a:avLst/>
          </a:prstGeom>
          <a:ln w="19050">
            <a:solidFill>
              <a:srgbClr val="FF0000"/>
            </a:solidFill>
            <a:prstDash val="soli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4" name="16-конечная звезда 161"/>
          <p:cNvSpPr/>
          <p:nvPr/>
        </p:nvSpPr>
        <p:spPr>
          <a:xfrm>
            <a:off x="5428317" y="3288640"/>
            <a:ext cx="263879" cy="259174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en-US" sz="12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N</a:t>
            </a:r>
            <a:endParaRPr lang="ru-RU" sz="1200" dirty="0">
              <a:solidFill>
                <a:srgbClr val="21596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1" name="object 27"/>
          <p:cNvSpPr txBox="1"/>
          <p:nvPr/>
        </p:nvSpPr>
        <p:spPr>
          <a:xfrm rot="16200000">
            <a:off x="2650382" y="1636277"/>
            <a:ext cx="1985184" cy="120546"/>
          </a:xfrm>
          <a:prstGeom prst="rect">
            <a:avLst/>
          </a:prstGeom>
          <a:solidFill>
            <a:srgbClr val="FCE6D4"/>
          </a:solidFill>
          <a:ln>
            <a:solidFill>
              <a:srgbClr val="FF0000"/>
            </a:solidFill>
          </a:ln>
        </p:spPr>
        <p:txBody>
          <a:bodyPr vert="horz" wrap="square" lIns="0" tIns="1270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700" dirty="0">
                <a:latin typeface="Arial" panose="020B0604020202020204" pitchFamily="34" charset="0"/>
                <a:cs typeface="Arial" panose="020B0604020202020204" pitchFamily="34" charset="0"/>
              </a:rPr>
              <a:t>Выполнение работ </a:t>
            </a:r>
          </a:p>
        </p:txBody>
      </p:sp>
    </p:spTree>
    <p:extLst>
      <p:ext uri="{BB962C8B-B14F-4D97-AF65-F5344CB8AC3E}">
        <p14:creationId xmlns:p14="http://schemas.microsoft.com/office/powerpoint/2010/main" val="521060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88" grpId="0" animBg="1"/>
      <p:bldP spid="87" grpId="0" animBg="1"/>
      <p:bldP spid="92" grpId="0" animBg="1"/>
      <p:bldP spid="93" grpId="0" animBg="1"/>
      <p:bldP spid="94" grpId="0" animBg="1"/>
      <p:bldP spid="95" grpId="0" animBg="1"/>
      <p:bldP spid="98" grpId="0" animBg="1"/>
      <p:bldP spid="99" grpId="0" animBg="1"/>
      <p:bldP spid="104" grpId="0" animBg="1"/>
      <p:bldP spid="13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9" name="Прямая со стрелкой 98"/>
          <p:cNvCxnSpPr/>
          <p:nvPr/>
        </p:nvCxnSpPr>
        <p:spPr>
          <a:xfrm flipV="1">
            <a:off x="3418598" y="2154728"/>
            <a:ext cx="3316509" cy="965643"/>
          </a:xfrm>
          <a:prstGeom prst="straightConnector1">
            <a:avLst/>
          </a:prstGeom>
          <a:ln w="19050">
            <a:solidFill>
              <a:srgbClr val="33993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Прямая со стрелкой 88"/>
          <p:cNvCxnSpPr/>
          <p:nvPr/>
        </p:nvCxnSpPr>
        <p:spPr>
          <a:xfrm>
            <a:off x="1806323" y="1346162"/>
            <a:ext cx="2654237" cy="642821"/>
          </a:xfrm>
          <a:prstGeom prst="straightConnector1">
            <a:avLst/>
          </a:prstGeom>
          <a:ln w="19050">
            <a:solidFill>
              <a:srgbClr val="33993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Прямая со стрелкой 86"/>
          <p:cNvCxnSpPr>
            <a:endCxn id="86" idx="1"/>
          </p:cNvCxnSpPr>
          <p:nvPr/>
        </p:nvCxnSpPr>
        <p:spPr>
          <a:xfrm>
            <a:off x="1813786" y="892478"/>
            <a:ext cx="2646774" cy="976004"/>
          </a:xfrm>
          <a:prstGeom prst="straightConnector1">
            <a:avLst/>
          </a:prstGeom>
          <a:ln w="19050">
            <a:solidFill>
              <a:srgbClr val="33993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object 3"/>
          <p:cNvGrpSpPr/>
          <p:nvPr/>
        </p:nvGrpSpPr>
        <p:grpSpPr>
          <a:xfrm>
            <a:off x="95056" y="219456"/>
            <a:ext cx="655320" cy="4832985"/>
            <a:chOff x="95056" y="219456"/>
            <a:chExt cx="655320" cy="483298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4883" y="219456"/>
              <a:ext cx="530351" cy="4818888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46303" y="219456"/>
              <a:ext cx="187960" cy="4832985"/>
            </a:xfrm>
            <a:custGeom>
              <a:avLst/>
              <a:gdLst/>
              <a:ahLst/>
              <a:cxnLst/>
              <a:rect l="l" t="t" r="r" b="b"/>
              <a:pathLst>
                <a:path w="187960" h="4832985">
                  <a:moveTo>
                    <a:pt x="187452" y="0"/>
                  </a:moveTo>
                  <a:lnTo>
                    <a:pt x="0" y="0"/>
                  </a:lnTo>
                  <a:lnTo>
                    <a:pt x="0" y="4832604"/>
                  </a:lnTo>
                  <a:lnTo>
                    <a:pt x="187452" y="4832604"/>
                  </a:lnTo>
                  <a:lnTo>
                    <a:pt x="18745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33756" y="822960"/>
              <a:ext cx="411480" cy="48006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5056" y="4526279"/>
              <a:ext cx="654748" cy="525778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38327" y="297180"/>
              <a:ext cx="406908" cy="406908"/>
            </a:xfrm>
            <a:prstGeom prst="rect">
              <a:avLst/>
            </a:prstGeom>
          </p:spPr>
        </p:pic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1034592" y="74117"/>
            <a:ext cx="297815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 err="1">
                <a:latin typeface="Arial" panose="020B0604020202020204" pitchFamily="34" charset="0"/>
                <a:cs typeface="Arial" panose="020B0604020202020204" pitchFamily="34" charset="0"/>
              </a:rPr>
              <a:t>Карта</a:t>
            </a:r>
            <a:r>
              <a:rPr lang="ru-RU" sz="1800" spc="-30" dirty="0">
                <a:latin typeface="Arial" panose="020B0604020202020204" pitchFamily="34" charset="0"/>
                <a:cs typeface="Arial" panose="020B0604020202020204" pitchFamily="34" charset="0"/>
              </a:rPr>
              <a:t> целевого состояния</a:t>
            </a:r>
            <a:endParaRPr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901203" y="368550"/>
            <a:ext cx="8114665" cy="11430"/>
          </a:xfrm>
          <a:custGeom>
            <a:avLst/>
            <a:gdLst/>
            <a:ahLst/>
            <a:cxnLst/>
            <a:rect l="l" t="t" r="r" b="b"/>
            <a:pathLst>
              <a:path w="8114665" h="11429">
                <a:moveTo>
                  <a:pt x="0" y="10922"/>
                </a:moveTo>
                <a:lnTo>
                  <a:pt x="8114410" y="0"/>
                </a:lnTo>
              </a:path>
            </a:pathLst>
          </a:custGeom>
          <a:ln w="18288">
            <a:solidFill>
              <a:srgbClr val="EE8500"/>
            </a:solidFill>
          </a:ln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62246" y="3793266"/>
            <a:ext cx="8029354" cy="1013098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ts val="1195"/>
              </a:lnSpc>
              <a:spcBef>
                <a:spcPts val="25"/>
              </a:spcBef>
              <a:spcAft>
                <a:spcPts val="0"/>
              </a:spcAft>
              <a:buClrTx/>
              <a:buSzTx/>
              <a:buFontTx/>
              <a:buNone/>
              <a:tabLst>
                <a:tab pos="153035" algn="l"/>
              </a:tabLst>
              <a:defRPr/>
            </a:pPr>
            <a:endParaRPr kumimoji="0" lang="en-US" sz="1000" b="0" i="0" u="none" strike="noStrike" kern="0" cap="none" spc="-1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ts val="1195"/>
              </a:lnSpc>
              <a:spcBef>
                <a:spcPts val="25"/>
              </a:spcBef>
              <a:tabLst>
                <a:tab pos="153035" algn="l"/>
              </a:tabLst>
              <a:defRPr/>
            </a:pPr>
            <a:r>
              <a:rPr kumimoji="0" lang="ru-RU" sz="1000" b="0" i="0" u="none" strike="noStrike" kern="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1. Включить специалистов у</a:t>
            </a:r>
            <a:r>
              <a:rPr lang="ru-RU" sz="1000" spc="-1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правляющих</a:t>
            </a:r>
            <a:r>
              <a:rPr lang="ru-RU" sz="1000" spc="-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компании в домовые чаты в МАХ в целях доведения информации до целевой аудитории</a:t>
            </a:r>
            <a:endParaRPr kumimoji="0" lang="ru-RU" sz="1000" b="0" i="0" u="none" strike="noStrike" kern="0" cap="none" spc="-1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ts val="1195"/>
              </a:lnSpc>
              <a:spcBef>
                <a:spcPts val="25"/>
              </a:spcBef>
              <a:tabLst>
                <a:tab pos="153035" algn="l"/>
              </a:tabLst>
              <a:defRPr/>
            </a:pPr>
            <a:r>
              <a:rPr lang="ru-RU" sz="1000" spc="-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kumimoji="0" lang="ru-RU" sz="1000" b="0" i="0" u="none" strike="noStrike" kern="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Внедрить</a:t>
            </a:r>
            <a:r>
              <a:rPr kumimoji="0" lang="ru-RU" sz="1000" b="0" i="0" u="none" strike="noStrike" kern="0" cap="none" spc="-1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боты </a:t>
            </a:r>
            <a:r>
              <a:rPr kumimoji="0" lang="ru-RU" sz="1000" b="0" i="0" u="none" strike="noStrike" kern="0" cap="none" spc="-10" normalizeH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ресурсоснабжающих</a:t>
            </a:r>
            <a:r>
              <a:rPr kumimoji="0" lang="ru-RU" sz="1000" b="0" i="0" u="none" strike="noStrike" kern="0" cap="none" spc="-1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организаций </a:t>
            </a:r>
            <a:r>
              <a:rPr lang="ru-RU" sz="1000" spc="-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домовые чаты в МАХ</a:t>
            </a:r>
            <a:r>
              <a:rPr kumimoji="0" lang="ru-RU" sz="1000" b="0" i="0" u="none" strike="noStrike" kern="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12700" marR="0" lvl="0" indent="0" defTabSz="914400" eaLnBrk="1" fontAlgn="auto" latinLnBrk="0" hangingPunct="1">
              <a:lnSpc>
                <a:spcPts val="1195"/>
              </a:lnSpc>
              <a:spcBef>
                <a:spcPts val="25"/>
              </a:spcBef>
              <a:spcAft>
                <a:spcPts val="0"/>
              </a:spcAft>
              <a:buClrTx/>
              <a:buSzTx/>
              <a:buFontTx/>
              <a:buNone/>
              <a:tabLst>
                <a:tab pos="153035" algn="l"/>
              </a:tabLst>
              <a:defRPr/>
            </a:pPr>
            <a:r>
              <a:rPr kumimoji="0" lang="ru-RU" sz="1000" b="0" i="0" u="none" strike="noStrike" kern="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ru-RU" sz="1000" spc="-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МБЭУ информировать жителей через каналы УЖКХ </a:t>
            </a:r>
            <a:r>
              <a:rPr lang="ru-RU" sz="1000" spc="-1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ТиС</a:t>
            </a:r>
            <a:endParaRPr lang="ru-RU" sz="1000" spc="-1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0" lvl="0" indent="0" defTabSz="914400" eaLnBrk="1" fontAlgn="auto" latinLnBrk="0" hangingPunct="1">
              <a:lnSpc>
                <a:spcPts val="1195"/>
              </a:lnSpc>
              <a:spcBef>
                <a:spcPts val="25"/>
              </a:spcBef>
              <a:spcAft>
                <a:spcPts val="0"/>
              </a:spcAft>
              <a:buClrTx/>
              <a:buSzTx/>
              <a:buFontTx/>
              <a:buNone/>
              <a:tabLst>
                <a:tab pos="153035" algn="l"/>
              </a:tabLst>
              <a:defRPr/>
            </a:pPr>
            <a:r>
              <a:rPr kumimoji="0" lang="ru-RU" sz="1000" b="0" i="0" u="none" strike="noStrike" kern="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4. УКС </a:t>
            </a:r>
            <a:r>
              <a:rPr lang="ru-RU" sz="1000" spc="-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информировать жителей через каналы УЖКХ </a:t>
            </a:r>
            <a:r>
              <a:rPr lang="ru-RU" sz="1000" spc="-1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ТиС</a:t>
            </a:r>
            <a:endParaRPr kumimoji="0" lang="ru-RU" sz="1000" b="0" i="0" u="none" strike="noStrike" kern="0" cap="none" spc="-1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0" lvl="0" indent="0" defTabSz="914400" eaLnBrk="1" fontAlgn="auto" latinLnBrk="0" hangingPunct="1">
              <a:lnSpc>
                <a:spcPts val="1195"/>
              </a:lnSpc>
              <a:spcBef>
                <a:spcPts val="25"/>
              </a:spcBef>
              <a:spcAft>
                <a:spcPts val="0"/>
              </a:spcAft>
              <a:buClrTx/>
              <a:buSzTx/>
              <a:buFontTx/>
              <a:buNone/>
              <a:tabLst>
                <a:tab pos="153035" algn="l"/>
              </a:tabLst>
              <a:defRPr/>
            </a:pPr>
            <a:r>
              <a:rPr kumimoji="0" lang="ru-RU" sz="1000" b="0" i="0" u="none" strike="noStrike" kern="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5. Размещать информацию через домовые чаты в МАХ</a:t>
            </a:r>
            <a:endParaRPr kumimoji="0" sz="1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3" name="object 173"/>
          <p:cNvSpPr txBox="1"/>
          <p:nvPr/>
        </p:nvSpPr>
        <p:spPr>
          <a:xfrm>
            <a:off x="957676" y="3814413"/>
            <a:ext cx="4909724" cy="194284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35"/>
              </a:spcBef>
              <a:spcAft>
                <a:spcPts val="0"/>
              </a:spcAft>
              <a:buClrTx/>
              <a:buSzTx/>
              <a:buFontTx/>
              <a:buNone/>
              <a:tabLst>
                <a:tab pos="1302385" algn="l"/>
              </a:tabLst>
              <a:defRPr/>
            </a:pPr>
            <a:r>
              <a:rPr kumimoji="0" sz="1725" b="0" i="0" u="none" strike="noStrike" kern="0" cap="none" spc="0" normalizeH="0" baseline="2415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Обозначения</a:t>
            </a:r>
            <a:r>
              <a:rPr kumimoji="0" lang="ru-RU" sz="1725" b="0" i="0" u="none" strike="noStrike" kern="0" cap="none" spc="0" normalizeH="0" baseline="2415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:    </a:t>
            </a:r>
            <a:r>
              <a:rPr kumimoji="0" lang="ru-RU" sz="1725" b="0" i="0" u="none" strike="noStrike" kern="0" cap="none" spc="254" normalizeH="0" baseline="2415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sz="1725" b="0" i="0" u="none" strike="noStrike" kern="0" cap="none" spc="0" normalizeH="0" baseline="2415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kumimoji="0" lang="ru-RU" sz="1725" b="0" i="0" u="none" strike="noStrike" kern="0" cap="none" spc="0" normalizeH="0" baseline="2415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  <a:r>
              <a:rPr kumimoji="0" lang="ru-RU" sz="1725" b="0" i="0" u="none" strike="noStrike" kern="0" cap="none" spc="-15" normalizeH="0" baseline="2415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решения;            </a:t>
            </a:r>
            <a:endParaRPr kumimoji="0" sz="1725" b="0" i="0" u="none" strike="noStrike" kern="0" cap="none" spc="0" normalizeH="0" baseline="2415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9" name="16-конечная звезда 161"/>
          <p:cNvSpPr/>
          <p:nvPr/>
        </p:nvSpPr>
        <p:spPr>
          <a:xfrm>
            <a:off x="2065354" y="3740704"/>
            <a:ext cx="329171" cy="312519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339933"/>
            </a:solidFill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215968"/>
                </a:solidFill>
                <a:effectLst/>
                <a:uLnTx/>
                <a:uFillTx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N</a:t>
            </a:r>
            <a:endParaRPr kumimoji="0" lang="ru-RU" sz="1600" b="0" i="0" u="none" strike="noStrike" kern="0" cap="none" spc="0" normalizeH="0" baseline="0" noProof="0" dirty="0">
              <a:ln>
                <a:noFill/>
              </a:ln>
              <a:solidFill>
                <a:srgbClr val="215968"/>
              </a:solidFill>
              <a:effectLst/>
              <a:uLnTx/>
              <a:uFillTx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4" name="object 146"/>
          <p:cNvSpPr txBox="1"/>
          <p:nvPr/>
        </p:nvSpPr>
        <p:spPr>
          <a:xfrm>
            <a:off x="6737620" y="1484851"/>
            <a:ext cx="1130194" cy="192360"/>
          </a:xfrm>
          <a:prstGeom prst="rect">
            <a:avLst/>
          </a:prstGeom>
          <a:solidFill>
            <a:srgbClr val="78909C"/>
          </a:solidFill>
        </p:spPr>
        <p:txBody>
          <a:bodyPr vert="horz" wrap="square" lIns="0" tIns="8382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65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Жители </a:t>
            </a:r>
            <a:r>
              <a:rPr kumimoji="0" lang="ru-RU" sz="700" b="1" i="0" u="none" strike="noStrike" kern="0" cap="none" spc="-1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г.Северск</a:t>
            </a:r>
            <a:endParaRPr kumimoji="0" lang="ru-RU" sz="700" b="1" i="0" u="none" strike="noStrike" kern="0" cap="none" spc="-1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5" name="object 27"/>
          <p:cNvSpPr txBox="1"/>
          <p:nvPr/>
        </p:nvSpPr>
        <p:spPr>
          <a:xfrm>
            <a:off x="6740251" y="1669551"/>
            <a:ext cx="1136737" cy="55143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vert="horz" wrap="square" lIns="0" tIns="1270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700" dirty="0">
                <a:latin typeface="Arial" panose="020B0604020202020204" pitchFamily="34" charset="0"/>
                <a:cs typeface="Arial" panose="020B0604020202020204" pitchFamily="34" charset="0"/>
              </a:rPr>
              <a:t>Жители МКД имеют информацию о планах </a:t>
            </a:r>
            <a:r>
              <a:rPr lang="ru-RU" sz="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ремонтов и планируют </a:t>
            </a:r>
            <a:r>
              <a:rPr lang="ru-RU" sz="700" dirty="0">
                <a:latin typeface="Arial" panose="020B0604020202020204" pitchFamily="34" charset="0"/>
                <a:cs typeface="Arial" panose="020B0604020202020204" pitchFamily="34" charset="0"/>
              </a:rPr>
              <a:t>свои дальнейшие действия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844224" y="3111342"/>
            <a:ext cx="10931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600" spc="-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Направляет информацию о планах проведения работ</a:t>
            </a:r>
            <a:endParaRPr lang="ru-RU" sz="600" spc="-1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7" name="Прямая со стрелкой 66"/>
          <p:cNvCxnSpPr>
            <a:endCxn id="77" idx="1"/>
          </p:cNvCxnSpPr>
          <p:nvPr/>
        </p:nvCxnSpPr>
        <p:spPr>
          <a:xfrm>
            <a:off x="1806323" y="2301423"/>
            <a:ext cx="680791" cy="541439"/>
          </a:xfrm>
          <a:prstGeom prst="straightConnector1">
            <a:avLst/>
          </a:prstGeom>
          <a:ln w="19050">
            <a:solidFill>
              <a:srgbClr val="33993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object 114"/>
          <p:cNvSpPr txBox="1"/>
          <p:nvPr/>
        </p:nvSpPr>
        <p:spPr>
          <a:xfrm>
            <a:off x="2487114" y="2769124"/>
            <a:ext cx="920943" cy="147476"/>
          </a:xfrm>
          <a:prstGeom prst="rect">
            <a:avLst/>
          </a:prstGeom>
          <a:solidFill>
            <a:srgbClr val="78909C"/>
          </a:solidFill>
          <a:ln w="3175">
            <a:solidFill>
              <a:srgbClr val="748D99"/>
            </a:solidFill>
          </a:ln>
        </p:spPr>
        <p:txBody>
          <a:bodyPr vert="horz" wrap="square" lIns="0" tIns="3937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УЖКХ </a:t>
            </a:r>
            <a:r>
              <a:rPr kumimoji="0" lang="ru-RU" sz="700" b="1" i="0" u="none" strike="noStrike" kern="0" cap="none" spc="-1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ТиС</a:t>
            </a:r>
            <a:endParaRPr kumimoji="0" lang="ru-RU" sz="700" b="1" i="0" u="none" strike="noStrike" kern="0" cap="none" spc="-1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8" name="object 112"/>
          <p:cNvSpPr txBox="1"/>
          <p:nvPr/>
        </p:nvSpPr>
        <p:spPr>
          <a:xfrm>
            <a:off x="2487114" y="2917761"/>
            <a:ext cx="914400" cy="51296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144">
            <a:noFill/>
          </a:ln>
        </p:spPr>
        <p:txBody>
          <a:bodyPr vert="horz" wrap="square" lIns="0" tIns="0" rIns="0" bIns="0" rtlCol="0">
            <a:spAutoFit/>
          </a:bodyPr>
          <a:lstStyle/>
          <a:p>
            <a:pPr marL="0" marR="0" lvl="0" indent="3175" algn="ctr" defTabSz="914400" eaLnBrk="1" fontAlgn="auto" latinLnBrk="0" hangingPunct="1">
              <a:lnSpc>
                <a:spcPts val="770"/>
              </a:lnSpc>
              <a:spcBef>
                <a:spcPts val="1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50" b="0" i="0" u="none" strike="noStrike" kern="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Размещают информацию на:</a:t>
            </a:r>
            <a:br>
              <a:rPr kumimoji="0" lang="ru-RU" sz="650" b="0" i="0" u="none" strike="noStrike" kern="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kumimoji="0" lang="ru-RU" sz="650" b="0" i="0" u="none" strike="noStrike" kern="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- своем сайте и транслирует ее в домовые чаты МАХ</a:t>
            </a:r>
          </a:p>
        </p:txBody>
      </p:sp>
      <p:sp>
        <p:nvSpPr>
          <p:cNvPr id="82" name="object 27"/>
          <p:cNvSpPr txBox="1"/>
          <p:nvPr/>
        </p:nvSpPr>
        <p:spPr>
          <a:xfrm>
            <a:off x="6739024" y="2215328"/>
            <a:ext cx="1136737" cy="47448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0" tIns="12700" rIns="0" bIns="0" rtlCol="0">
            <a:spAutoFit/>
          </a:bodyPr>
          <a:lstStyle/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650" spc="-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1000" b="1" spc="-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более 23 тыс. человек охват аудитории)</a:t>
            </a:r>
            <a:endParaRPr kumimoji="0" lang="ru-RU" sz="1000" b="1" i="0" u="none" strike="noStrike" kern="0" cap="none" spc="-1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83" name="Прямая со стрелкой 82"/>
          <p:cNvCxnSpPr>
            <a:stCxn id="71" idx="3"/>
            <a:endCxn id="75" idx="1"/>
          </p:cNvCxnSpPr>
          <p:nvPr/>
        </p:nvCxnSpPr>
        <p:spPr>
          <a:xfrm>
            <a:off x="3418598" y="574658"/>
            <a:ext cx="3321653" cy="1370610"/>
          </a:xfrm>
          <a:prstGeom prst="straightConnector1">
            <a:avLst/>
          </a:prstGeom>
          <a:ln w="19050">
            <a:solidFill>
              <a:srgbClr val="33993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object 114"/>
          <p:cNvSpPr txBox="1"/>
          <p:nvPr/>
        </p:nvSpPr>
        <p:spPr>
          <a:xfrm>
            <a:off x="4460560" y="1633161"/>
            <a:ext cx="920943" cy="470642"/>
          </a:xfrm>
          <a:prstGeom prst="rect">
            <a:avLst/>
          </a:prstGeom>
          <a:solidFill>
            <a:srgbClr val="78909C"/>
          </a:solidFill>
          <a:ln w="3175">
            <a:solidFill>
              <a:srgbClr val="748D99"/>
            </a:solidFill>
          </a:ln>
        </p:spPr>
        <p:txBody>
          <a:bodyPr vert="horz" wrap="square" lIns="0" tIns="3937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700" b="1" i="0" u="none" strike="noStrike" kern="0" cap="none" spc="-1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Домовые чаты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МАХ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700" b="1" i="0" u="none" strike="noStrike" kern="0" cap="none" spc="-1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0" name="object 27"/>
          <p:cNvSpPr txBox="1"/>
          <p:nvPr/>
        </p:nvSpPr>
        <p:spPr>
          <a:xfrm>
            <a:off x="2480571" y="3423668"/>
            <a:ext cx="877768" cy="21287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0" tIns="12700" rIns="0" bIns="0" rtlCol="0">
            <a:spAutoFit/>
          </a:bodyPr>
          <a:lstStyle/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650" spc="-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(500 человек охват аудитории)</a:t>
            </a:r>
            <a:endParaRPr kumimoji="0" lang="ru-RU" sz="650" b="0" i="0" u="none" strike="noStrike" kern="0" cap="none" spc="-1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92" name="Прямая со стрелкой 91"/>
          <p:cNvCxnSpPr>
            <a:stCxn id="77" idx="3"/>
          </p:cNvCxnSpPr>
          <p:nvPr/>
        </p:nvCxnSpPr>
        <p:spPr>
          <a:xfrm flipV="1">
            <a:off x="3408057" y="2013349"/>
            <a:ext cx="1052503" cy="829513"/>
          </a:xfrm>
          <a:prstGeom prst="straightConnector1">
            <a:avLst/>
          </a:prstGeom>
          <a:ln w="19050">
            <a:solidFill>
              <a:srgbClr val="33993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object 27"/>
          <p:cNvSpPr txBox="1"/>
          <p:nvPr/>
        </p:nvSpPr>
        <p:spPr>
          <a:xfrm>
            <a:off x="4480133" y="2123850"/>
            <a:ext cx="914401" cy="41293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0" tIns="12700" rIns="0" bIns="0" rtlCol="0">
            <a:spAutoFit/>
          </a:bodyPr>
          <a:lstStyle/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650" spc="-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(порядка 20 тыс. человек охват целевой аудитории)</a:t>
            </a:r>
            <a:endParaRPr kumimoji="0" lang="ru-RU" sz="650" b="0" i="0" u="none" strike="noStrike" kern="0" cap="none" spc="-1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96" name="Прямая со стрелкой 95"/>
          <p:cNvCxnSpPr/>
          <p:nvPr/>
        </p:nvCxnSpPr>
        <p:spPr>
          <a:xfrm>
            <a:off x="5379440" y="2034596"/>
            <a:ext cx="1358180" cy="30804"/>
          </a:xfrm>
          <a:prstGeom prst="straightConnector1">
            <a:avLst/>
          </a:prstGeom>
          <a:ln w="76200">
            <a:solidFill>
              <a:srgbClr val="33993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16-конечная звезда 161"/>
          <p:cNvSpPr/>
          <p:nvPr/>
        </p:nvSpPr>
        <p:spPr>
          <a:xfrm>
            <a:off x="1975888" y="843121"/>
            <a:ext cx="340948" cy="317363"/>
          </a:xfrm>
          <a:prstGeom prst="irregularSeal2">
            <a:avLst/>
          </a:prstGeom>
          <a:solidFill>
            <a:srgbClr val="33CC33"/>
          </a:solidFill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215968"/>
                </a:solidFill>
                <a:effectLst/>
                <a:uLnTx/>
                <a:uFillTx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pic>
        <p:nvPicPr>
          <p:cNvPr id="38" name="Рисунок 3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67814" y="1629141"/>
            <a:ext cx="1234497" cy="943356"/>
          </a:xfrm>
          <a:prstGeom prst="rect">
            <a:avLst/>
          </a:prstGeom>
        </p:spPr>
      </p:pic>
      <p:pic>
        <p:nvPicPr>
          <p:cNvPr id="105" name="Рисунок 10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95481" y="2932858"/>
            <a:ext cx="651831" cy="498106"/>
          </a:xfrm>
          <a:prstGeom prst="rect">
            <a:avLst/>
          </a:prstGeom>
        </p:spPr>
      </p:pic>
      <p:pic>
        <p:nvPicPr>
          <p:cNvPr id="106" name="Рисунок 10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37978" y="3438572"/>
            <a:ext cx="312321" cy="238664"/>
          </a:xfrm>
          <a:prstGeom prst="rect">
            <a:avLst/>
          </a:prstGeom>
        </p:spPr>
      </p:pic>
      <p:sp>
        <p:nvSpPr>
          <p:cNvPr id="52" name="object 27"/>
          <p:cNvSpPr txBox="1"/>
          <p:nvPr/>
        </p:nvSpPr>
        <p:spPr>
          <a:xfrm>
            <a:off x="857203" y="704088"/>
            <a:ext cx="956583" cy="226215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12700" rIns="0" bIns="0" rtlCol="0">
            <a:spAutoFit/>
          </a:bodyPr>
          <a:lstStyle/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600" dirty="0">
              <a:solidFill>
                <a:srgbClr val="46567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600" dirty="0">
              <a:solidFill>
                <a:srgbClr val="46567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600" dirty="0">
              <a:solidFill>
                <a:srgbClr val="46567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600" dirty="0">
              <a:solidFill>
                <a:srgbClr val="46567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600" dirty="0">
              <a:solidFill>
                <a:srgbClr val="46567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600" dirty="0">
              <a:solidFill>
                <a:srgbClr val="46567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600" dirty="0">
              <a:solidFill>
                <a:srgbClr val="46567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600" dirty="0">
              <a:solidFill>
                <a:srgbClr val="46567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600" dirty="0">
              <a:solidFill>
                <a:srgbClr val="46567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600" dirty="0">
              <a:solidFill>
                <a:srgbClr val="46567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600" dirty="0">
              <a:solidFill>
                <a:srgbClr val="46567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600" dirty="0">
              <a:solidFill>
                <a:srgbClr val="46567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600" dirty="0">
              <a:solidFill>
                <a:srgbClr val="46567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600" dirty="0">
              <a:solidFill>
                <a:srgbClr val="46567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600" dirty="0">
              <a:solidFill>
                <a:srgbClr val="46567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600" dirty="0">
              <a:solidFill>
                <a:srgbClr val="46567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600" dirty="0">
              <a:solidFill>
                <a:srgbClr val="46567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600" dirty="0">
                <a:solidFill>
                  <a:srgbClr val="46567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Планируют производство работ на территории города или территории МКД</a:t>
            </a:r>
            <a:endParaRPr kumimoji="0" lang="ru-RU" sz="650" b="0" i="0" u="none" strike="noStrike" kern="0" cap="none" spc="-1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" name="object 146"/>
          <p:cNvSpPr txBox="1"/>
          <p:nvPr/>
        </p:nvSpPr>
        <p:spPr>
          <a:xfrm>
            <a:off x="901296" y="751025"/>
            <a:ext cx="878222" cy="300082"/>
          </a:xfrm>
          <a:prstGeom prst="rect">
            <a:avLst/>
          </a:prstGeom>
          <a:solidFill>
            <a:srgbClr val="78909C"/>
          </a:solidFill>
          <a:ln>
            <a:solidFill>
              <a:schemeClr val="tx1"/>
            </a:solidFill>
          </a:ln>
        </p:spPr>
        <p:txBody>
          <a:bodyPr vert="horz" wrap="square" lIns="0" tIns="8382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65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Управляющие</a:t>
            </a:r>
            <a:r>
              <a:rPr kumimoji="0" lang="ru-RU" sz="700" b="1" i="0" u="none" strike="noStrike" kern="0" cap="none" spc="-1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компании</a:t>
            </a:r>
            <a:endParaRPr kumimoji="0" lang="ru-RU" sz="700" b="1" i="0" u="none" strike="noStrike" kern="0" cap="none" spc="-1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object 146"/>
          <p:cNvSpPr txBox="1"/>
          <p:nvPr/>
        </p:nvSpPr>
        <p:spPr>
          <a:xfrm>
            <a:off x="901296" y="1166740"/>
            <a:ext cx="878222" cy="300082"/>
          </a:xfrm>
          <a:prstGeom prst="rect">
            <a:avLst/>
          </a:prstGeom>
          <a:solidFill>
            <a:srgbClr val="78909C"/>
          </a:solidFill>
          <a:ln>
            <a:solidFill>
              <a:schemeClr val="tx1"/>
            </a:solidFill>
          </a:ln>
        </p:spPr>
        <p:txBody>
          <a:bodyPr vert="horz" wrap="square" lIns="0" tIns="8382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65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-1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Ресурсонабжающие</a:t>
            </a:r>
            <a:r>
              <a:rPr kumimoji="0" lang="ru-RU" sz="700" b="1" i="0" u="none" strike="noStrike" kern="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организации</a:t>
            </a:r>
          </a:p>
        </p:txBody>
      </p:sp>
      <p:sp>
        <p:nvSpPr>
          <p:cNvPr id="55" name="object 146"/>
          <p:cNvSpPr txBox="1"/>
          <p:nvPr/>
        </p:nvSpPr>
        <p:spPr>
          <a:xfrm>
            <a:off x="901296" y="1585293"/>
            <a:ext cx="878222" cy="515526"/>
          </a:xfrm>
          <a:prstGeom prst="rect">
            <a:avLst/>
          </a:prstGeom>
          <a:solidFill>
            <a:srgbClr val="78909C"/>
          </a:solidFill>
          <a:ln>
            <a:solidFill>
              <a:schemeClr val="tx1"/>
            </a:solidFill>
          </a:ln>
        </p:spPr>
        <p:txBody>
          <a:bodyPr vert="horz" wrap="square" lIns="0" tIns="8382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65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Муниципальное бюджетное эксплуатационное учреждение (МБЭУ)</a:t>
            </a:r>
          </a:p>
        </p:txBody>
      </p:sp>
      <p:sp>
        <p:nvSpPr>
          <p:cNvPr id="57" name="object 146"/>
          <p:cNvSpPr txBox="1"/>
          <p:nvPr/>
        </p:nvSpPr>
        <p:spPr>
          <a:xfrm>
            <a:off x="901296" y="2190674"/>
            <a:ext cx="878222" cy="192360"/>
          </a:xfrm>
          <a:prstGeom prst="rect">
            <a:avLst/>
          </a:prstGeom>
          <a:solidFill>
            <a:srgbClr val="78909C"/>
          </a:solidFill>
          <a:ln>
            <a:solidFill>
              <a:schemeClr val="tx1"/>
            </a:solidFill>
          </a:ln>
        </p:spPr>
        <p:txBody>
          <a:bodyPr vert="horz" wrap="square" lIns="0" tIns="8382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65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УКС</a:t>
            </a:r>
          </a:p>
        </p:txBody>
      </p:sp>
      <p:sp>
        <p:nvSpPr>
          <p:cNvPr id="63" name="object 112"/>
          <p:cNvSpPr txBox="1"/>
          <p:nvPr/>
        </p:nvSpPr>
        <p:spPr>
          <a:xfrm>
            <a:off x="2487112" y="2212661"/>
            <a:ext cx="914400" cy="30104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144">
            <a:noFill/>
          </a:ln>
        </p:spPr>
        <p:txBody>
          <a:bodyPr vert="horz" wrap="square" lIns="0" tIns="0" rIns="0" bIns="0" rtlCol="0">
            <a:spAutoFit/>
          </a:bodyPr>
          <a:lstStyle/>
          <a:p>
            <a:pPr marL="0" marR="0" lvl="0" indent="3175" algn="ctr" defTabSz="914400" eaLnBrk="1" fontAlgn="auto" latinLnBrk="0" hangingPunct="1">
              <a:lnSpc>
                <a:spcPts val="770"/>
              </a:lnSpc>
              <a:spcBef>
                <a:spcPts val="1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50" b="0" i="0" u="none" strike="noStrike" kern="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Размещают информацию на:</a:t>
            </a:r>
            <a:br>
              <a:rPr kumimoji="0" lang="ru-RU" sz="650" b="0" i="0" u="none" strike="noStrike" kern="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kumimoji="0" lang="ru-RU" sz="650" b="0" i="0" u="none" strike="noStrike" kern="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- сайте Администрации</a:t>
            </a:r>
          </a:p>
        </p:txBody>
      </p:sp>
      <p:sp>
        <p:nvSpPr>
          <p:cNvPr id="64" name="object 114"/>
          <p:cNvSpPr txBox="1"/>
          <p:nvPr/>
        </p:nvSpPr>
        <p:spPr>
          <a:xfrm>
            <a:off x="2492258" y="1744686"/>
            <a:ext cx="910653" cy="470642"/>
          </a:xfrm>
          <a:prstGeom prst="rect">
            <a:avLst/>
          </a:prstGeom>
          <a:solidFill>
            <a:srgbClr val="78909C"/>
          </a:solidFill>
          <a:ln w="3175">
            <a:solidFill>
              <a:schemeClr val="tx1"/>
            </a:solidFill>
          </a:ln>
        </p:spPr>
        <p:txBody>
          <a:bodyPr vert="horz" wrap="square" lIns="0" tIns="3937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Отдел информационной политики</a:t>
            </a:r>
            <a:r>
              <a:rPr kumimoji="0" lang="ru-RU" sz="700" b="1" i="0" u="none" strike="noStrike" kern="0" cap="none" spc="-1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ru-RU" sz="700" b="1" i="0" u="none" strike="noStrike" kern="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Администрации</a:t>
            </a:r>
          </a:p>
        </p:txBody>
      </p:sp>
      <p:sp>
        <p:nvSpPr>
          <p:cNvPr id="65" name="object 27"/>
          <p:cNvSpPr txBox="1"/>
          <p:nvPr/>
        </p:nvSpPr>
        <p:spPr>
          <a:xfrm>
            <a:off x="2480014" y="2515151"/>
            <a:ext cx="913335" cy="21287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0" tIns="12700" rIns="0" bIns="0" rtlCol="0">
            <a:spAutoFit/>
          </a:bodyPr>
          <a:lstStyle/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650" spc="-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650" spc="-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2000 человек охват аудитории)</a:t>
            </a:r>
            <a:endParaRPr kumimoji="0" lang="ru-RU" sz="650" b="0" i="0" u="none" strike="noStrike" kern="0" cap="none" spc="-1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8" name="object 27"/>
          <p:cNvSpPr txBox="1"/>
          <p:nvPr/>
        </p:nvSpPr>
        <p:spPr>
          <a:xfrm>
            <a:off x="2463314" y="1390277"/>
            <a:ext cx="955284" cy="31290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0" tIns="12700" rIns="0" bIns="0" rtlCol="0">
            <a:spAutoFit/>
          </a:bodyPr>
          <a:lstStyle/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650" spc="-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(примерно 1000 человек охват аудитории)</a:t>
            </a:r>
            <a:endParaRPr kumimoji="0" lang="ru-RU" sz="650" b="0" i="0" u="none" strike="noStrike" kern="0" cap="none" spc="-1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" name="object 27"/>
          <p:cNvSpPr txBox="1"/>
          <p:nvPr/>
        </p:nvSpPr>
        <p:spPr>
          <a:xfrm>
            <a:off x="2461822" y="1081929"/>
            <a:ext cx="956776" cy="31290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12700" rIns="0" bIns="0" rtlCol="0">
            <a:spAutoFit/>
          </a:bodyPr>
          <a:lstStyle/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50" b="0" i="0" u="none" strike="noStrike" kern="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Разместили информацию на своем сайте</a:t>
            </a:r>
          </a:p>
        </p:txBody>
      </p:sp>
      <p:sp>
        <p:nvSpPr>
          <p:cNvPr id="71" name="object 27"/>
          <p:cNvSpPr txBox="1"/>
          <p:nvPr/>
        </p:nvSpPr>
        <p:spPr>
          <a:xfrm>
            <a:off x="2463314" y="418205"/>
            <a:ext cx="955284" cy="31290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12700" rIns="0" bIns="0" rtlCol="0">
            <a:spAutoFit/>
          </a:bodyPr>
          <a:lstStyle/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50" b="0" i="0" u="none" strike="noStrike" kern="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Расклеили объявления на подъездах МКД</a:t>
            </a:r>
          </a:p>
        </p:txBody>
      </p:sp>
      <p:sp>
        <p:nvSpPr>
          <p:cNvPr id="73" name="object 27"/>
          <p:cNvSpPr txBox="1"/>
          <p:nvPr/>
        </p:nvSpPr>
        <p:spPr>
          <a:xfrm>
            <a:off x="2463314" y="722667"/>
            <a:ext cx="955284" cy="31290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0" tIns="12700" rIns="0" bIns="0" rtlCol="0">
            <a:spAutoFit/>
          </a:bodyPr>
          <a:lstStyle/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650" spc="-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650" spc="-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примерно 200-300 человек охват аудитории)</a:t>
            </a:r>
            <a:endParaRPr kumimoji="0" lang="ru-RU" sz="650" b="0" i="0" u="none" strike="noStrike" kern="0" cap="none" spc="-1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85" name="Прямая со стрелкой 84"/>
          <p:cNvCxnSpPr>
            <a:endCxn id="71" idx="1"/>
          </p:cNvCxnSpPr>
          <p:nvPr/>
        </p:nvCxnSpPr>
        <p:spPr>
          <a:xfrm flipV="1">
            <a:off x="1823611" y="574658"/>
            <a:ext cx="639703" cy="316225"/>
          </a:xfrm>
          <a:prstGeom prst="straightConnector1">
            <a:avLst/>
          </a:prstGeom>
          <a:ln w="19050">
            <a:solidFill>
              <a:srgbClr val="33993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Прямая со стрелкой 93"/>
          <p:cNvCxnSpPr>
            <a:endCxn id="77" idx="1"/>
          </p:cNvCxnSpPr>
          <p:nvPr/>
        </p:nvCxnSpPr>
        <p:spPr>
          <a:xfrm>
            <a:off x="1793876" y="1853664"/>
            <a:ext cx="693238" cy="989198"/>
          </a:xfrm>
          <a:prstGeom prst="straightConnector1">
            <a:avLst/>
          </a:prstGeom>
          <a:ln w="19050">
            <a:solidFill>
              <a:srgbClr val="33993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16-конечная звезда 161"/>
          <p:cNvSpPr/>
          <p:nvPr/>
        </p:nvSpPr>
        <p:spPr>
          <a:xfrm>
            <a:off x="1951366" y="1244899"/>
            <a:ext cx="340948" cy="317363"/>
          </a:xfrm>
          <a:prstGeom prst="irregularSeal2">
            <a:avLst/>
          </a:prstGeom>
          <a:solidFill>
            <a:srgbClr val="33CC33"/>
          </a:solidFill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215968"/>
                </a:solidFill>
                <a:effectLst/>
                <a:uLnTx/>
                <a:uFillTx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cxnSp>
        <p:nvCxnSpPr>
          <p:cNvPr id="98" name="Прямая со стрелкой 97"/>
          <p:cNvCxnSpPr>
            <a:endCxn id="75" idx="1"/>
          </p:cNvCxnSpPr>
          <p:nvPr/>
        </p:nvCxnSpPr>
        <p:spPr>
          <a:xfrm>
            <a:off x="3423742" y="1206440"/>
            <a:ext cx="3316509" cy="738828"/>
          </a:xfrm>
          <a:prstGeom prst="straightConnector1">
            <a:avLst/>
          </a:prstGeom>
          <a:ln w="19050">
            <a:solidFill>
              <a:srgbClr val="33993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" name="Рисунок 10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63547" y="844429"/>
            <a:ext cx="286752" cy="219125"/>
          </a:xfrm>
          <a:prstGeom prst="rect">
            <a:avLst/>
          </a:prstGeom>
        </p:spPr>
      </p:pic>
      <p:pic>
        <p:nvPicPr>
          <p:cNvPr id="101" name="Рисунок 10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42033" y="1476023"/>
            <a:ext cx="286752" cy="219125"/>
          </a:xfrm>
          <a:prstGeom prst="rect">
            <a:avLst/>
          </a:prstGeom>
        </p:spPr>
      </p:pic>
      <p:pic>
        <p:nvPicPr>
          <p:cNvPr id="107" name="Рисунок 10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70078" y="2527965"/>
            <a:ext cx="286752" cy="219125"/>
          </a:xfrm>
          <a:prstGeom prst="rect">
            <a:avLst/>
          </a:prstGeom>
        </p:spPr>
      </p:pic>
      <p:sp>
        <p:nvSpPr>
          <p:cNvPr id="108" name="16-конечная звезда 161"/>
          <p:cNvSpPr/>
          <p:nvPr/>
        </p:nvSpPr>
        <p:spPr>
          <a:xfrm>
            <a:off x="1872797" y="2001615"/>
            <a:ext cx="340948" cy="317363"/>
          </a:xfrm>
          <a:prstGeom prst="irregularSeal2">
            <a:avLst/>
          </a:prstGeom>
          <a:solidFill>
            <a:srgbClr val="33CC33"/>
          </a:solidFill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215968"/>
                </a:solidFill>
                <a:effectLst/>
                <a:uLnTx/>
                <a:uFillTx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109" name="16-конечная звезда 161"/>
          <p:cNvSpPr/>
          <p:nvPr/>
        </p:nvSpPr>
        <p:spPr>
          <a:xfrm>
            <a:off x="1864583" y="2339102"/>
            <a:ext cx="340948" cy="317363"/>
          </a:xfrm>
          <a:prstGeom prst="irregularSeal2">
            <a:avLst/>
          </a:prstGeom>
          <a:solidFill>
            <a:srgbClr val="33CC33"/>
          </a:solidFill>
          <a:ln w="635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215968"/>
                </a:solidFill>
                <a:effectLst/>
                <a:uLnTx/>
                <a:uFillTx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110" name="16-конечная звезда 161"/>
          <p:cNvSpPr/>
          <p:nvPr/>
        </p:nvSpPr>
        <p:spPr>
          <a:xfrm>
            <a:off x="3635823" y="2418666"/>
            <a:ext cx="340948" cy="317363"/>
          </a:xfrm>
          <a:prstGeom prst="irregularSeal2">
            <a:avLst/>
          </a:prstGeom>
          <a:solidFill>
            <a:srgbClr val="33CC33"/>
          </a:solidFill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215968"/>
                </a:solidFill>
                <a:effectLst/>
                <a:uLnTx/>
                <a:uFillTx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5</a:t>
            </a:r>
          </a:p>
        </p:txBody>
      </p:sp>
      <p:sp>
        <p:nvSpPr>
          <p:cNvPr id="56" name="object 27"/>
          <p:cNvSpPr txBox="1"/>
          <p:nvPr/>
        </p:nvSpPr>
        <p:spPr>
          <a:xfrm rot="16200000">
            <a:off x="2802682" y="1815236"/>
            <a:ext cx="2611680" cy="1205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 vert="horz" wrap="square" lIns="0" tIns="1270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700" dirty="0">
                <a:latin typeface="Arial" panose="020B0604020202020204" pitchFamily="34" charset="0"/>
                <a:cs typeface="Arial" panose="020B0604020202020204" pitchFamily="34" charset="0"/>
              </a:rPr>
              <a:t>Выполнение работ </a:t>
            </a:r>
          </a:p>
        </p:txBody>
      </p:sp>
    </p:spTree>
    <p:extLst>
      <p:ext uri="{BB962C8B-B14F-4D97-AF65-F5344CB8AC3E}">
        <p14:creationId xmlns:p14="http://schemas.microsoft.com/office/powerpoint/2010/main" val="2404112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100" grpId="0" animBg="1"/>
      <p:bldP spid="97" grpId="0" animBg="1"/>
      <p:bldP spid="108" grpId="0" animBg="1"/>
      <p:bldP spid="109" grpId="0" animBg="1"/>
      <p:bldP spid="1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0" y="0"/>
            <a:ext cx="645160" cy="5143500"/>
            <a:chOff x="0" y="0"/>
            <a:chExt cx="645160" cy="514350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1440" y="0"/>
              <a:ext cx="548640" cy="514350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22859" y="0"/>
              <a:ext cx="196850" cy="5143500"/>
            </a:xfrm>
            <a:custGeom>
              <a:avLst/>
              <a:gdLst/>
              <a:ahLst/>
              <a:cxnLst/>
              <a:rect l="l" t="t" r="r" b="b"/>
              <a:pathLst>
                <a:path w="196850" h="5143500">
                  <a:moveTo>
                    <a:pt x="196596" y="0"/>
                  </a:moveTo>
                  <a:lnTo>
                    <a:pt x="0" y="0"/>
                  </a:lnTo>
                  <a:lnTo>
                    <a:pt x="0" y="5143499"/>
                  </a:lnTo>
                  <a:lnTo>
                    <a:pt x="196596" y="5143499"/>
                  </a:lnTo>
                  <a:lnTo>
                    <a:pt x="19659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9456" y="640080"/>
              <a:ext cx="420623" cy="516636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4599432"/>
              <a:ext cx="644646" cy="544067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24028" y="82296"/>
              <a:ext cx="416052" cy="434339"/>
            </a:xfrm>
            <a:prstGeom prst="rect">
              <a:avLst/>
            </a:prstGeom>
          </p:spPr>
        </p:pic>
      </p:grpSp>
      <p:sp>
        <p:nvSpPr>
          <p:cNvPr id="29" name="object 3">
            <a:extLst>
              <a:ext uri="{FF2B5EF4-FFF2-40B4-BE49-F238E27FC236}">
                <a16:creationId xmlns:a16="http://schemas.microsoft.com/office/drawing/2014/main" xmlns="" id="{A4BDE7BC-4FFF-3E4A-7256-A9909B904F80}"/>
              </a:ext>
            </a:extLst>
          </p:cNvPr>
          <p:cNvSpPr txBox="1">
            <a:spLocks/>
          </p:cNvSpPr>
          <p:nvPr/>
        </p:nvSpPr>
        <p:spPr>
          <a:xfrm>
            <a:off x="782348" y="23254"/>
            <a:ext cx="296672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2700">
              <a:spcBef>
                <a:spcPts val="100"/>
              </a:spcBef>
            </a:pPr>
            <a:r>
              <a:rPr lang="ru-RU" b="1" dirty="0">
                <a:solidFill>
                  <a:srgbClr val="3948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План мероприятий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2877763"/>
              </p:ext>
            </p:extLst>
          </p:nvPr>
        </p:nvGraphicFramePr>
        <p:xfrm>
          <a:off x="781800" y="323609"/>
          <a:ext cx="8153401" cy="47856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6844">
                  <a:extLst>
                    <a:ext uri="{9D8B030D-6E8A-4147-A177-3AD203B41FA5}">
                      <a16:colId xmlns:a16="http://schemas.microsoft.com/office/drawing/2014/main" xmlns="" val="2866598116"/>
                    </a:ext>
                  </a:extLst>
                </a:gridCol>
                <a:gridCol w="1074956">
                  <a:extLst>
                    <a:ext uri="{9D8B030D-6E8A-4147-A177-3AD203B41FA5}">
                      <a16:colId xmlns:a16="http://schemas.microsoft.com/office/drawing/2014/main" xmlns="" val="3892257080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1875224046"/>
                    </a:ext>
                  </a:extLst>
                </a:gridCol>
                <a:gridCol w="1856584">
                  <a:extLst>
                    <a:ext uri="{9D8B030D-6E8A-4147-A177-3AD203B41FA5}">
                      <a16:colId xmlns:a16="http://schemas.microsoft.com/office/drawing/2014/main" xmlns="" val="330118994"/>
                    </a:ext>
                  </a:extLst>
                </a:gridCol>
                <a:gridCol w="962816">
                  <a:extLst>
                    <a:ext uri="{9D8B030D-6E8A-4147-A177-3AD203B41FA5}">
                      <a16:colId xmlns:a16="http://schemas.microsoft.com/office/drawing/2014/main" xmlns="" val="3416851808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xmlns="" val="2129321079"/>
                    </a:ext>
                  </a:extLst>
                </a:gridCol>
                <a:gridCol w="1924801">
                  <a:extLst>
                    <a:ext uri="{9D8B030D-6E8A-4147-A177-3AD203B41FA5}">
                      <a16:colId xmlns:a16="http://schemas.microsoft.com/office/drawing/2014/main" xmlns="" val="3869910382"/>
                    </a:ext>
                  </a:extLst>
                </a:gridCol>
              </a:tblGrid>
              <a:tr h="213627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ru-RU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ru-RU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Проблемы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ru-RU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Коренная проблема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ru-RU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Мероприятия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ru-RU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Исполнители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ru-RU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Сроки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ru-RU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Эффект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xmlns="" val="3127855873"/>
                  </a:ext>
                </a:extLst>
              </a:tr>
              <a:tr h="1501114">
                <a:tc>
                  <a:txBody>
                    <a:bodyPr/>
                    <a:lstStyle/>
                    <a:p>
                      <a:pPr algn="ctr"/>
                      <a:r>
                        <a:rPr lang="ru-RU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200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ru-RU" sz="800" spc="-1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Малый охват каналов взаимодействия с жителями ЗАТО Северск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>
                        <a:spcBef>
                          <a:spcPts val="25"/>
                        </a:spcBef>
                        <a:tabLst>
                          <a:tab pos="153035" algn="l"/>
                        </a:tabLs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Ограниченное количество каналов оповещения,</a:t>
                      </a:r>
                      <a:r>
                        <a:rPr lang="ru-RU" sz="8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используются только сайты РСО, расклейка объявлений УК, сайты УЖКХ </a:t>
                      </a:r>
                      <a:r>
                        <a:rPr lang="ru-RU" sz="800" baseline="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ТиС</a:t>
                      </a:r>
                      <a:r>
                        <a:rPr lang="ru-RU" sz="8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УКС и сайт Администрации ЗАТО Северск (АЗС).</a:t>
                      </a:r>
                    </a:p>
                    <a:p>
                      <a:pPr marL="12700">
                        <a:spcBef>
                          <a:spcPts val="25"/>
                        </a:spcBef>
                        <a:tabLst>
                          <a:tab pos="153035" algn="l"/>
                        </a:tabLst>
                      </a:pPr>
                      <a:r>
                        <a:rPr lang="ru-RU" sz="8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При этом у каждого только свои каналы взаимодействия.</a:t>
                      </a:r>
                      <a:endParaRPr lang="ru-RU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marL="228600" indent="-228600" algn="l">
                        <a:buAutoNum type="arabicPeriod"/>
                      </a:pPr>
                      <a:r>
                        <a:rPr lang="ru-RU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Добавить сотрудников</a:t>
                      </a:r>
                      <a:r>
                        <a:rPr lang="ru-RU" sz="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РСО и </a:t>
                      </a:r>
                      <a:r>
                        <a:rPr lang="ru-RU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домовые</a:t>
                      </a:r>
                      <a:r>
                        <a:rPr lang="ru-RU" sz="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чаты в мессенджере МАХ</a:t>
                      </a:r>
                    </a:p>
                    <a:p>
                      <a:pPr marL="228600" indent="-228600" algn="l">
                        <a:buAutoNum type="arabicPeriod"/>
                      </a:pPr>
                      <a:r>
                        <a:rPr lang="ru-RU" sz="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Направить в МБЭУ и УКС обращение с рекомендациями о доведении до УЖКХ </a:t>
                      </a:r>
                      <a:r>
                        <a:rPr lang="ru-RU" sz="8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ТиС</a:t>
                      </a:r>
                      <a:r>
                        <a:rPr lang="ru-RU" sz="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информации о планируемых работах в целях размещения информации в домовых чатах МАХ.</a:t>
                      </a:r>
                    </a:p>
                    <a:p>
                      <a:pPr marL="228600" indent="-228600" algn="l">
                        <a:buAutoNum type="arabicPeriod"/>
                      </a:pPr>
                      <a:r>
                        <a:rPr lang="ru-RU" sz="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Поручение Мэра ЗАТО Северск органам и структурным подразделениям АЗС, РСО, бюджетным учреждениям – проводить на постоянной основе работу по увеличению подписчиков в домовых чатах МАХ. Контроль за УЖКХ </a:t>
                      </a:r>
                      <a:r>
                        <a:rPr lang="ru-RU" sz="8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ТиС</a:t>
                      </a:r>
                      <a:r>
                        <a:rPr lang="ru-RU" sz="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marL="228600" indent="-228600" algn="l">
                        <a:buAutoNum type="arabicPeriod"/>
                      </a:pPr>
                      <a:r>
                        <a:rPr lang="ru-RU" sz="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Направить письмо в адрес УК о необходимости проведения информационной работы с жителями  не только через расклейку объявлений, но в приоритете через домовые чаты МАХ.</a:t>
                      </a:r>
                    </a:p>
                    <a:p>
                      <a:pPr marL="228600" indent="-228600" algn="l">
                        <a:buAutoNum type="arabicPeriod"/>
                      </a:pPr>
                      <a:r>
                        <a:rPr lang="ru-RU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Назначить ответственного в УЖКХ </a:t>
                      </a:r>
                      <a:r>
                        <a:rPr lang="ru-RU" sz="8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ТиС</a:t>
                      </a:r>
                      <a:r>
                        <a:rPr lang="ru-RU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за размещение информации в домовых чатах МАХ.</a:t>
                      </a:r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ru-RU" sz="800" b="0" i="0" kern="1200" baseline="0" dirty="0" err="1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Криницин</a:t>
                      </a:r>
                      <a:r>
                        <a:rPr lang="ru-RU" sz="800" b="0" i="0" kern="1200" baseline="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Д.Е.</a:t>
                      </a:r>
                    </a:p>
                    <a:p>
                      <a:pPr algn="ctr"/>
                      <a:endParaRPr lang="ru-RU" sz="800" b="0" i="0" kern="1200" baseline="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ru-RU" sz="800" b="0" i="0" kern="1200" baseline="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ru-RU" sz="800" b="0" i="0" kern="1200" baseline="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ru-RU" sz="800" b="0" i="0" kern="1200" baseline="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ru-RU" sz="800" b="0" i="0" kern="1200" baseline="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ru-RU" sz="800" b="0" i="0" kern="1200" baseline="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ru-RU" sz="800" b="0" i="0" kern="1200" baseline="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ru-RU" sz="800" b="0" i="0" kern="1200" baseline="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ru-RU" sz="800" b="0" i="0" kern="1200" baseline="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ru-RU" sz="800" b="0" i="0" kern="1200" baseline="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ru-RU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18.03.2026</a:t>
                      </a:r>
                      <a:r>
                        <a:rPr lang="ru-RU" sz="8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– 10.04.2026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ru-RU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lvl="0" algn="l"/>
                      <a:r>
                        <a:rPr lang="ru-RU" sz="800" b="0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1.Широкий охват информирования граждан о предстоящих работах</a:t>
                      </a:r>
                    </a:p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 </a:t>
                      </a:r>
                      <a:r>
                        <a:rPr lang="ru-RU" sz="800" b="0" i="0" kern="1200" baseline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Жители могут спланировать свой день, учесть возможные неудобства (отсутствие воды, отопления, электричества, шум) и при необходимости организовать доступ в помещение для проведения работ, убрать личный транспорт</a:t>
                      </a:r>
                    </a:p>
                    <a:p>
                      <a:pPr lvl="0" algn="l"/>
                      <a:r>
                        <a:rPr lang="ru-RU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Повышение уровня </a:t>
                      </a:r>
                    </a:p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удовлетворённости граждан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92004679"/>
                  </a:ext>
                </a:extLst>
              </a:tr>
              <a:tr h="784834">
                <a:tc>
                  <a:txBody>
                    <a:bodyPr/>
                    <a:lstStyle/>
                    <a:p>
                      <a:pPr algn="ctr"/>
                      <a:r>
                        <a:rPr lang="ru-RU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>
                        <a:lnSpc>
                          <a:spcPts val="1195"/>
                        </a:lnSpc>
                        <a:spcBef>
                          <a:spcPts val="25"/>
                        </a:spcBef>
                        <a:tabLst>
                          <a:tab pos="153035" algn="l"/>
                        </a:tabLst>
                      </a:pPr>
                      <a:r>
                        <a:rPr lang="ru-RU" sz="800" spc="-1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Информация доводиться не до целевой группы жителей, которых конкретно она касается</a:t>
                      </a:r>
                      <a:endParaRPr lang="en-US" sz="800" spc="-1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12700">
                        <a:spcBef>
                          <a:spcPts val="25"/>
                        </a:spcBef>
                        <a:tabLst>
                          <a:tab pos="153035" algn="l"/>
                        </a:tabLs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Жители МКД,</a:t>
                      </a:r>
                      <a:r>
                        <a:rPr lang="ru-RU" sz="8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которых касается ремонт не подписаны на каналы РСО, УЖКХ </a:t>
                      </a:r>
                      <a:r>
                        <a:rPr lang="ru-RU" sz="800" baseline="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ТиС</a:t>
                      </a:r>
                      <a:r>
                        <a:rPr lang="ru-RU" sz="8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УКС, а также не успели прочитать объявления УК на подъезде (его рано сорвали) </a:t>
                      </a:r>
                      <a:endParaRPr lang="ru-RU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92613">
                <a:tc>
                  <a:txBody>
                    <a:bodyPr/>
                    <a:lstStyle/>
                    <a:p>
                      <a:pPr algn="ctr"/>
                      <a:r>
                        <a:rPr lang="ru-RU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200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ru-RU" sz="800" spc="-1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Основная доля жителей МКД, которых касается выполнение ремонтных работ не информированы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2700">
                        <a:spcBef>
                          <a:spcPts val="25"/>
                        </a:spcBef>
                        <a:tabLst>
                          <a:tab pos="153035" algn="l"/>
                        </a:tabLst>
                      </a:pPr>
                      <a:endParaRPr lang="ru-RU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894885">
                <a:tc>
                  <a:txBody>
                    <a:bodyPr/>
                    <a:lstStyle/>
                    <a:p>
                      <a:pPr algn="ctr"/>
                      <a:r>
                        <a:rPr lang="ru-RU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200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ru-RU" sz="800" spc="-1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Низкая удовлетворённость жителей города по отрицательной реакции в социальных сетях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2700">
                        <a:spcBef>
                          <a:spcPts val="25"/>
                        </a:spcBef>
                        <a:tabLst>
                          <a:tab pos="153035" algn="l"/>
                        </a:tabLst>
                      </a:pPr>
                      <a:endParaRPr lang="ru-RU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994384F-00E6-176F-4484-2DBACDB4FD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>
            <a:extLst>
              <a:ext uri="{FF2B5EF4-FFF2-40B4-BE49-F238E27FC236}">
                <a16:creationId xmlns:a16="http://schemas.microsoft.com/office/drawing/2014/main" xmlns="" id="{F62D8F36-DA0C-048D-E387-3A697BD46AE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61159" y="204532"/>
            <a:ext cx="3725041" cy="336758"/>
          </a:xfrm>
          <a:prstGeom prst="rect">
            <a:avLst/>
          </a:prstGeom>
        </p:spPr>
        <p:txBody>
          <a:bodyPr vert="horz" wrap="square" lIns="0" tIns="59181" rIns="0" bIns="0" rtlCol="0">
            <a:spAutoFit/>
          </a:bodyPr>
          <a:lstStyle/>
          <a:p>
            <a:pPr marL="913130">
              <a:lnSpc>
                <a:spcPct val="100000"/>
              </a:lnSpc>
              <a:spcBef>
                <a:spcPts val="135"/>
              </a:spcBef>
            </a:pPr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Итоги реализации</a:t>
            </a:r>
            <a:endParaRPr sz="1800" b="1" spc="-25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6" name="object 26">
            <a:extLst>
              <a:ext uri="{FF2B5EF4-FFF2-40B4-BE49-F238E27FC236}">
                <a16:creationId xmlns:a16="http://schemas.microsoft.com/office/drawing/2014/main" xmlns="" id="{86965269-3342-06BF-898D-85242463A47C}"/>
              </a:ext>
            </a:extLst>
          </p:cNvPr>
          <p:cNvGrpSpPr/>
          <p:nvPr/>
        </p:nvGrpSpPr>
        <p:grpSpPr>
          <a:xfrm>
            <a:off x="0" y="0"/>
            <a:ext cx="594360" cy="5143500"/>
            <a:chOff x="0" y="0"/>
            <a:chExt cx="594360" cy="5143500"/>
          </a:xfrm>
        </p:grpSpPr>
        <p:pic>
          <p:nvPicPr>
            <p:cNvPr id="27" name="object 27">
              <a:extLst>
                <a:ext uri="{FF2B5EF4-FFF2-40B4-BE49-F238E27FC236}">
                  <a16:creationId xmlns:a16="http://schemas.microsoft.com/office/drawing/2014/main" xmlns="" id="{07CD0D0D-132A-4380-2DDF-C64F825B9794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5719" y="0"/>
              <a:ext cx="548640" cy="5143500"/>
            </a:xfrm>
            <a:prstGeom prst="rect">
              <a:avLst/>
            </a:prstGeom>
          </p:spPr>
        </p:pic>
        <p:sp>
          <p:nvSpPr>
            <p:cNvPr id="28" name="object 28">
              <a:extLst>
                <a:ext uri="{FF2B5EF4-FFF2-40B4-BE49-F238E27FC236}">
                  <a16:creationId xmlns:a16="http://schemas.microsoft.com/office/drawing/2014/main" xmlns="" id="{80F1BBBD-083D-432B-3361-B361947F08F7}"/>
                </a:ext>
              </a:extLst>
            </p:cNvPr>
            <p:cNvSpPr/>
            <p:nvPr/>
          </p:nvSpPr>
          <p:spPr>
            <a:xfrm>
              <a:off x="0" y="0"/>
              <a:ext cx="169545" cy="5143500"/>
            </a:xfrm>
            <a:custGeom>
              <a:avLst/>
              <a:gdLst/>
              <a:ahLst/>
              <a:cxnLst/>
              <a:rect l="l" t="t" r="r" b="b"/>
              <a:pathLst>
                <a:path w="169545" h="5143500">
                  <a:moveTo>
                    <a:pt x="0" y="0"/>
                  </a:moveTo>
                  <a:lnTo>
                    <a:pt x="169164" y="0"/>
                  </a:lnTo>
                  <a:lnTo>
                    <a:pt x="169164" y="5143499"/>
                  </a:lnTo>
                  <a:lnTo>
                    <a:pt x="0" y="51434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29" name="object 29">
              <a:extLst>
                <a:ext uri="{FF2B5EF4-FFF2-40B4-BE49-F238E27FC236}">
                  <a16:creationId xmlns:a16="http://schemas.microsoft.com/office/drawing/2014/main" xmlns="" id="{C7CC4975-1472-5269-D8C0-33C11674E7F4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9163" y="640080"/>
              <a:ext cx="425195" cy="516636"/>
            </a:xfrm>
            <a:prstGeom prst="rect">
              <a:avLst/>
            </a:prstGeom>
          </p:spPr>
        </p:pic>
        <p:pic>
          <p:nvPicPr>
            <p:cNvPr id="30" name="object 30">
              <a:extLst>
                <a:ext uri="{FF2B5EF4-FFF2-40B4-BE49-F238E27FC236}">
                  <a16:creationId xmlns:a16="http://schemas.microsoft.com/office/drawing/2014/main" xmlns="" id="{AF556AF2-D825-372A-E448-47E887DDF4D1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4599432"/>
              <a:ext cx="594360" cy="544067"/>
            </a:xfrm>
            <a:prstGeom prst="rect">
              <a:avLst/>
            </a:prstGeom>
          </p:spPr>
        </p:pic>
        <p:pic>
          <p:nvPicPr>
            <p:cNvPr id="31" name="object 31">
              <a:extLst>
                <a:ext uri="{FF2B5EF4-FFF2-40B4-BE49-F238E27FC236}">
                  <a16:creationId xmlns:a16="http://schemas.microsoft.com/office/drawing/2014/main" xmlns="" id="{C1828D2A-B77C-2A0E-00D2-08BE977B6B19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73736" y="82296"/>
              <a:ext cx="416052" cy="434339"/>
            </a:xfrm>
            <a:prstGeom prst="rect">
              <a:avLst/>
            </a:prstGeom>
          </p:spPr>
        </p:pic>
      </p:grpSp>
      <p:sp>
        <p:nvSpPr>
          <p:cNvPr id="33" name="object 8">
            <a:extLst>
              <a:ext uri="{FF2B5EF4-FFF2-40B4-BE49-F238E27FC236}">
                <a16:creationId xmlns:a16="http://schemas.microsoft.com/office/drawing/2014/main" xmlns="" id="{7F0A2ABD-A647-3EFC-7FCE-FA252BF37681}"/>
              </a:ext>
            </a:extLst>
          </p:cNvPr>
          <p:cNvSpPr/>
          <p:nvPr/>
        </p:nvSpPr>
        <p:spPr>
          <a:xfrm>
            <a:off x="1131083" y="4436324"/>
            <a:ext cx="802005" cy="364759"/>
          </a:xfrm>
          <a:custGeom>
            <a:avLst/>
            <a:gdLst/>
            <a:ahLst/>
            <a:cxnLst/>
            <a:rect l="l" t="t" r="r" b="b"/>
            <a:pathLst>
              <a:path w="421004" h="1737360">
                <a:moveTo>
                  <a:pt x="420624" y="0"/>
                </a:moveTo>
                <a:lnTo>
                  <a:pt x="0" y="0"/>
                </a:lnTo>
                <a:lnTo>
                  <a:pt x="0" y="1737360"/>
                </a:lnTo>
                <a:lnTo>
                  <a:pt x="420624" y="1737360"/>
                </a:lnTo>
                <a:lnTo>
                  <a:pt x="420624" y="0"/>
                </a:lnTo>
                <a:close/>
              </a:path>
            </a:pathLst>
          </a:custGeom>
          <a:solidFill>
            <a:srgbClr val="EA4A1E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object 9">
            <a:extLst>
              <a:ext uri="{FF2B5EF4-FFF2-40B4-BE49-F238E27FC236}">
                <a16:creationId xmlns:a16="http://schemas.microsoft.com/office/drawing/2014/main" xmlns="" id="{36E24FE3-3712-8615-1A25-431DA722A201}"/>
              </a:ext>
            </a:extLst>
          </p:cNvPr>
          <p:cNvSpPr/>
          <p:nvPr/>
        </p:nvSpPr>
        <p:spPr>
          <a:xfrm>
            <a:off x="2030542" y="2318335"/>
            <a:ext cx="833675" cy="2482749"/>
          </a:xfrm>
          <a:custGeom>
            <a:avLst/>
            <a:gdLst/>
            <a:ahLst/>
            <a:cxnLst/>
            <a:rect l="l" t="t" r="r" b="b"/>
            <a:pathLst>
              <a:path w="421004" h="868679">
                <a:moveTo>
                  <a:pt x="420624" y="0"/>
                </a:moveTo>
                <a:lnTo>
                  <a:pt x="0" y="0"/>
                </a:lnTo>
                <a:lnTo>
                  <a:pt x="0" y="868680"/>
                </a:lnTo>
                <a:lnTo>
                  <a:pt x="420624" y="868680"/>
                </a:lnTo>
                <a:lnTo>
                  <a:pt x="420624" y="0"/>
                </a:lnTo>
                <a:close/>
              </a:path>
            </a:pathLst>
          </a:custGeom>
          <a:solidFill>
            <a:srgbClr val="33CC33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22 640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object 13">
            <a:extLst>
              <a:ext uri="{FF2B5EF4-FFF2-40B4-BE49-F238E27FC236}">
                <a16:creationId xmlns:a16="http://schemas.microsoft.com/office/drawing/2014/main" xmlns="" id="{D025B078-D12E-BD39-C749-07AC8FEAFD4A}"/>
              </a:ext>
            </a:extLst>
          </p:cNvPr>
          <p:cNvSpPr txBox="1"/>
          <p:nvPr/>
        </p:nvSpPr>
        <p:spPr>
          <a:xfrm>
            <a:off x="1213803" y="2272463"/>
            <a:ext cx="848994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0" cap="none" spc="0" normalizeH="0" baseline="0" noProof="0" dirty="0">
                <a:ln>
                  <a:noFill/>
                </a:ln>
                <a:solidFill>
                  <a:srgbClr val="464643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kumimoji="0" sz="1200" b="1" i="0" u="none" strike="noStrike" kern="0" cap="none" spc="175" normalizeH="0" baseline="0" noProof="0" dirty="0">
                <a:ln>
                  <a:noFill/>
                </a:ln>
                <a:solidFill>
                  <a:srgbClr val="464643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ru-RU" sz="1200" b="1" i="0" u="none" strike="noStrike" kern="0" cap="none" spc="-25" normalizeH="0" baseline="0" noProof="0" dirty="0">
                <a:ln>
                  <a:noFill/>
                </a:ln>
                <a:solidFill>
                  <a:srgbClr val="464643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6,5 раз</a:t>
            </a:r>
            <a:endParaRPr kumimoji="0" sz="1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42439" y="714379"/>
            <a:ext cx="26407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Количество граждан уведомленных о планируемых работах управляющих (УК) и </a:t>
            </a:r>
            <a:r>
              <a:rPr lang="ru-RU" sz="1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ресурсоснабжающих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(РСО) компаний, чел.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1139206" y="4436324"/>
            <a:ext cx="118016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3 350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400799" y="571023"/>
            <a:ext cx="2689057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1.Широкий охват информирования граждан о предстоящих работах</a:t>
            </a: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ru-RU" sz="1400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Жители могут спланировать свой день, учесть возможные неудобства (отсутствие воды, отопления, электричества, шум) и при необходимости организовать доступ в помещение для проведения работ, убрать личный транспорт</a:t>
            </a:r>
          </a:p>
          <a:p>
            <a:pPr lvl="0" algn="l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Повышение уровня </a:t>
            </a: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удовлетворённости граждан</a:t>
            </a:r>
          </a:p>
        </p:txBody>
      </p:sp>
      <p:sp>
        <p:nvSpPr>
          <p:cNvPr id="41" name="Прямоугольник 40"/>
          <p:cNvSpPr/>
          <p:nvPr/>
        </p:nvSpPr>
        <p:spPr>
          <a:xfrm>
            <a:off x="6390763" y="307085"/>
            <a:ext cx="293169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Качественные показатели</a:t>
            </a:r>
            <a:r>
              <a:rPr lang="en-US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Стрелка вверх 3"/>
          <p:cNvSpPr/>
          <p:nvPr/>
        </p:nvSpPr>
        <p:spPr>
          <a:xfrm>
            <a:off x="1485694" y="2537297"/>
            <a:ext cx="209855" cy="1680066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AutoShape 2" descr="https://i.oneme.ru/i?r=BTE2sh_eZW7g8kugOdIm2Notl7e0lWqqRgdAXG_SUCB6BrOaTavk7pd48aYfukV36iI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47002" y="234923"/>
            <a:ext cx="1282816" cy="264999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47002" y="2933765"/>
            <a:ext cx="2998122" cy="20383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15273" y="227056"/>
            <a:ext cx="1342888" cy="2657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6281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2669</TotalTime>
  <Words>908</Words>
  <Application>Microsoft Office PowerPoint</Application>
  <PresentationFormat>Экран (16:9)</PresentationFormat>
  <Paragraphs>189</Paragraphs>
  <Slides>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Wingdings</vt:lpstr>
      <vt:lpstr>Тема Office</vt:lpstr>
      <vt:lpstr>Оптимизация процесса информирования жителей многоквартирных домов города о планируемых работах коммунальных служб</vt:lpstr>
      <vt:lpstr>Презентация PowerPoint</vt:lpstr>
      <vt:lpstr>Обоснование выбора:</vt:lpstr>
      <vt:lpstr>Карта текущего состояния</vt:lpstr>
      <vt:lpstr>Карта целевого состояния</vt:lpstr>
      <vt:lpstr>Презентация PowerPoint</vt:lpstr>
      <vt:lpstr>Итоги реализации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 Оптимизация процесса ведения архивного дела N COLOMBIA</dc:title>
  <dc:creator>Mi</dc:creator>
  <cp:lastModifiedBy>KrinicynDE</cp:lastModifiedBy>
  <cp:revision>213</cp:revision>
  <cp:lastPrinted>2026-04-16T02:41:07Z</cp:lastPrinted>
  <dcterms:created xsi:type="dcterms:W3CDTF">2025-11-18T06:59:19Z</dcterms:created>
  <dcterms:modified xsi:type="dcterms:W3CDTF">2026-05-06T16:39:48Z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2025-11-17T00:00:00Z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2025-11-18T00:00:00Z</vt:filetime>
  </property>
  <property fmtid="{D5CDD505-2E9C-101B-9397-08002B2CF9AE}" pid="5" name="Producer">
    <vt:lpwstr>Microsoft® PowerPoint® 2016</vt:lpwstr>
  </property>
</Properties>
</file>